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7" r:id="rId7"/>
    <p:sldMasterId id="2147483725" r:id="rId8"/>
    <p:sldMasterId id="2147483744" r:id="rId9"/>
    <p:sldMasterId id="2147483763" r:id="rId10"/>
    <p:sldMasterId id="2147483782" r:id="rId11"/>
    <p:sldMasterId id="2147483801" r:id="rId12"/>
    <p:sldMasterId id="2147483821" r:id="rId13"/>
    <p:sldMasterId id="2147483840" r:id="rId14"/>
    <p:sldMasterId id="2147483859" r:id="rId15"/>
    <p:sldMasterId id="2147483878" r:id="rId16"/>
    <p:sldMasterId id="2147483897" r:id="rId17"/>
  </p:sldMasterIdLst>
  <p:notesMasterIdLst>
    <p:notesMasterId r:id="rId54"/>
  </p:notesMasterIdLst>
  <p:handoutMasterIdLst>
    <p:handoutMasterId r:id="rId56"/>
  </p:handoutMasterIdLst>
  <p:sldIdLst>
    <p:sldId id="711" r:id="rId18"/>
    <p:sldId id="1316" r:id="rId19"/>
    <p:sldId id="1178" r:id="rId20"/>
    <p:sldId id="1318" r:id="rId21"/>
    <p:sldId id="1349" r:id="rId22"/>
    <p:sldId id="1423" r:id="rId23"/>
    <p:sldId id="1317" r:id="rId24"/>
    <p:sldId id="1351" r:id="rId25"/>
    <p:sldId id="1385" r:id="rId26"/>
    <p:sldId id="1386" r:id="rId27"/>
    <p:sldId id="1387" r:id="rId28"/>
    <p:sldId id="1388" r:id="rId29"/>
    <p:sldId id="1389" r:id="rId30"/>
    <p:sldId id="1390" r:id="rId31"/>
    <p:sldId id="1391" r:id="rId32"/>
    <p:sldId id="1392" r:id="rId33"/>
    <p:sldId id="1393" r:id="rId34"/>
    <p:sldId id="1417" r:id="rId35"/>
    <p:sldId id="1418" r:id="rId36"/>
    <p:sldId id="1419" r:id="rId37"/>
    <p:sldId id="656" r:id="rId38"/>
    <p:sldId id="655" r:id="rId39"/>
    <p:sldId id="1420" r:id="rId40"/>
    <p:sldId id="1358" r:id="rId41"/>
    <p:sldId id="1455" r:id="rId42"/>
    <p:sldId id="1356" r:id="rId43"/>
    <p:sldId id="1425" r:id="rId44"/>
    <p:sldId id="1434" r:id="rId45"/>
    <p:sldId id="1428" r:id="rId46"/>
    <p:sldId id="1429" r:id="rId47"/>
    <p:sldId id="1430" r:id="rId48"/>
    <p:sldId id="1431" r:id="rId49"/>
    <p:sldId id="1432" r:id="rId50"/>
    <p:sldId id="1433" r:id="rId51"/>
    <p:sldId id="1350" r:id="rId52"/>
    <p:sldId id="1314" r:id="rId53"/>
    <p:sldId id="613" r:id="rId55"/>
  </p:sldIdLst>
  <p:sldSz cx="12188825" cy="6858000"/>
  <p:notesSz cx="7023100" cy="9309100"/>
  <p:defaultTextStyle>
    <a:defPPr>
      <a:defRPr lang="zh-CN"/>
    </a:defPPr>
    <a:lvl1pPr marL="0" lvl="0" indent="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609600" lvl="1" indent="-15240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219200" lvl="2" indent="-30480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828800" lvl="3" indent="-45720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438400" lvl="4" indent="-60960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60960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60960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60960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609600" algn="l" defTabSz="1219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124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29"/>
  </p:normalViewPr>
  <p:slideViewPr>
    <p:cSldViewPr snapToGrid="0" showGuides="1">
      <p:cViewPr varScale="1">
        <p:scale>
          <a:sx n="82" d="100"/>
          <a:sy n="82" d="100"/>
        </p:scale>
        <p:origin x="864" y="96"/>
      </p:cViewPr>
      <p:guideLst>
        <p:guide orient="horz" pos="2150"/>
        <p:guide orient="horz" pos="963"/>
        <p:guide orient="horz" pos="1107"/>
        <p:guide orient="horz" pos="1488"/>
        <p:guide orient="horz" pos="2771"/>
        <p:guide orient="horz" pos="4144"/>
        <p:guide pos="3839"/>
        <p:guide pos="290"/>
        <p:guide pos="7030"/>
        <p:guide pos="7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36.xml"/><Relationship Id="rId52" Type="http://schemas.openxmlformats.org/officeDocument/2006/relationships/slide" Target="slides/slide35.xml"/><Relationship Id="rId51" Type="http://schemas.openxmlformats.org/officeDocument/2006/relationships/slide" Target="slides/slide34.xml"/><Relationship Id="rId50" Type="http://schemas.openxmlformats.org/officeDocument/2006/relationships/slide" Target="slides/slide3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2.xml"/><Relationship Id="rId48" Type="http://schemas.openxmlformats.org/officeDocument/2006/relationships/slide" Target="slides/slide31.xml"/><Relationship Id="rId47" Type="http://schemas.openxmlformats.org/officeDocument/2006/relationships/slide" Target="slides/slide30.xml"/><Relationship Id="rId46" Type="http://schemas.openxmlformats.org/officeDocument/2006/relationships/slide" Target="slides/slide29.xml"/><Relationship Id="rId45" Type="http://schemas.openxmlformats.org/officeDocument/2006/relationships/slide" Target="slides/slide28.xml"/><Relationship Id="rId44" Type="http://schemas.openxmlformats.org/officeDocument/2006/relationships/slide" Target="slides/slide27.xml"/><Relationship Id="rId43" Type="http://schemas.openxmlformats.org/officeDocument/2006/relationships/slide" Target="slides/slide26.xml"/><Relationship Id="rId42" Type="http://schemas.openxmlformats.org/officeDocument/2006/relationships/slide" Target="slides/slide25.xml"/><Relationship Id="rId41" Type="http://schemas.openxmlformats.org/officeDocument/2006/relationships/slide" Target="slides/slide24.xml"/><Relationship Id="rId40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2.xml"/><Relationship Id="rId38" Type="http://schemas.openxmlformats.org/officeDocument/2006/relationships/slide" Target="slides/slide21.xml"/><Relationship Id="rId37" Type="http://schemas.openxmlformats.org/officeDocument/2006/relationships/slide" Target="slides/slide20.xml"/><Relationship Id="rId36" Type="http://schemas.openxmlformats.org/officeDocument/2006/relationships/slide" Target="slides/slide19.xml"/><Relationship Id="rId35" Type="http://schemas.openxmlformats.org/officeDocument/2006/relationships/slide" Target="slides/slide18.xml"/><Relationship Id="rId34" Type="http://schemas.openxmlformats.org/officeDocument/2006/relationships/slide" Target="slides/slide17.xml"/><Relationship Id="rId33" Type="http://schemas.openxmlformats.org/officeDocument/2006/relationships/slide" Target="slides/slide16.xml"/><Relationship Id="rId32" Type="http://schemas.openxmlformats.org/officeDocument/2006/relationships/slide" Target="slides/slide15.xml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0" Type="http://schemas.openxmlformats.org/officeDocument/2006/relationships/slide" Target="slides/slide3.xml"/><Relationship Id="rId2" Type="http://schemas.openxmlformats.org/officeDocument/2006/relationships/theme" Target="theme/theme1.xml"/><Relationship Id="rId19" Type="http://schemas.openxmlformats.org/officeDocument/2006/relationships/slide" Target="slides/slide2.xml"/><Relationship Id="rId18" Type="http://schemas.openxmlformats.org/officeDocument/2006/relationships/slide" Target="slides/slide1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iagrams/_rels/drawing1.xml.rels><?xml version="1.0" encoding="UTF-8" standalone="yes"?>
<Relationships xmlns="http://schemas.openxmlformats.org/package/2006/relationships"><Relationship Id="rId5" Type="http://schemas.openxmlformats.org/officeDocument/2006/relationships/image" Target="../media/image63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list" loCatId="list" qsTypeId="urn:microsoft.com/office/officeart/2005/8/quickstyle/simple1#1" qsCatId="simple" csTypeId="urn:microsoft.com/office/officeart/2005/8/colors/accent1_2#1" csCatId="accent1" phldr="0"/>
      <dgm:spPr/>
    </dgm:pt>
    <dgm:pt modelId="{BEB4A0DE-FB16-4C4F-8DEA-03570694B93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+mj-ea"/>
              <a:ea typeface="+mj-ea"/>
              <a:sym typeface="+mn-ea"/>
            </a:rPr>
            <a:t>Academic Search Premier 综合学科</a:t>
          </a:r>
          <a:r>
            <a:rPr lang="zh-CN" altLang="en-US"/>
            <a:t/>
          </a:r>
          <a:endParaRPr lang="zh-CN" altLang="en-US"/>
        </a:p>
      </dgm:t>
    </dgm:pt>
    <dgm:pt modelId="{A1CD0B47-03FC-4535-A972-2673574CE2F3}" cxnId="{82AFAB1A-476D-4EDB-B734-803CD0331E81}" type="parTrans">
      <dgm:prSet/>
      <dgm:spPr/>
    </dgm:pt>
    <dgm:pt modelId="{66283CB7-69B8-41D5-A569-950515985F71}" cxnId="{82AFAB1A-476D-4EDB-B734-803CD0331E81}" type="sibTrans">
      <dgm:prSet/>
      <dgm:spPr/>
    </dgm:pt>
    <dgm:pt modelId="{11A5EA0A-517A-463B-9BA8-5EB54D7D10F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+mj-ea"/>
              <a:ea typeface="+mj-ea"/>
              <a:sym typeface="+mn-ea"/>
            </a:rPr>
            <a:t>Business Source Premier 商管财经</a:t>
          </a:r>
          <a:r>
            <a:rPr lang="zh-CN" altLang="en-US"/>
            <a:t/>
          </a:r>
          <a:endParaRPr lang="zh-CN" altLang="en-US"/>
        </a:p>
      </dgm:t>
    </dgm:pt>
    <dgm:pt modelId="{E2B15CF1-464F-45CC-BFE4-6F0AA417C19E}" cxnId="{3C040633-CE51-4983-A3D3-2F63F407FC30}" type="parTrans">
      <dgm:prSet/>
      <dgm:spPr/>
    </dgm:pt>
    <dgm:pt modelId="{4EA87785-B7B3-4F48-BB13-D91C5DEA8DC1}" cxnId="{3C040633-CE51-4983-A3D3-2F63F407FC30}" type="sibTrans">
      <dgm:prSet/>
      <dgm:spPr/>
    </dgm:pt>
    <dgm:pt modelId="{3A4434CF-A36C-49E0-AABA-CFDE1DABECA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+mj-ea"/>
              <a:ea typeface="+mj-ea"/>
              <a:cs typeface="+mj-ea"/>
              <a:sym typeface="+mn-ea"/>
            </a:rPr>
            <a:t>Humanities International Complete人文学</a:t>
          </a:r>
          <a:r>
            <a:rPr lang="zh-CN" altLang="en-US">
              <a:latin typeface="+mj-ea"/>
              <a:ea typeface="+mj-ea"/>
              <a:cs typeface="+mj-ea"/>
              <a:sym typeface="+mn-ea"/>
            </a:rPr>
            <a:t/>
          </a:r>
          <a:endParaRPr lang="zh-CN" altLang="en-US">
            <a:latin typeface="+mj-ea"/>
            <a:ea typeface="+mj-ea"/>
            <a:cs typeface="+mj-ea"/>
            <a:sym typeface="+mn-ea"/>
          </a:endParaRPr>
        </a:p>
      </dgm:t>
    </dgm:pt>
    <dgm:pt modelId="{1FC5F9FD-A6FB-42DF-B193-EAF9A0A4E935}" cxnId="{0D5B7FD0-95FB-4700-845A-A20AAD126A92}" type="parTrans">
      <dgm:prSet/>
      <dgm:spPr/>
    </dgm:pt>
    <dgm:pt modelId="{DC7CADF1-1CAE-4C8D-9913-61C01841AF97}" cxnId="{0D5B7FD0-95FB-4700-845A-A20AAD126A92}" type="sibTrans">
      <dgm:prSet/>
      <dgm:spPr/>
    </dgm:pt>
    <dgm:pt modelId="{A5869766-0F05-4D3B-92BD-0A36134F037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Fuente Académica Premier 西班牙语</a:t>
          </a:r>
          <a:r>
            <a:rPr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/>
          </a:r>
          <a:endParaRPr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  <a:sym typeface="+mn-ea"/>
          </a:endParaRPr>
        </a:p>
      </dgm:t>
    </dgm:pt>
    <dgm:pt modelId="{B30BD767-22A9-4BD9-B4A1-3E1C83947681}" cxnId="{98A9475A-9B54-4E2D-8422-C963464A0296}" type="parTrans">
      <dgm:prSet/>
      <dgm:spPr/>
    </dgm:pt>
    <dgm:pt modelId="{99FD42F9-617B-43A6-B2E4-550B43297CE2}" cxnId="{98A9475A-9B54-4E2D-8422-C963464A0296}" type="sibTrans">
      <dgm:prSet/>
      <dgm:spPr/>
    </dgm:pt>
    <dgm:pt modelId="{7C1040C9-AC58-4C4E-8C48-73E71C7F74C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ea"/>
            </a:rPr>
            <a:t>Fonte Acadêmica 葡萄牙语</a:t>
          </a:r>
          <a:r>
            <a:rPr lang="zh-CN" altLang="en-US" b="1" dirty="0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rPr>
            <a:t> </a:t>
          </a:r>
          <a:r>
            <a:rPr lang="zh-CN" altLang="en-US" b="1" dirty="0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rPr>
            <a:t/>
          </a:r>
          <a:endParaRPr lang="zh-CN" altLang="en-US" b="1" dirty="0">
            <a:solidFill>
              <a:schemeClr val="bg1"/>
            </a:solidFill>
            <a:latin typeface="+mj-ea"/>
            <a:ea typeface="+mj-ea"/>
            <a:cs typeface="+mj-ea"/>
            <a:sym typeface="+mn-ea"/>
          </a:endParaRPr>
        </a:p>
      </dgm:t>
    </dgm:pt>
    <dgm:pt modelId="{30732279-A844-4B75-80B7-B582B4D526B2}" cxnId="{9356720B-0938-455C-AFFA-F1221AB1990F}" type="parTrans">
      <dgm:prSet/>
      <dgm:spPr/>
    </dgm:pt>
    <dgm:pt modelId="{2CBCD013-79A9-4BB5-86BA-2FBC1C2E4174}" cxnId="{9356720B-0938-455C-AFFA-F1221AB1990F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5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/>
          </a:solidFill>
        </a:ln>
      </dgm:spPr>
    </dgm:pt>
    <dgm:pt modelId="{5D3E6026-A697-4D8F-84B5-C5321A8528B3}" type="pres">
      <dgm:prSet presAssocID="{BEB4A0DE-FB16-4C4F-8DEA-03570694B93A}" presName="txShp" presStyleLbl="node1" presStyleIdx="0" presStyleCnt="5">
        <dgm:presLayoutVars>
          <dgm:bulletEnabled val="1"/>
        </dgm:presLayoutVars>
      </dgm:prSet>
      <dgm:spPr/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5"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/>
          </a:solidFill>
        </a:ln>
      </dgm:spPr>
    </dgm:pt>
    <dgm:pt modelId="{DC27DDA6-73A4-45AF-8B52-70E594C6E063}" type="pres">
      <dgm:prSet presAssocID="{11A5EA0A-517A-463B-9BA8-5EB54D7D10F8}" presName="txShp" presStyleLbl="node1" presStyleIdx="1" presStyleCnt="5">
        <dgm:presLayoutVars>
          <dgm:bulletEnabled val="1"/>
        </dgm:presLayoutVars>
      </dgm:prSet>
      <dgm:spPr/>
    </dgm:pt>
    <dgm:pt modelId="{1BD648EC-230D-47E1-A618-F93D265B0703}" type="pres">
      <dgm:prSet presAssocID="{4EA87785-B7B3-4F48-BB13-D91C5DEA8DC1}" presName="spacing" presStyleCnt="0"/>
      <dgm:spPr/>
    </dgm:pt>
    <dgm:pt modelId="{6611D270-6E30-4CF0-B327-674C0F4EC27B}" type="pres">
      <dgm:prSet presAssocID="{3A4434CF-A36C-49E0-AABA-CFDE1DABECA4}" presName="composite" presStyleCnt="0"/>
      <dgm:spPr/>
    </dgm:pt>
    <dgm:pt modelId="{C587C982-368C-4234-AC77-2BB459875E40}" type="pres">
      <dgm:prSet presAssocID="{3A4434CF-A36C-49E0-AABA-CFDE1DABECA4}" presName="imgShp" presStyleLbl="fgImgPlace1" presStyleIdx="2" presStyleCnt="5"/>
      <dgm:spPr>
        <a:blipFill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/>
          </a:solidFill>
        </a:ln>
      </dgm:spPr>
    </dgm:pt>
    <dgm:pt modelId="{AA71B0F5-41CB-46A4-B3DD-8C8572EF588D}" type="pres">
      <dgm:prSet presAssocID="{3A4434CF-A36C-49E0-AABA-CFDE1DABECA4}" presName="txShp" presStyleLbl="node1" presStyleIdx="2" presStyleCnt="5">
        <dgm:presLayoutVars>
          <dgm:bulletEnabled val="1"/>
        </dgm:presLayoutVars>
      </dgm:prSet>
      <dgm:spPr/>
    </dgm:pt>
    <dgm:pt modelId="{5A14B986-01DB-4786-B1A0-37159FD98842}" type="pres">
      <dgm:prSet presAssocID="{DC7CADF1-1CAE-4C8D-9913-61C01841AF97}" presName="spacing" presStyleCnt="0"/>
      <dgm:spPr/>
    </dgm:pt>
    <dgm:pt modelId="{0F258849-0A66-4B67-885D-867FBC82496A}" type="pres">
      <dgm:prSet presAssocID="{A5869766-0F05-4D3B-92BD-0A36134F0373}" presName="composite" presStyleCnt="0"/>
      <dgm:spPr/>
    </dgm:pt>
    <dgm:pt modelId="{0E1C77CF-6B2C-4CFB-A639-2E0700BF7280}" type="pres">
      <dgm:prSet presAssocID="{A5869766-0F05-4D3B-92BD-0A36134F0373}" presName="imgShp" presStyleLbl="fgImgPlace1" presStyleIdx="3" presStyleCnt="5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0F9AF68B-96A3-48CD-9F02-120DC822A4AF}" type="pres">
      <dgm:prSet presAssocID="{A5869766-0F05-4D3B-92BD-0A36134F0373}" presName="txShp" presStyleLbl="node1" presStyleIdx="3" presStyleCnt="5">
        <dgm:presLayoutVars>
          <dgm:bulletEnabled val="1"/>
        </dgm:presLayoutVars>
      </dgm:prSet>
      <dgm:spPr/>
    </dgm:pt>
    <dgm:pt modelId="{624BBBD8-CDB8-4519-8533-661285D53DCA}" type="pres">
      <dgm:prSet presAssocID="{99FD42F9-617B-43A6-B2E4-550B43297CE2}" presName="spacing" presStyleCnt="0"/>
      <dgm:spPr/>
    </dgm:pt>
    <dgm:pt modelId="{32467259-2AC0-4B74-AA02-443C9A2B860A}" type="pres">
      <dgm:prSet presAssocID="{7C1040C9-AC58-4C4E-8C48-73E71C7F74C9}" presName="composite" presStyleCnt="0"/>
      <dgm:spPr/>
    </dgm:pt>
    <dgm:pt modelId="{6608082A-FF4C-47E7-9505-4BB7E6DB2EE6}" type="pres">
      <dgm:prSet presAssocID="{7C1040C9-AC58-4C4E-8C48-73E71C7F74C9}" presName="imgShp" presStyleLbl="fgImgPlace1" presStyleIdx="4" presStyleCnt="5"/>
      <dgm:spPr>
        <a:blipFill>
          <a:blip xmlns:r="http://schemas.openxmlformats.org/officeDocument/2006/relationships" r:embed="rId5"/>
          <a:stretch>
            <a:fillRect/>
          </a:stretch>
        </a:blipFill>
      </dgm:spPr>
    </dgm:pt>
    <dgm:pt modelId="{E572DAD5-78C8-4D51-9A8B-F1BA1770ABC7}" type="pres">
      <dgm:prSet presAssocID="{7C1040C9-AC58-4C4E-8C48-73E71C7F74C9}" presName="txShp" presStyleLbl="node1" presStyleIdx="4" presStyleCnt="5">
        <dgm:presLayoutVars>
          <dgm:bulletEnabled val="1"/>
        </dgm:presLayoutVars>
      </dgm:prSet>
      <dgm:spPr/>
    </dgm:pt>
  </dgm:ptLst>
  <dgm:cxnLst>
    <dgm:cxn modelId="{82AFAB1A-476D-4EDB-B734-803CD0331E81}" srcId="{800EE499-D129-484D-B5C0-D0F3AC30E8B1}" destId="{BEB4A0DE-FB16-4C4F-8DEA-03570694B93A}" srcOrd="0" destOrd="0" parTransId="{A1CD0B47-03FC-4535-A972-2673574CE2F3}" sibTransId="{66283CB7-69B8-41D5-A569-950515985F71}"/>
    <dgm:cxn modelId="{3C040633-CE51-4983-A3D3-2F63F407FC30}" srcId="{800EE499-D129-484D-B5C0-D0F3AC30E8B1}" destId="{11A5EA0A-517A-463B-9BA8-5EB54D7D10F8}" srcOrd="1" destOrd="0" parTransId="{E2B15CF1-464F-45CC-BFE4-6F0AA417C19E}" sibTransId="{4EA87785-B7B3-4F48-BB13-D91C5DEA8DC1}"/>
    <dgm:cxn modelId="{0D5B7FD0-95FB-4700-845A-A20AAD126A92}" srcId="{800EE499-D129-484D-B5C0-D0F3AC30E8B1}" destId="{3A4434CF-A36C-49E0-AABA-CFDE1DABECA4}" srcOrd="2" destOrd="0" parTransId="{1FC5F9FD-A6FB-42DF-B193-EAF9A0A4E935}" sibTransId="{DC7CADF1-1CAE-4C8D-9913-61C01841AF97}"/>
    <dgm:cxn modelId="{98A9475A-9B54-4E2D-8422-C963464A0296}" srcId="{800EE499-D129-484D-B5C0-D0F3AC30E8B1}" destId="{A5869766-0F05-4D3B-92BD-0A36134F0373}" srcOrd="3" destOrd="0" parTransId="{B30BD767-22A9-4BD9-B4A1-3E1C83947681}" sibTransId="{99FD42F9-617B-43A6-B2E4-550B43297CE2}"/>
    <dgm:cxn modelId="{9356720B-0938-455C-AFFA-F1221AB1990F}" srcId="{800EE499-D129-484D-B5C0-D0F3AC30E8B1}" destId="{7C1040C9-AC58-4C4E-8C48-73E71C7F74C9}" srcOrd="4" destOrd="0" parTransId="{30732279-A844-4B75-80B7-B582B4D526B2}" sibTransId="{2CBCD013-79A9-4BB5-86BA-2FBC1C2E4174}"/>
    <dgm:cxn modelId="{E499A9C0-3CEB-47D0-8A4C-1C8CF391EE7E}" type="presOf" srcId="{800EE499-D129-484D-B5C0-D0F3AC30E8B1}" destId="{3A30B1D0-F146-41C6-9373-8CC849B0566C}" srcOrd="0" destOrd="0" presId="urn:microsoft.com/office/officeart/2005/8/layout/vList3"/>
    <dgm:cxn modelId="{91560588-E3BF-4BE0-9CDE-1F18D15A88F0}" type="presParOf" srcId="{3A30B1D0-F146-41C6-9373-8CC849B0566C}" destId="{65AAD8D9-A2BB-4BC0-ADC4-32A3E0934999}" srcOrd="0" destOrd="0" presId="urn:microsoft.com/office/officeart/2005/8/layout/vList3"/>
    <dgm:cxn modelId="{A3157466-DEC6-4611-A7D8-3E128A17CB02}" type="presParOf" srcId="{65AAD8D9-A2BB-4BC0-ADC4-32A3E0934999}" destId="{F8DF891C-0D10-4055-A8A8-3FC34ADEDC5B}" srcOrd="0" destOrd="0" presId="urn:microsoft.com/office/officeart/2005/8/layout/vList3"/>
    <dgm:cxn modelId="{8825E3CA-C3B5-406D-AE01-68CB439596D9}" type="presParOf" srcId="{65AAD8D9-A2BB-4BC0-ADC4-32A3E0934999}" destId="{5D3E6026-A697-4D8F-84B5-C5321A8528B3}" srcOrd="1" destOrd="0" presId="urn:microsoft.com/office/officeart/2005/8/layout/vList3"/>
    <dgm:cxn modelId="{BB9634C3-1540-498E-B72E-19B201FAE6E6}" type="presOf" srcId="{BEB4A0DE-FB16-4C4F-8DEA-03570694B93A}" destId="{5D3E6026-A697-4D8F-84B5-C5321A8528B3}" srcOrd="0" destOrd="0" presId="urn:microsoft.com/office/officeart/2005/8/layout/vList3"/>
    <dgm:cxn modelId="{3F4000A2-2D54-46DF-B535-719EBF617511}" type="presParOf" srcId="{3A30B1D0-F146-41C6-9373-8CC849B0566C}" destId="{01F33C7F-4C3C-42D3-8542-4BC345A10B4C}" srcOrd="1" destOrd="0" presId="urn:microsoft.com/office/officeart/2005/8/layout/vList3"/>
    <dgm:cxn modelId="{C072DDDE-F3C4-4297-AFFC-58F25C390F4E}" type="presOf" srcId="{66283CB7-69B8-41D5-A569-950515985F71}" destId="{01F33C7F-4C3C-42D3-8542-4BC345A10B4C}" srcOrd="0" destOrd="0" presId="urn:microsoft.com/office/officeart/2005/8/layout/vList3"/>
    <dgm:cxn modelId="{DF65DB54-4E4B-4102-A576-C534376BC822}" type="presParOf" srcId="{3A30B1D0-F146-41C6-9373-8CC849B0566C}" destId="{5373068E-DCEB-4D3C-BFF1-43C34CE727FD}" srcOrd="2" destOrd="0" presId="urn:microsoft.com/office/officeart/2005/8/layout/vList3"/>
    <dgm:cxn modelId="{0E369969-C29F-4257-94E2-DD1546B956AD}" type="presParOf" srcId="{5373068E-DCEB-4D3C-BFF1-43C34CE727FD}" destId="{48C23F44-CDC2-4998-B9C4-F737C51D3228}" srcOrd="0" destOrd="2" presId="urn:microsoft.com/office/officeart/2005/8/layout/vList3"/>
    <dgm:cxn modelId="{1F057EFD-E9EA-47A9-89C5-377410848096}" type="presParOf" srcId="{5373068E-DCEB-4D3C-BFF1-43C34CE727FD}" destId="{DC27DDA6-73A4-45AF-8B52-70E594C6E063}" srcOrd="1" destOrd="2" presId="urn:microsoft.com/office/officeart/2005/8/layout/vList3"/>
    <dgm:cxn modelId="{2AD46FC6-7ADF-49BB-9DD7-F03881F80E05}" type="presOf" srcId="{11A5EA0A-517A-463B-9BA8-5EB54D7D10F8}" destId="{DC27DDA6-73A4-45AF-8B52-70E594C6E063}" srcOrd="0" destOrd="0" presId="urn:microsoft.com/office/officeart/2005/8/layout/vList3"/>
    <dgm:cxn modelId="{30CB06F2-0E09-4B76-93FF-7257FF126248}" type="presParOf" srcId="{3A30B1D0-F146-41C6-9373-8CC849B0566C}" destId="{1BD648EC-230D-47E1-A618-F93D265B0703}" srcOrd="3" destOrd="0" presId="urn:microsoft.com/office/officeart/2005/8/layout/vList3"/>
    <dgm:cxn modelId="{8C08E3D7-6D1F-4D4C-93C2-A487FD116047}" type="presOf" srcId="{4EA87785-B7B3-4F48-BB13-D91C5DEA8DC1}" destId="{1BD648EC-230D-47E1-A618-F93D265B0703}" srcOrd="0" destOrd="0" presId="urn:microsoft.com/office/officeart/2005/8/layout/vList3"/>
    <dgm:cxn modelId="{E6941801-8655-4752-B578-825C50564E93}" type="presParOf" srcId="{3A30B1D0-F146-41C6-9373-8CC849B0566C}" destId="{6611D270-6E30-4CF0-B327-674C0F4EC27B}" srcOrd="4" destOrd="0" presId="urn:microsoft.com/office/officeart/2005/8/layout/vList3"/>
    <dgm:cxn modelId="{2A3FB569-FD8E-40DA-A2F9-0B4DC34418A8}" type="presParOf" srcId="{6611D270-6E30-4CF0-B327-674C0F4EC27B}" destId="{C587C982-368C-4234-AC77-2BB459875E40}" srcOrd="0" destOrd="4" presId="urn:microsoft.com/office/officeart/2005/8/layout/vList3"/>
    <dgm:cxn modelId="{C55216A5-140B-4789-9DBC-48665007FC2E}" type="presParOf" srcId="{6611D270-6E30-4CF0-B327-674C0F4EC27B}" destId="{AA71B0F5-41CB-46A4-B3DD-8C8572EF588D}" srcOrd="1" destOrd="4" presId="urn:microsoft.com/office/officeart/2005/8/layout/vList3"/>
    <dgm:cxn modelId="{B592E9F7-3063-4BF5-8972-EAE907CEC4F5}" type="presOf" srcId="{3A4434CF-A36C-49E0-AABA-CFDE1DABECA4}" destId="{AA71B0F5-41CB-46A4-B3DD-8C8572EF588D}" srcOrd="0" destOrd="0" presId="urn:microsoft.com/office/officeart/2005/8/layout/vList3"/>
    <dgm:cxn modelId="{2CE6689E-F96F-42B5-972B-0EFF267D6EA4}" type="presParOf" srcId="{3A30B1D0-F146-41C6-9373-8CC849B0566C}" destId="{5A14B986-01DB-4786-B1A0-37159FD98842}" srcOrd="5" destOrd="0" presId="urn:microsoft.com/office/officeart/2005/8/layout/vList3"/>
    <dgm:cxn modelId="{C6112156-0FE9-47D6-B065-250CC05B82E6}" type="presOf" srcId="{DC7CADF1-1CAE-4C8D-9913-61C01841AF97}" destId="{5A14B986-01DB-4786-B1A0-37159FD98842}" srcOrd="0" destOrd="0" presId="urn:microsoft.com/office/officeart/2005/8/layout/vList3"/>
    <dgm:cxn modelId="{10EA8B03-05DC-4B56-9AA2-85E587F1EEC3}" type="presParOf" srcId="{3A30B1D0-F146-41C6-9373-8CC849B0566C}" destId="{0F258849-0A66-4B67-885D-867FBC82496A}" srcOrd="6" destOrd="0" presId="urn:microsoft.com/office/officeart/2005/8/layout/vList3"/>
    <dgm:cxn modelId="{A5838816-303E-4FD2-8670-A599F4AEF84D}" type="presParOf" srcId="{0F258849-0A66-4B67-885D-867FBC82496A}" destId="{0E1C77CF-6B2C-4CFB-A639-2E0700BF7280}" srcOrd="0" destOrd="6" presId="urn:microsoft.com/office/officeart/2005/8/layout/vList3"/>
    <dgm:cxn modelId="{969BC49A-9026-40CA-BA27-8E37FAA7A5D2}" type="presParOf" srcId="{0F258849-0A66-4B67-885D-867FBC82496A}" destId="{0F9AF68B-96A3-48CD-9F02-120DC822A4AF}" srcOrd="1" destOrd="6" presId="urn:microsoft.com/office/officeart/2005/8/layout/vList3"/>
    <dgm:cxn modelId="{22EBA102-81BA-4247-B7B6-40F0E6BBFA48}" type="presOf" srcId="{A5869766-0F05-4D3B-92BD-0A36134F0373}" destId="{0F9AF68B-96A3-48CD-9F02-120DC822A4AF}" srcOrd="0" destOrd="0" presId="urn:microsoft.com/office/officeart/2005/8/layout/vList3"/>
    <dgm:cxn modelId="{324E07F2-94EE-4AA0-BCF6-6953C1106680}" type="presParOf" srcId="{3A30B1D0-F146-41C6-9373-8CC849B0566C}" destId="{624BBBD8-CDB8-4519-8533-661285D53DCA}" srcOrd="7" destOrd="0" presId="urn:microsoft.com/office/officeart/2005/8/layout/vList3"/>
    <dgm:cxn modelId="{9D4D15CA-EC9D-4ABA-93B4-D83A985764B3}" type="presOf" srcId="{99FD42F9-617B-43A6-B2E4-550B43297CE2}" destId="{624BBBD8-CDB8-4519-8533-661285D53DCA}" srcOrd="0" destOrd="0" presId="urn:microsoft.com/office/officeart/2005/8/layout/vList3"/>
    <dgm:cxn modelId="{78D409FB-D0D4-4547-A7B9-602D2E36B38D}" type="presParOf" srcId="{3A30B1D0-F146-41C6-9373-8CC849B0566C}" destId="{32467259-2AC0-4B74-AA02-443C9A2B860A}" srcOrd="8" destOrd="0" presId="urn:microsoft.com/office/officeart/2005/8/layout/vList3"/>
    <dgm:cxn modelId="{9D82380E-86F1-454B-93C1-9B9969BD281D}" type="presParOf" srcId="{32467259-2AC0-4B74-AA02-443C9A2B860A}" destId="{6608082A-FF4C-47E7-9505-4BB7E6DB2EE6}" srcOrd="0" destOrd="8" presId="urn:microsoft.com/office/officeart/2005/8/layout/vList3"/>
    <dgm:cxn modelId="{47C0A905-383E-4861-8283-CEB6E92FE379}" type="presParOf" srcId="{32467259-2AC0-4B74-AA02-443C9A2B860A}" destId="{E572DAD5-78C8-4D51-9A8B-F1BA1770ABC7}" srcOrd="1" destOrd="8" presId="urn:microsoft.com/office/officeart/2005/8/layout/vList3"/>
    <dgm:cxn modelId="{9B400391-1102-4F01-BDF2-08AC91009C6D}" type="presOf" srcId="{7C1040C9-AC58-4C4E-8C48-73E71C7F74C9}" destId="{E572DAD5-78C8-4D51-9A8B-F1BA1770ABC7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6026-A697-4D8F-84B5-C5321A8528B3}">
      <dsp:nvSpPr>
        <dsp:cNvPr id="0" name=""/>
        <dsp:cNvSpPr/>
      </dsp:nvSpPr>
      <dsp:spPr>
        <a:xfrm rot="10800000">
          <a:off x="1946856" y="1148"/>
          <a:ext cx="6990341" cy="744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1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>
              <a:latin typeface="+mj-ea"/>
              <a:ea typeface="+mj-ea"/>
              <a:sym typeface="+mn-ea"/>
            </a:rPr>
            <a:t>Academic Search Premier</a:t>
          </a:r>
          <a:endParaRPr lang="zh-CN" altLang="en-US" sz="2500" kern="1200"/>
        </a:p>
      </dsp:txBody>
      <dsp:txXfrm rot="10800000">
        <a:off x="2132987" y="1148"/>
        <a:ext cx="6804210" cy="744525"/>
      </dsp:txXfrm>
    </dsp:sp>
    <dsp:sp modelId="{F8DF891C-0D10-4055-A8A8-3FC34ADEDC5B}">
      <dsp:nvSpPr>
        <dsp:cNvPr id="0" name=""/>
        <dsp:cNvSpPr/>
      </dsp:nvSpPr>
      <dsp:spPr>
        <a:xfrm>
          <a:off x="1574593" y="1148"/>
          <a:ext cx="744525" cy="744525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7DDA6-73A4-45AF-8B52-70E594C6E063}">
      <dsp:nvSpPr>
        <dsp:cNvPr id="0" name=""/>
        <dsp:cNvSpPr/>
      </dsp:nvSpPr>
      <dsp:spPr>
        <a:xfrm rot="10800000">
          <a:off x="1946856" y="967920"/>
          <a:ext cx="6990341" cy="744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1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latin typeface="+mj-ea"/>
              <a:ea typeface="+mj-ea"/>
              <a:sym typeface="+mn-ea"/>
            </a:rPr>
            <a:t>Business Source Premier</a:t>
          </a:r>
          <a:endParaRPr lang="zh-CN" altLang="en-US" sz="2500" kern="1200"/>
        </a:p>
      </dsp:txBody>
      <dsp:txXfrm rot="10800000">
        <a:off x="2132987" y="967920"/>
        <a:ext cx="6804210" cy="744525"/>
      </dsp:txXfrm>
    </dsp:sp>
    <dsp:sp modelId="{48C23F44-CDC2-4998-B9C4-F737C51D3228}">
      <dsp:nvSpPr>
        <dsp:cNvPr id="0" name=""/>
        <dsp:cNvSpPr/>
      </dsp:nvSpPr>
      <dsp:spPr>
        <a:xfrm>
          <a:off x="1574593" y="967920"/>
          <a:ext cx="744525" cy="744525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34D87-B2DD-493A-BAA2-1A14EA17DEB1}">
      <dsp:nvSpPr>
        <dsp:cNvPr id="0" name=""/>
        <dsp:cNvSpPr/>
      </dsp:nvSpPr>
      <dsp:spPr>
        <a:xfrm rot="10800000">
          <a:off x="1946856" y="1934692"/>
          <a:ext cx="6990341" cy="744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1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latin typeface="+mj-ea"/>
              <a:ea typeface="+mj-ea"/>
              <a:sym typeface="+mn-ea"/>
            </a:rPr>
            <a:t>Medline Complete</a:t>
          </a:r>
          <a:endParaRPr lang="zh-CN" altLang="en-US" sz="2500" kern="1200"/>
        </a:p>
      </dsp:txBody>
      <dsp:txXfrm rot="10800000">
        <a:off x="2132987" y="1934692"/>
        <a:ext cx="6804210" cy="744525"/>
      </dsp:txXfrm>
    </dsp:sp>
    <dsp:sp modelId="{69DE5637-6198-4292-ADFF-69DC2A063BC5}">
      <dsp:nvSpPr>
        <dsp:cNvPr id="0" name=""/>
        <dsp:cNvSpPr/>
      </dsp:nvSpPr>
      <dsp:spPr>
        <a:xfrm>
          <a:off x="1574593" y="1934692"/>
          <a:ext cx="744525" cy="744525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E7892-FFE6-4150-A815-79FE5B3F5615}">
      <dsp:nvSpPr>
        <dsp:cNvPr id="0" name=""/>
        <dsp:cNvSpPr/>
      </dsp:nvSpPr>
      <dsp:spPr>
        <a:xfrm rot="10800000">
          <a:off x="1946856" y="2901464"/>
          <a:ext cx="6990341" cy="744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1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500" kern="1200">
              <a:sym typeface="+mn-ea"/>
            </a:rPr>
            <a:t>Ed</a:t>
          </a:r>
          <a:r>
            <a:rPr lang="zh-CN" altLang="en-US" sz="2500" kern="1200">
              <a:latin typeface="+mj-ea"/>
              <a:ea typeface="+mj-ea"/>
              <a:sym typeface="+mn-ea"/>
            </a:rPr>
            <a:t>ucation Source</a:t>
          </a:r>
          <a:endParaRPr lang="zh-CN" altLang="en-US" sz="2500" kern="1200">
            <a:latin typeface="+mj-ea"/>
            <a:ea typeface="+mj-ea"/>
          </a:endParaRPr>
        </a:p>
      </dsp:txBody>
      <dsp:txXfrm rot="10800000">
        <a:off x="2132987" y="2901464"/>
        <a:ext cx="6804210" cy="744525"/>
      </dsp:txXfrm>
    </dsp:sp>
    <dsp:sp modelId="{B2BB6596-1F94-4C2F-A7C6-B59D7C87BFDB}">
      <dsp:nvSpPr>
        <dsp:cNvPr id="0" name=""/>
        <dsp:cNvSpPr/>
      </dsp:nvSpPr>
      <dsp:spPr>
        <a:xfrm>
          <a:off x="1574593" y="2901464"/>
          <a:ext cx="744525" cy="744525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1B0F5-41CB-46A4-B3DD-8C8572EF588D}">
      <dsp:nvSpPr>
        <dsp:cNvPr id="0" name=""/>
        <dsp:cNvSpPr/>
      </dsp:nvSpPr>
      <dsp:spPr>
        <a:xfrm rot="10800000">
          <a:off x="1946856" y="3868235"/>
          <a:ext cx="6990341" cy="744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1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500" kern="1200">
              <a:latin typeface="+mj-ea"/>
              <a:ea typeface="+mj-ea"/>
              <a:cs typeface="+mj-ea"/>
              <a:sym typeface="+mn-ea"/>
            </a:rPr>
            <a:t>EB</a:t>
          </a:r>
          <a:r>
            <a:rPr lang="en-US" altLang="zh-CN" sz="2500" kern="1200" dirty="0">
              <a:latin typeface="+mj-ea"/>
              <a:ea typeface="+mj-ea"/>
              <a:cs typeface="+mj-ea"/>
              <a:sym typeface="+mn-ea"/>
            </a:rPr>
            <a:t>SCO</a:t>
          </a:r>
          <a:r>
            <a:rPr lang="zh-CN" altLang="en-US" sz="2500" kern="1200" dirty="0">
              <a:latin typeface="+mj-ea"/>
              <a:ea typeface="+mj-ea"/>
              <a:cs typeface="+mj-ea"/>
              <a:sym typeface="+mn-ea"/>
            </a:rPr>
            <a:t>学术主题型数据库包</a:t>
          </a:r>
          <a:endParaRPr lang="zh-CN" altLang="en-US" sz="2500" kern="1200" dirty="0">
            <a:latin typeface="+mj-ea"/>
            <a:ea typeface="+mj-ea"/>
            <a:cs typeface="+mj-ea"/>
          </a:endParaRPr>
        </a:p>
      </dsp:txBody>
      <dsp:txXfrm rot="10800000">
        <a:off x="2132987" y="3868235"/>
        <a:ext cx="6804210" cy="744525"/>
      </dsp:txXfrm>
    </dsp:sp>
    <dsp:sp modelId="{C587C982-368C-4234-AC77-2BB459875E40}">
      <dsp:nvSpPr>
        <dsp:cNvPr id="0" name=""/>
        <dsp:cNvSpPr/>
      </dsp:nvSpPr>
      <dsp:spPr>
        <a:xfrm>
          <a:off x="1574593" y="3868235"/>
          <a:ext cx="744525" cy="744525"/>
        </a:xfrm>
        <a:prstGeom prst="ellipse">
          <a:avLst/>
        </a:prstGeom>
        <a:blipFill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6263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0" noProof="1"/>
            </a:lvl1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73525" y="0"/>
            <a:ext cx="3116263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0" noProof="1"/>
            </a:lvl1pPr>
          </a:lstStyle>
          <a:p>
            <a:pPr marL="0" marR="0" lvl="0" indent="0" algn="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B84EA-7D68-4D60-9CB1-D50884785D1C}" type="datetimeFigureOut">
              <a:rPr kumimoji="0" lang="zh-CN" altLang="en-US" sz="124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4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001125"/>
            <a:ext cx="3116263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0" noProof="1"/>
            </a:lvl1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73525" y="9001125"/>
            <a:ext cx="3116263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0" noProof="1"/>
            </a:lvl1pPr>
          </a:lstStyle>
          <a:p>
            <a:pPr marL="0" marR="0" lvl="0" indent="0" algn="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7C4614-A8B0-4FDF-9E0A-FD1D3F910710}" type="slidenum">
              <a:rPr kumimoji="0" lang="zh-CN" altLang="en-US" sz="124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4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</a:defRPr>
            </a:lvl1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+mn-cs"/>
              </a:rPr>
              <a:t>Windows Azure Overview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AADCAA-C8ED-4B2C-B9F1-1ADD8BAD89E3}" type="datetime1"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8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Notes Placeholder 4"/>
          <p:cNvSpPr>
            <a:spLocks noGrp="1" noRot="1" noChangeAspect="1" noChangeArrowheads="1"/>
          </p:cNvSpPr>
          <p:nvPr/>
        </p:nvSpPr>
        <p:spPr bwMode="auto">
          <a:xfrm>
            <a:off x="701675" y="4421188"/>
            <a:ext cx="5618163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2446" tIns="46223" rIns="92446" bIns="46223"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Click to edit Master text styles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Second level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Third level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Fourth level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Fifth level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</a:defRPr>
            </a:lvl1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C0309B-8A12-4F6C-8136-0FD309D2CF1F}" type="slidenum"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978275" y="8840788"/>
            <a:ext cx="3043238" cy="4651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446" tIns="46223" rIns="92446" bIns="46223" anchor="b"/>
          <a:p>
            <a:pPr lvl="0" algn="r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82063" y="495300"/>
            <a:ext cx="2786062" cy="41973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113" y="495300"/>
            <a:ext cx="8210550" cy="41973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113" y="1905000"/>
            <a:ext cx="5497512" cy="1619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905000"/>
            <a:ext cx="5499100" cy="1619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 vert="horz" wrap="square" lIns="0" tIns="0" rIns="0" bIns="0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Segoe UI" panose="020B0502040204020203" pitchFamily="34" charset="0"/>
              <a:cs typeface="+mn-cs"/>
              <a:sym typeface="Consolas" panose="020B0609020204030204" pitchFamily="49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82063" y="228600"/>
            <a:ext cx="2786062" cy="32956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113" y="228600"/>
            <a:ext cx="8210550" cy="32956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113" y="1714500"/>
            <a:ext cx="5497512" cy="29781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714500"/>
            <a:ext cx="5499100" cy="29781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AC086-BF4D-4109-8A39-9501D1D1F386}" type="datetimeFigureOut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40D0D-2219-4115-AA99-4419F3EEB812}" type="slidenum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D39212-6965-4EDC-9033-0E95ACD79767}" type="datetimeFigureOut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5EC14D-C333-4E64-A9A3-1AB05767623A}" type="slidenum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0B2E0-7AA2-4258-A872-35B900389054}" type="datetimeFigureOut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0AED30-CBC1-44A5-B6DE-F4CF6D1E8BAE}" type="slidenum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D8BBE6-57A7-4099-A8A0-14C96663B318}" type="datetimeFigureOut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7C34E-A66D-492D-810B-AA12EA8011B7}" type="slidenum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47DCC-289C-492C-9952-23762A89F6DB}" type="datetimeFigureOut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736013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C16DAE-6E1A-44DE-9341-FCDF76AF1D79}" type="slidenum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430F84-0A92-43BB-B969-6F81D239B3DE}" type="datetimeFigureOut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D57939-D649-461B-8711-D73A2193FA33}" type="slidenum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7E0880-D3ED-4D91-90EA-4807C1036613}" type="datetimeFigureOut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ECCAA6-547A-44C9-8D0E-5EF226C70D80}" type="slidenum"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07287"/>
            <a:ext cx="10512862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1180071"/>
            <a:ext cx="10511274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4353023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8" y="2589322"/>
            <a:ext cx="4352366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665163"/>
            <a:ext cx="36988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593725"/>
            <a:ext cx="4587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34506"/>
            <a:ext cx="10360501" cy="647428"/>
          </a:xfrm>
        </p:spPr>
        <p:txBody>
          <a:bodyPr anchor="t"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3" y="2541645"/>
            <a:ext cx="10360500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717794" y="4881254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717794" y="4070497"/>
            <a:ext cx="4459677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965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 vert="horz" wrap="square" lIns="0" tIns="0" rIns="0" bIns="0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Segoe UI" panose="020B0502040204020203" pitchFamily="34" charset="0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5289795"/>
            <a:ext cx="10360501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6067314"/>
            <a:ext cx="9141619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162287"/>
            <a:ext cx="10512862" cy="382103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30496"/>
            <a:ext cx="5180251" cy="45354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162289"/>
            <a:ext cx="5180251" cy="399290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7982" y="1529319"/>
            <a:ext cx="10512862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177842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557193"/>
            <a:ext cx="5156444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317789"/>
            <a:ext cx="5156444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557193"/>
            <a:ext cx="5181838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317789"/>
            <a:ext cx="518183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8.xml"/><Relationship Id="rId20" Type="http://schemas.openxmlformats.org/officeDocument/2006/relationships/theme" Target="../theme/theme10.xml"/><Relationship Id="rId2" Type="http://schemas.openxmlformats.org/officeDocument/2006/relationships/slideLayout" Target="../slideLayouts/slideLayout127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1" Type="http://schemas.openxmlformats.org/officeDocument/2006/relationships/theme" Target="../theme/theme11.xml"/><Relationship Id="rId20" Type="http://schemas.openxmlformats.org/officeDocument/2006/relationships/image" Target="../media/image4.png"/><Relationship Id="rId2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5.xml"/><Relationship Id="rId20" Type="http://schemas.openxmlformats.org/officeDocument/2006/relationships/theme" Target="../theme/theme12.xml"/><Relationship Id="rId2" Type="http://schemas.openxmlformats.org/officeDocument/2006/relationships/slideLayout" Target="../slideLayouts/slideLayout164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6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9.xml"/><Relationship Id="rId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83.xml"/><Relationship Id="rId20" Type="http://schemas.openxmlformats.org/officeDocument/2006/relationships/theme" Target="../theme/theme13.xml"/><Relationship Id="rId2" Type="http://schemas.openxmlformats.org/officeDocument/2006/relationships/slideLayout" Target="../slideLayouts/slideLayout182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1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0" Type="http://schemas.openxmlformats.org/officeDocument/2006/relationships/theme" Target="../theme/theme14.xml"/><Relationship Id="rId2" Type="http://schemas.openxmlformats.org/officeDocument/2006/relationships/slideLayout" Target="../slideLayouts/slideLayout200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5.xml"/><Relationship Id="rId8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9.xml"/><Relationship Id="rId20" Type="http://schemas.openxmlformats.org/officeDocument/2006/relationships/theme" Target="../theme/theme15.xml"/><Relationship Id="rId2" Type="http://schemas.openxmlformats.org/officeDocument/2006/relationships/slideLayout" Target="../slideLayouts/slideLayout218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17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3.xml"/><Relationship Id="rId8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7.xml"/><Relationship Id="rId21" Type="http://schemas.openxmlformats.org/officeDocument/2006/relationships/theme" Target="../theme/theme16.xml"/><Relationship Id="rId20" Type="http://schemas.openxmlformats.org/officeDocument/2006/relationships/image" Target="../media/image4.png"/><Relationship Id="rId2" Type="http://schemas.openxmlformats.org/officeDocument/2006/relationships/slideLayout" Target="../slideLayouts/slideLayout236.xml"/><Relationship Id="rId19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35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0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image" Target="../media/image5.png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0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0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0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519113" y="495300"/>
            <a:ext cx="11149012" cy="7477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lvl="0"/>
            <a:r>
              <a:rPr lang="zh-CN" altLang="zh-CN" dirty="0"/>
              <a:t>Click to edit Master title style</a:t>
            </a:r>
            <a:endParaRPr lang="zh-CN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519113" y="1714500"/>
            <a:ext cx="11149012" cy="2978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lvl="0"/>
            <a:r>
              <a:rPr lang="zh-CN" altLang="zh-CN" dirty="0"/>
              <a:t>Click to edit Master text styles</a:t>
            </a:r>
            <a:endParaRPr lang="zh-CN" altLang="zh-CN" dirty="0"/>
          </a:p>
          <a:p>
            <a:pPr lvl="1" indent="-395605"/>
            <a:r>
              <a:rPr lang="zh-CN" altLang="zh-CN" dirty="0"/>
              <a:t>Second level</a:t>
            </a:r>
            <a:endParaRPr lang="zh-CN" altLang="zh-CN" dirty="0"/>
          </a:p>
          <a:p>
            <a:pPr lvl="2" indent="-401955"/>
            <a:r>
              <a:rPr lang="zh-CN" altLang="zh-CN" dirty="0"/>
              <a:t>Third level</a:t>
            </a:r>
            <a:endParaRPr lang="zh-CN" altLang="zh-CN" dirty="0"/>
          </a:p>
          <a:p>
            <a:pPr lvl="3" indent="-344805"/>
            <a:r>
              <a:rPr lang="zh-CN" altLang="zh-CN" dirty="0"/>
              <a:t>Fourth level</a:t>
            </a:r>
            <a:endParaRPr lang="zh-CN" altLang="zh-CN" dirty="0"/>
          </a:p>
          <a:p>
            <a:pPr lvl="4" indent="-335280"/>
            <a:r>
              <a:rPr lang="zh-CN" altLang="zh-CN" dirty="0"/>
              <a:t>Fifth level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bg1"/>
          </a:solidFill>
          <a:latin typeface="+mj-lt"/>
          <a:ea typeface="Segoe UI" panose="020B0502040204020203" pitchFamily="34" charset="0"/>
          <a:cs typeface="+mj-cs"/>
          <a:sym typeface="Arial" panose="020B060402020202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9pPr>
    </p:titleStyle>
    <p:bodyStyle>
      <a:lvl1pPr marL="460375" indent="-4603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2D050"/>
        </a:buClr>
        <a:buSzPct val="120000"/>
        <a:buFont typeface="Arial" panose="020B0604020202020204" pitchFamily="34" charset="0"/>
        <a:buChar char="•"/>
        <a:defRPr sz="4400"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Segoe UI" panose="020B0502040204020203" pitchFamily="34" charset="0"/>
        </a:defRPr>
      </a:lvl1pPr>
      <a:lvl2pPr marL="855980" indent="-39560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2D050"/>
        </a:buClr>
        <a:buSzPct val="120000"/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Segoe UI" panose="020B0502040204020203" pitchFamily="34" charset="0"/>
        </a:defRPr>
      </a:lvl2pPr>
      <a:lvl3pPr marL="1259205" indent="-40195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2D050"/>
        </a:buClr>
        <a:buSzPct val="120000"/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Segoe UI" panose="020B0502040204020203" pitchFamily="34" charset="0"/>
        </a:defRPr>
      </a:lvl3pPr>
      <a:lvl4pPr marL="1605280" indent="-34480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2D050"/>
        </a:buClr>
        <a:buSzPct val="120000"/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Segoe UI" panose="020B0502040204020203" pitchFamily="34" charset="0"/>
        </a:defRPr>
      </a:lvl4pPr>
      <a:lvl5pPr marL="1941830" indent="-33528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2D050"/>
        </a:buClr>
        <a:buSzPct val="120000"/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0244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1268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2292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3316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4340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7172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0244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</p:sldLayoutIdLst>
  <p:transition spd="slow">
    <p:random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EF073E-839A-4D40-A2EE-68AB288EEF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DCF98-36DE-48DC-AF16-6828F0C606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3"/>
          <p:cNvSpPr/>
          <p:nvPr/>
        </p:nvSpPr>
        <p:spPr bwMode="auto">
          <a:xfrm>
            <a:off x="0" y="0"/>
            <a:ext cx="30797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bevel/>
              </a14:hiddenLine>
            </a:ext>
          </a:extLst>
        </p:spPr>
        <p:txBody>
          <a:bodyPr lIns="91436" tIns="45718" rIns="91436" bIns="45718" anchor="ctr"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2051" name="Rectangle 4"/>
          <p:cNvSpPr/>
          <p:nvPr/>
        </p:nvSpPr>
        <p:spPr bwMode="auto">
          <a:xfrm>
            <a:off x="0" y="0"/>
            <a:ext cx="12188825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bevel/>
              </a14:hiddenLine>
            </a:ext>
          </a:extLst>
        </p:spPr>
        <p:txBody>
          <a:bodyPr lIns="91436" tIns="45718" rIns="91436" bIns="45718" anchor="ctr"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>
          <a:xfrm>
            <a:off x="519113" y="228600"/>
            <a:ext cx="11149012" cy="6651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lvl="0"/>
            <a:r>
              <a:rPr lang="zh-CN" altLang="zh-CN" dirty="0"/>
              <a:t>Click to edit Master title style</a:t>
            </a:r>
            <a:endParaRPr lang="zh-CN" altLang="zh-CN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/>
          </p:nvPr>
        </p:nvSpPr>
        <p:spPr>
          <a:xfrm>
            <a:off x="519113" y="1905000"/>
            <a:ext cx="11149012" cy="1619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lvl="0"/>
            <a:r>
              <a:rPr lang="zh-CN" altLang="zh-CN" dirty="0"/>
              <a:t>Click to edit Master text styles</a:t>
            </a:r>
            <a:endParaRPr lang="zh-CN" altLang="zh-CN" dirty="0"/>
          </a:p>
          <a:p>
            <a:pPr lvl="1" indent="-6350"/>
            <a:r>
              <a:rPr lang="zh-CN" altLang="zh-CN" dirty="0"/>
              <a:t>Second level</a:t>
            </a:r>
            <a:endParaRPr lang="zh-CN" altLang="zh-CN" dirty="0"/>
          </a:p>
          <a:p>
            <a:pPr lvl="2" indent="-6350"/>
            <a:r>
              <a:rPr lang="zh-CN" altLang="zh-CN" dirty="0"/>
              <a:t>Third level</a:t>
            </a:r>
            <a:endParaRPr lang="zh-CN" altLang="zh-CN" dirty="0"/>
          </a:p>
          <a:p>
            <a:pPr lvl="3" indent="7620"/>
            <a:r>
              <a:rPr lang="zh-CN" altLang="zh-CN" dirty="0"/>
              <a:t>Fourth level</a:t>
            </a:r>
            <a:endParaRPr lang="zh-CN" altLang="zh-CN" dirty="0"/>
          </a:p>
          <a:p>
            <a:pPr lvl="4" indent="0"/>
            <a:r>
              <a:rPr lang="zh-CN" altLang="zh-CN" dirty="0"/>
              <a:t>Fifth level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+mj-lt"/>
          <a:ea typeface="Segoe UI" panose="020B0502040204020203" pitchFamily="34" charset="0"/>
          <a:cs typeface="+mj-cs"/>
          <a:sym typeface="Arial" panose="020B060402020202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Segoe UI Light" panose="020B0502040204020203" pitchFamily="34" charset="0"/>
          <a:cs typeface="Segoe UI" panose="020B0502040204020203" pitchFamily="34" charset="0"/>
          <a:sym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Consolas" panose="020B0609020204030204" pitchFamily="49" charset="0"/>
        </a:defRPr>
      </a:lvl1pPr>
      <a:lvl2pPr marL="384175" indent="-63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Consolas" panose="020B0609020204030204" pitchFamily="49" charset="0"/>
        </a:defRPr>
      </a:lvl2pPr>
      <a:lvl3pPr marL="762000" indent="-63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Consolas" panose="020B0609020204030204" pitchFamily="49" charset="0"/>
        </a:defRPr>
      </a:lvl3pPr>
      <a:lvl4pPr marL="1094105" indent="825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Consolas" panose="020B0609020204030204" pitchFamily="49" charset="0"/>
        </a:defRPr>
      </a:lvl4pPr>
      <a:lvl5pPr marL="14255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bg1"/>
          </a:solidFill>
          <a:latin typeface="+mn-lt"/>
          <a:ea typeface="Segoe UI" panose="020B0502040204020203" pitchFamily="34" charset="0"/>
          <a:cs typeface="+mn-cs"/>
          <a:sym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F54F-9F9E-4D31-B2F0-7FBB4B5086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587C8-023D-49D0-B58A-67BBBCCC6A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5124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6248400"/>
            <a:ext cx="12188825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Content Placeholder 19" descr="EIS Logo_CMYK_Vertic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9275" y="6408738"/>
            <a:ext cx="1243013" cy="32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696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6149" name="Text 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8448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1219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D6355D-AD76-44F8-8486-73DC92D6C9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1219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1219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1EDE18-DF1A-4A7F-9A80-A204DF565C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37373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73737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73737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73737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73737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0965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165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rgbClr val="373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rgbClr val="373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373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373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373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7172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8196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2425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/>
          </p:nvPr>
        </p:nvSpPr>
        <p:spPr>
          <a:xfrm>
            <a:off x="838200" y="1631950"/>
            <a:ext cx="1051242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733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9220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2963" y="6615113"/>
            <a:ext cx="1068387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Box 9"/>
          <p:cNvSpPr txBox="1"/>
          <p:nvPr/>
        </p:nvSpPr>
        <p:spPr>
          <a:xfrm>
            <a:off x="354013" y="6577013"/>
            <a:ext cx="2366962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1000" dirty="0">
                <a:solidFill>
                  <a:srgbClr val="0E316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|  www.ebsco.com</a:t>
            </a:r>
            <a:endParaRPr lang="en-US" altLang="zh-CN" sz="1000" dirty="0">
              <a:solidFill>
                <a:srgbClr val="0E316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TextBox 11"/>
          <p:cNvSpPr txBox="1"/>
          <p:nvPr/>
        </p:nvSpPr>
        <p:spPr>
          <a:xfrm>
            <a:off x="-44450" y="6577013"/>
            <a:ext cx="600075" cy="246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0" hangingPunct="0"/>
            <a:fld id="{9A0DB2DC-4C9A-4742-B13C-FB6460FD3503}" type="slidenum">
              <a:rPr lang="en-US" altLang="zh-CN" sz="1000" dirty="0">
                <a:solidFill>
                  <a:srgbClr val="454545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dirty="0">
              <a:solidFill>
                <a:srgbClr val="45454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1050" y="6702425"/>
            <a:ext cx="87852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</p:sldLayoutIdLst>
  <p:transition spd="med">
    <p:fade/>
  </p:transition>
  <p:hf sldNum="0" hdr="0" ftr="0" dt="0"/>
  <p:txStyles>
    <p:titleStyle>
      <a:lvl1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13130" rtl="0" fontAlgn="base">
        <a:lnSpc>
          <a:spcPct val="110000"/>
        </a:lnSpc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454545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3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454545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454545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image" Target="../media/image29.jpe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pn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0" Type="http://schemas.openxmlformats.org/officeDocument/2006/relationships/slideLayout" Target="../slideLayouts/slideLayout51.xml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image" Target="../media/image49.jpeg"/><Relationship Id="rId7" Type="http://schemas.openxmlformats.org/officeDocument/2006/relationships/image" Target="../media/image48.jpe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3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9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53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Rectangle 11"/>
          <p:cNvSpPr/>
          <p:nvPr/>
        </p:nvSpPr>
        <p:spPr>
          <a:xfrm>
            <a:off x="3143250" y="2455863"/>
            <a:ext cx="9045575" cy="170338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548640" tIns="45718" rIns="91436" bIns="45718" anchor="ctr"/>
          <a:p>
            <a:endParaRPr lang="zh-CN" altLang="zh-CN" sz="6600" dirty="0">
              <a:solidFill>
                <a:srgbClr val="FFFFFF"/>
              </a:solidFill>
              <a:latin typeface="田氏細筆刷体繁" panose="02000600000000000000" pitchFamily="2" charset="-128"/>
              <a:ea typeface="田氏細筆刷体繁" panose="02000600000000000000" pitchFamily="2" charset="-128"/>
              <a:sym typeface="Georgia" panose="02040502050405020303" charset="0"/>
            </a:endParaRPr>
          </a:p>
        </p:txBody>
      </p:sp>
      <p:sp>
        <p:nvSpPr>
          <p:cNvPr id="43010" name="Rectangle 6"/>
          <p:cNvSpPr/>
          <p:nvPr/>
        </p:nvSpPr>
        <p:spPr>
          <a:xfrm>
            <a:off x="3497898" y="2586355"/>
            <a:ext cx="8453437" cy="1445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工欲善其事</a:t>
            </a:r>
            <a:r>
              <a:rPr 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，</a:t>
            </a:r>
            <a:r>
              <a:rPr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必先利其器</a:t>
            </a:r>
            <a:r>
              <a:rPr 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——</a:t>
            </a:r>
            <a:r>
              <a:rPr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EBSCO助力全球学术资讯搜索</a:t>
            </a:r>
            <a:endParaRPr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9" name="Text Placeholder 1"/>
          <p:cNvSpPr txBox="1"/>
          <p:nvPr/>
        </p:nvSpPr>
        <p:spPr>
          <a:xfrm>
            <a:off x="9051925" y="5045075"/>
            <a:ext cx="3136900" cy="1403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Segoe UI Semibold" panose="020B0702040204020203" pitchFamily="34" charset="0"/>
              </a:rPr>
              <a:t>李 成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Segoe UI Semibold" panose="020B0702040204020203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杭州尚学科技有限公司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Segoe UI" panose="020B0502040204020203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Email: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lc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@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sunshost.com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Segoe UI" panose="020B0502040204020203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QQ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: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601727512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pic>
        <p:nvPicPr>
          <p:cNvPr id="4301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55863"/>
            <a:ext cx="3411538" cy="170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Title 1"/>
          <p:cNvSpPr txBox="1"/>
          <p:nvPr/>
        </p:nvSpPr>
        <p:spPr>
          <a:xfrm>
            <a:off x="12700" y="55880"/>
            <a:ext cx="121761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通过左侧二次筛选框，准确定位目标文献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782955"/>
            <a:ext cx="11266170" cy="57245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2270" y="791210"/>
            <a:ext cx="1584325" cy="52470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rgbClr val="10387A"/>
                    </a:gs>
                    <a:gs pos="50000">
                      <a:schemeClr val="accent1"/>
                    </a:gs>
                  </a:gsLst>
                  <a:lin ang="14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 smtClean="0"/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974090"/>
            <a:ext cx="10914380" cy="5507355"/>
          </a:xfrm>
          <a:prstGeom prst="rect">
            <a:avLst/>
          </a:prstGeom>
        </p:spPr>
      </p:pic>
      <p:sp>
        <p:nvSpPr>
          <p:cNvPr id="63489" name="Title 1"/>
          <p:cNvSpPr txBox="1"/>
          <p:nvPr/>
        </p:nvSpPr>
        <p:spPr>
          <a:xfrm>
            <a:off x="12700" y="55880"/>
            <a:ext cx="121761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通过左侧二次筛选框，准确定位目标文献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" y="789940"/>
            <a:ext cx="11135360" cy="5750560"/>
          </a:xfrm>
          <a:prstGeom prst="rect">
            <a:avLst/>
          </a:prstGeom>
        </p:spPr>
      </p:pic>
      <p:sp>
        <p:nvSpPr>
          <p:cNvPr id="63489" name="Title 1"/>
          <p:cNvSpPr txBox="1"/>
          <p:nvPr/>
        </p:nvSpPr>
        <p:spPr>
          <a:xfrm>
            <a:off x="12700" y="62865"/>
            <a:ext cx="121761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文献详情页，多种功能助力文献阅读与应用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1310005" y="1724660"/>
            <a:ext cx="1088390" cy="426720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4654550" y="4326890"/>
            <a:ext cx="1088390" cy="426720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9841230" y="1009015"/>
            <a:ext cx="778510" cy="796925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3979545" y="1297940"/>
            <a:ext cx="1088390" cy="426720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795" y="902335"/>
            <a:ext cx="11404600" cy="5464810"/>
          </a:xfrm>
          <a:prstGeom prst="rect">
            <a:avLst/>
          </a:prstGeom>
        </p:spPr>
      </p:pic>
      <p:sp>
        <p:nvSpPr>
          <p:cNvPr id="63489" name="Title 1"/>
          <p:cNvSpPr txBox="1"/>
          <p:nvPr/>
        </p:nvSpPr>
        <p:spPr>
          <a:xfrm>
            <a:off x="12700" y="55880"/>
            <a:ext cx="121761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文献引用，一键复制省时省力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Title 1"/>
          <p:cNvSpPr txBox="1"/>
          <p:nvPr/>
        </p:nvSpPr>
        <p:spPr>
          <a:xfrm>
            <a:off x="0" y="55880"/>
            <a:ext cx="121888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HTML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格式文献妙用：翻译与朗读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1447800"/>
            <a:ext cx="10208260" cy="5061585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683260" y="782955"/>
            <a:ext cx="11504930" cy="483870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检索式：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FM T（Russia Ukraine and FM T）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Title 1"/>
          <p:cNvSpPr txBox="1"/>
          <p:nvPr/>
        </p:nvSpPr>
        <p:spPr>
          <a:xfrm>
            <a:off x="0" y="55880"/>
            <a:ext cx="121888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期刊查询订阅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：《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Europe-Asia Studies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8145" y="1443990"/>
            <a:ext cx="11346815" cy="4471670"/>
            <a:chOff x="721" y="1935"/>
            <a:chExt cx="17869" cy="70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60" y="1935"/>
              <a:ext cx="12530" cy="704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" y="1981"/>
              <a:ext cx="4915" cy="699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Title 1"/>
          <p:cNvSpPr txBox="1"/>
          <p:nvPr/>
        </p:nvSpPr>
        <p:spPr>
          <a:xfrm>
            <a:off x="0" y="55880"/>
            <a:ext cx="121888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期刊查询与订阅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：《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Europe-Asia Studies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6555" y="1391285"/>
            <a:ext cx="11268710" cy="4442460"/>
            <a:chOff x="593" y="2191"/>
            <a:chExt cx="17746" cy="69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149" y="2191"/>
              <a:ext cx="12191" cy="699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" y="2191"/>
              <a:ext cx="4915" cy="699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Title 1"/>
          <p:cNvSpPr txBox="1"/>
          <p:nvPr/>
        </p:nvSpPr>
        <p:spPr>
          <a:xfrm>
            <a:off x="0" y="55880"/>
            <a:ext cx="121888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期刊查询与订阅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：《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Europe-Asia Studies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010" y="848995"/>
            <a:ext cx="9996805" cy="562038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4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95" y="1581150"/>
            <a:ext cx="11430000" cy="4781644"/>
          </a:xfrm>
          <a:prstGeom prst="rect">
            <a:avLst/>
          </a:prstGeom>
          <a:noFill/>
          <a:ln w="9525">
            <a:solidFill>
              <a:srgbClr val="BFBFBF"/>
            </a:solidFill>
            <a:miter/>
          </a:ln>
        </p:spPr>
      </p:pic>
      <p:sp>
        <p:nvSpPr>
          <p:cNvPr id="67585" name="Title 1"/>
          <p:cNvSpPr txBox="1"/>
          <p:nvPr/>
        </p:nvSpPr>
        <p:spPr>
          <a:xfrm>
            <a:off x="0" y="55880"/>
            <a:ext cx="121888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个人文件夹：研究非一日而成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Title 1"/>
          <p:cNvSpPr txBox="1"/>
          <p:nvPr/>
        </p:nvSpPr>
        <p:spPr>
          <a:xfrm>
            <a:off x="0" y="55880"/>
            <a:ext cx="121888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个人文件夹：研究非一日而成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18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95" y="1229995"/>
            <a:ext cx="11430000" cy="5189855"/>
          </a:xfrm>
          <a:prstGeom prst="rect">
            <a:avLst/>
          </a:prstGeom>
          <a:noFill/>
          <a:ln w="9525">
            <a:solidFill>
              <a:srgbClr val="BFBFBF"/>
            </a:solidFill>
            <a:miter/>
          </a:ln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zh-CN" altLang="en-US" sz="3600" dirty="0"/>
              <a:t>欢迎关注图书馆微信公众号！</a:t>
            </a:r>
            <a:endParaRPr lang="zh-CN" altLang="en-US" sz="3600" dirty="0"/>
          </a:p>
        </p:txBody>
      </p:sp>
      <p:pic>
        <p:nvPicPr>
          <p:cNvPr id="3174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1343025"/>
            <a:ext cx="10045700" cy="465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1100455"/>
            <a:ext cx="11565890" cy="5340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5" name="Title 1"/>
          <p:cNvSpPr txBox="1"/>
          <p:nvPr/>
        </p:nvSpPr>
        <p:spPr>
          <a:xfrm>
            <a:off x="0" y="55880"/>
            <a:ext cx="12188825" cy="727075"/>
          </a:xfrm>
          <a:prstGeom prst="rect">
            <a:avLst/>
          </a:prstGeom>
          <a:noFill/>
          <a:ln w="9525">
            <a:noFill/>
          </a:ln>
        </p:spPr>
        <p:txBody>
          <a:bodyPr bIns="0" anchor="t"/>
          <a:p>
            <a:pPr algn="l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</a:t>
            </a: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期刊的定期通讯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1460500"/>
            <a:ext cx="10937875" cy="393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6" name="标题 1"/>
          <p:cNvSpPr txBox="1"/>
          <p:nvPr/>
        </p:nvSpPr>
        <p:spPr>
          <a:xfrm>
            <a:off x="0" y="228600"/>
            <a:ext cx="949071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lnSpc>
                <a:spcPct val="110000"/>
              </a:lnSpc>
            </a:pP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</a:t>
            </a: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Tips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布尔逻辑／检索指令</a:t>
            </a:r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查询技巧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347" name="Picture 5" descr="http://tul.blog.ntu.edu.tw/wp-content/uploads/sites/2255/files/2013/12/2013-12-02_223614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25" y="0"/>
            <a:ext cx="1981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标题 1"/>
          <p:cNvSpPr>
            <a:spLocks noGrp="1"/>
          </p:cNvSpPr>
          <p:nvPr>
            <p:ph type="title"/>
          </p:nvPr>
        </p:nvSpPr>
        <p:spPr>
          <a:xfrm>
            <a:off x="0" y="228600"/>
            <a:ext cx="9273540" cy="762000"/>
          </a:xfrm>
        </p:spPr>
        <p:txBody>
          <a:bodyPr vert="horz" wrap="square" lIns="91440" tIns="45720" rIns="91440" bIns="45720" anchor="ctr"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Tips</a:t>
            </a:r>
            <a: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zh-CN" sz="3600" dirty="0">
                <a:latin typeface="微软雅黑" panose="020B0503020204020204" pitchFamily="34" charset="-122"/>
              </a:rPr>
              <a:t>布尔逻辑／检索指令</a:t>
            </a:r>
            <a:r>
              <a:rPr lang="en-US" altLang="zh-CN" sz="3600" dirty="0">
                <a:latin typeface="微软雅黑" panose="020B0503020204020204" pitchFamily="34" charset="-122"/>
              </a:rPr>
              <a:t>/</a:t>
            </a:r>
            <a:r>
              <a:rPr lang="zh-CN" altLang="en-US" sz="3600" dirty="0">
                <a:latin typeface="微软雅黑" panose="020B0503020204020204" pitchFamily="34" charset="-122"/>
              </a:rPr>
              <a:t>查询技巧</a:t>
            </a:r>
            <a:endParaRPr lang="zh-CN" altLang="en-US" sz="3600" dirty="0">
              <a:latin typeface="微软雅黑" panose="020B0503020204020204" pitchFamily="34" charset="-122"/>
            </a:endParaRPr>
          </a:p>
        </p:txBody>
      </p:sp>
      <p:pic>
        <p:nvPicPr>
          <p:cNvPr id="563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863" y="990600"/>
            <a:ext cx="9817100" cy="552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3" name="Picture 5" descr="http://tul.blog.ntu.edu.tw/wp-content/uploads/sites/2255/files/2013/12/2013-12-02_223614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25" y="0"/>
            <a:ext cx="1981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3" name="组合 3"/>
          <p:cNvGrpSpPr/>
          <p:nvPr/>
        </p:nvGrpSpPr>
        <p:grpSpPr>
          <a:xfrm>
            <a:off x="0" y="1227138"/>
            <a:ext cx="12190095" cy="4110037"/>
            <a:chOff x="1" y="1932"/>
            <a:chExt cx="19197" cy="6474"/>
          </a:xfrm>
        </p:grpSpPr>
        <p:sp>
          <p:nvSpPr>
            <p:cNvPr id="2" name="等腰三角形 1"/>
            <p:cNvSpPr/>
            <p:nvPr/>
          </p:nvSpPr>
          <p:spPr>
            <a:xfrm rot="5400000">
              <a:off x="-559" y="2492"/>
              <a:ext cx="4430" cy="331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6351" y="4179"/>
              <a:ext cx="3259" cy="2435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-687" y="3648"/>
              <a:ext cx="5446" cy="4070"/>
            </a:xfrm>
            <a:prstGeom prst="triangl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sp>
          <p:nvSpPr>
            <p:cNvPr id="33797" name="文本框 7"/>
            <p:cNvSpPr txBox="1"/>
            <p:nvPr/>
          </p:nvSpPr>
          <p:spPr>
            <a:xfrm>
              <a:off x="75" y="4541"/>
              <a:ext cx="2540" cy="2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98" name="文本框 2"/>
            <p:cNvSpPr txBox="1"/>
            <p:nvPr/>
          </p:nvSpPr>
          <p:spPr>
            <a:xfrm>
              <a:off x="4068" y="4104"/>
              <a:ext cx="12695" cy="33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sz="36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EBSCO </a:t>
              </a:r>
              <a:r>
                <a:rPr sz="36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ASP、BSP </a:t>
              </a:r>
              <a:r>
                <a:rPr lang="zh-CN" sz="36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是什么？</a:t>
              </a:r>
              <a:endParaRPr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r>
                <a:rPr lang="zh-CN" altLang="en-US" sz="36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除了学术期刊资讯，EBSCO还能提供什么信息？</a:t>
              </a:r>
              <a:endPara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endPara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23" name="Picture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8055" y="2633980"/>
            <a:ext cx="10293985" cy="320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Academic Search Premier 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综合学科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38200" y="1529080"/>
            <a:ext cx="10513060" cy="1368425"/>
          </a:xfrm>
        </p:spPr>
        <p:txBody>
          <a:bodyPr/>
          <a:p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 World's Most Comprehensive, Scholarly Full-Text Database for Multidisciplinary Research. 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世界上最全面的、用于多学科研究的学术型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全文数据库。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325880"/>
          </a:xfrm>
        </p:spPr>
        <p:txBody>
          <a:bodyPr vert="horz" wrap="square" lIns="91440" tIns="45720" rIns="91440" bIns="45720" anchor="ctr"/>
          <a:p>
            <a:pPr algn="ctr"/>
            <a:r>
              <a:rPr lang="zh-CN" altLang="en-US" sz="3600" dirty="0"/>
              <a:t>支持哪些学科的文献搜寻？</a:t>
            </a:r>
            <a:endParaRPr lang="zh-CN" altLang="en-US" sz="3600" dirty="0"/>
          </a:p>
        </p:txBody>
      </p:sp>
      <p:pic>
        <p:nvPicPr>
          <p:cNvPr id="47106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16735" y="1185545"/>
            <a:ext cx="8555355" cy="5347335"/>
          </a:xfrm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325880"/>
          </a:xfrm>
        </p:spPr>
        <p:txBody>
          <a:bodyPr vert="horz" wrap="square" lIns="91440" tIns="45720" rIns="91440" bIns="45720" anchor="ctr"/>
          <a:p>
            <a:pPr algn="l"/>
            <a:r>
              <a:rPr lang="en-US" altLang="zh-CN" sz="3600" dirty="0">
                <a:latin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>
                <a:latin typeface="微软雅黑" panose="020B0503020204020204" pitchFamily="34" charset="-122"/>
                <a:sym typeface="+mn-ea"/>
              </a:rPr>
              <a:t>SCI/SSCI收录高质量全文期刊例举</a:t>
            </a:r>
            <a:endParaRPr lang="zh-CN" altLang="en-US" sz="3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805180" y="1548765"/>
            <a:ext cx="10336530" cy="4580740"/>
            <a:chOff x="2853" y="2878"/>
            <a:chExt cx="13849" cy="5953"/>
          </a:xfrm>
        </p:grpSpPr>
        <p:pic>
          <p:nvPicPr>
            <p:cNvPr id="316419" name="Picture 2" descr="https://ss0.bdstatic.com/70cFvHSh_Q1YnxGkpoWK1HF6hhy/it/u=61210361,2352117859&amp;fm=15&amp;gp=0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80" y="5900"/>
              <a:ext cx="2522" cy="25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6420" name="Picture 6" descr="https://timgsa.baidu.com/timg?image&amp;quality=80&amp;size=b9999_10000&amp;sec=1582025499984&amp;di=234eaba768e1ceeb18cb1e1e5bb8ef43&amp;imgtype=0&amp;src=http%3A%2F%2Fwww.tandfonline.com%2Fna101%2Fhome%2Fliteratum%2Fpublisher%2Ftandf%2Fjournals%2Fcontent%2Fttrv20%2F2003%2Fttrv20.v023.i03%2Fttrv20.v023.i03%2Fproduction%2Fttrv20.v023.i03.cov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3" y="6043"/>
              <a:ext cx="1725" cy="23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AutoShape 2" descr="http://img5.imgtn.bdimg.com/it/u=41204144,3355309329&amp;fm=26&amp;gp=0.jpg"/>
            <p:cNvSpPr>
              <a:spLocks noChangeAspect="1" noChangeArrowheads="1"/>
            </p:cNvSpPr>
            <p:nvPr/>
          </p:nvSpPr>
          <p:spPr bwMode="auto">
            <a:xfrm>
              <a:off x="9418" y="5220"/>
              <a:ext cx="360" cy="360"/>
            </a:xfrm>
            <a:prstGeom prst="rect">
              <a:avLst/>
            </a:prstGeom>
            <a:noFill/>
          </p:spPr>
          <p:txBody>
            <a:bodyPr lIns="68580" tIns="34290" rIns="68580" bIns="3429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pic>
          <p:nvPicPr>
            <p:cNvPr id="316422" name="Picture 4" descr="https://timgsa.baidu.com/timg?image&amp;quality=80&amp;size=b9999_10000&amp;sec=1582080621066&amp;di=3eba8e722c3b39163d695bee67ab0d1e&amp;imgtype=0&amp;src=http%3A%2F%2Fimg1.doubanio.com%2Flpic%2Fs417930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3" y="6030"/>
              <a:ext cx="2378" cy="2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6423" name="Picture 6" descr="https://ss2.bdstatic.com/70cFvnSh_Q1YnxGkpoWK1HF6hhy/it/u=3153938539,1216352561&amp;fm=11&amp;gp=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0" y="6043"/>
              <a:ext cx="1737" cy="23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6424" name="Picture 8" descr="https://timgsa.baidu.com/timg?image&amp;quality=80&amp;size=b9999_10000&amp;sec=1582080804045&amp;di=e4cc285f7b4ba8b7e2c025cfa64889ed&amp;imgtype=0&amp;src=http%3A%2F%2Ffreemagazinepdf.com%2Fwp-content%2Fuploads%2F2018%2F01%2FmYhmmN9hGr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8" y="2918"/>
              <a:ext cx="1723" cy="24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6425" name="Picture 10" descr="https://ss0.bdstatic.com/70cFvHSh_Q1YnxGkpoWK1HF6hhy/it/u=1257680842,3432649734&amp;fm=26&amp;gp=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08" y="6030"/>
              <a:ext cx="1625" cy="23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6426" name="矩形 4"/>
            <p:cNvSpPr/>
            <p:nvPr/>
          </p:nvSpPr>
          <p:spPr>
            <a:xfrm>
              <a:off x="14658" y="8440"/>
              <a:ext cx="1511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</a:t>
              </a:r>
              <a:r>
                <a:rPr lang="zh-CN" altLang="en-US" sz="1200" dirty="0">
                  <a:solidFill>
                    <a:srgbClr val="000000"/>
                  </a:solidFill>
                  <a:ea typeface="等线" panose="02010600030101010101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5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  <p:sp>
          <p:nvSpPr>
            <p:cNvPr id="316427" name="矩形 10"/>
            <p:cNvSpPr/>
            <p:nvPr/>
          </p:nvSpPr>
          <p:spPr>
            <a:xfrm>
              <a:off x="11635" y="8473"/>
              <a:ext cx="1816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</a:t>
              </a:r>
              <a:r>
                <a:rPr lang="zh-CN" altLang="en-US" sz="1200" dirty="0">
                  <a:solidFill>
                    <a:srgbClr val="000000"/>
                  </a:solidFill>
                  <a:ea typeface="等线" panose="02010600030101010101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3.39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  <p:sp>
          <p:nvSpPr>
            <p:cNvPr id="316428" name="矩形 11"/>
            <p:cNvSpPr/>
            <p:nvPr/>
          </p:nvSpPr>
          <p:spPr>
            <a:xfrm>
              <a:off x="8793" y="8473"/>
              <a:ext cx="1816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</a:t>
              </a:r>
              <a:r>
                <a:rPr lang="zh-CN" altLang="en-US" sz="1200" dirty="0">
                  <a:solidFill>
                    <a:srgbClr val="000000"/>
                  </a:solidFill>
                  <a:ea typeface="等线" panose="02010600030101010101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6.65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  <p:sp>
          <p:nvSpPr>
            <p:cNvPr id="316429" name="矩形 12"/>
            <p:cNvSpPr/>
            <p:nvPr/>
          </p:nvSpPr>
          <p:spPr>
            <a:xfrm>
              <a:off x="5928" y="8420"/>
              <a:ext cx="1690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</a:t>
              </a:r>
              <a:r>
                <a:rPr lang="zh-CN" altLang="en-US" sz="1200" dirty="0">
                  <a:solidFill>
                    <a:srgbClr val="000000"/>
                  </a:solidFill>
                  <a:ea typeface="等线" panose="02010600030101010101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4.5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  <p:sp>
          <p:nvSpPr>
            <p:cNvPr id="316430" name="矩形 13"/>
            <p:cNvSpPr/>
            <p:nvPr/>
          </p:nvSpPr>
          <p:spPr>
            <a:xfrm>
              <a:off x="3105" y="8405"/>
              <a:ext cx="1816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 6.86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  <p:sp>
          <p:nvSpPr>
            <p:cNvPr id="316431" name="矩形 14"/>
            <p:cNvSpPr/>
            <p:nvPr/>
          </p:nvSpPr>
          <p:spPr>
            <a:xfrm>
              <a:off x="9895" y="5490"/>
              <a:ext cx="1816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</a:t>
              </a:r>
              <a:r>
                <a:rPr lang="zh-CN" altLang="en-US" sz="1200" dirty="0">
                  <a:solidFill>
                    <a:srgbClr val="000000"/>
                  </a:solidFill>
                  <a:ea typeface="等线" panose="02010600030101010101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4.39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  <p:pic>
          <p:nvPicPr>
            <p:cNvPr id="316432" name="Picture 12" descr="https://ss0.bdstatic.com/70cFuHSh_Q1YnxGkpoWK1HF6hhy/it/u=819059261,2913109307&amp;fm=26&amp;gp=0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3" y="3015"/>
              <a:ext cx="1768" cy="24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6433" name="矩形 16"/>
            <p:cNvSpPr/>
            <p:nvPr/>
          </p:nvSpPr>
          <p:spPr>
            <a:xfrm>
              <a:off x="6363" y="5578"/>
              <a:ext cx="1942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</a:t>
              </a:r>
              <a:r>
                <a:rPr lang="zh-CN" altLang="en-US" sz="1200" dirty="0">
                  <a:solidFill>
                    <a:srgbClr val="000000"/>
                  </a:solidFill>
                  <a:ea typeface="等线" panose="02010600030101010101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13.22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  <p:pic>
          <p:nvPicPr>
            <p:cNvPr id="316434" name="图片 17" descr="报纸上的字&#10;&#10;描述已自动生成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83" y="3025"/>
              <a:ext cx="1605" cy="25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6435" name="Picture 4" descr="https://timgsa.baidu.com/timg?image&amp;quality=80&amp;size=b9999_10000&amp;sec=1582198547203&amp;di=c3bf175d8bb655532350d8065129dc0b&amp;imgtype=0&amp;src=http%3A%2F%2Fwww.eshukan.com%2Fupfiles%2Fjpic%2F20190201194736340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15" y="2878"/>
              <a:ext cx="1910" cy="25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6436" name="矩形 19"/>
            <p:cNvSpPr/>
            <p:nvPr/>
          </p:nvSpPr>
          <p:spPr>
            <a:xfrm>
              <a:off x="3233" y="5590"/>
              <a:ext cx="1942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</a:t>
              </a:r>
              <a:r>
                <a:rPr lang="zh-CN" altLang="en-US" sz="1200" dirty="0">
                  <a:solidFill>
                    <a:srgbClr val="000000"/>
                  </a:solidFill>
                  <a:ea typeface="等线" panose="02010600030101010101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14.48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  <p:sp>
          <p:nvSpPr>
            <p:cNvPr id="316437" name="矩形 20"/>
            <p:cNvSpPr/>
            <p:nvPr/>
          </p:nvSpPr>
          <p:spPr>
            <a:xfrm>
              <a:off x="12818" y="5450"/>
              <a:ext cx="1816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等线" panose="02010600030101010101" charset="-122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Journal IF:</a:t>
              </a:r>
              <a:r>
                <a:rPr lang="zh-CN" altLang="en-US" sz="1200" dirty="0">
                  <a:solidFill>
                    <a:srgbClr val="000000"/>
                  </a:solidFill>
                  <a:ea typeface="等线" panose="02010600030101010101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ea typeface="等线" panose="02010600030101010101" charset="-122"/>
                </a:rPr>
                <a:t>2.26</a:t>
              </a:r>
              <a:endParaRPr lang="zh-CN" altLang="en-US" sz="1200" dirty="0">
                <a:solidFill>
                  <a:srgbClr val="000000"/>
                </a:solidFill>
                <a:ea typeface="等线" panose="02010600030101010101" charset="-122"/>
              </a:endParaRPr>
            </a:p>
          </p:txBody>
        </p:sp>
      </p:grpSp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0" y="88583"/>
            <a:ext cx="12188825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dirty="0">
                <a:solidFill>
                  <a:schemeClr val="accent1"/>
                </a:solidFill>
                <a:latin typeface="微软雅黑" panose="020B0503020204020204" pitchFamily="34" charset="-122"/>
                <a:ea typeface="+mj-ea"/>
                <a:cs typeface="+mj-cs"/>
              </a:rPr>
              <a:t> </a:t>
            </a:r>
            <a:r>
              <a:rPr kumimoji="0" lang="zh-CN" altLang="en-US" sz="3600" i="0" u="none" strike="noStrike" kern="1200" cap="none" spc="0" normalizeH="0" baseline="0" dirty="0">
                <a:solidFill>
                  <a:schemeClr val="accent1"/>
                </a:solidFill>
                <a:latin typeface="微软雅黑" panose="020B0503020204020204" pitchFamily="34" charset="-122"/>
                <a:ea typeface="+mj-ea"/>
                <a:cs typeface="+mj-cs"/>
              </a:rPr>
              <a:t>ASP中收录的一些最为普遍的期刊回溯情况</a:t>
            </a:r>
            <a:endParaRPr kumimoji="0" lang="zh-CN" altLang="en-US" sz="3600" i="0" u="none" strike="noStrike" kern="1200" cap="none" spc="0" normalizeH="0" baseline="0" dirty="0">
              <a:solidFill>
                <a:schemeClr val="accent1"/>
              </a:solidFill>
              <a:latin typeface="微软雅黑" panose="020B0503020204020204" pitchFamily="34" charset="-122"/>
              <a:ea typeface="+mj-ea"/>
              <a:cs typeface="+mj-cs"/>
            </a:endParaRPr>
          </a:p>
        </p:txBody>
      </p:sp>
      <p:grpSp>
        <p:nvGrpSpPr>
          <p:cNvPr id="26626" name="组合 1"/>
          <p:cNvGrpSpPr/>
          <p:nvPr/>
        </p:nvGrpSpPr>
        <p:grpSpPr>
          <a:xfrm>
            <a:off x="1698625" y="1185863"/>
            <a:ext cx="8685213" cy="5324475"/>
            <a:chOff x="1230313" y="2057400"/>
            <a:chExt cx="6542087" cy="4100513"/>
          </a:xfrm>
        </p:grpSpPr>
        <p:pic>
          <p:nvPicPr>
            <p:cNvPr id="26627" name="Picture 5" descr="LibraryJourna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884863" y="2062163"/>
              <a:ext cx="1533525" cy="20161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8" name="Picture 6" descr="AmericanLibrarie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2057400"/>
              <a:ext cx="1541463" cy="20161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7" descr="ForeignAffair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6075" y="2062163"/>
              <a:ext cx="1493838" cy="20161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8" descr="HistoryToda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1825" y="2062163"/>
              <a:ext cx="1403350" cy="20161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1" name="Text Box 11"/>
            <p:cNvSpPr txBox="1"/>
            <p:nvPr/>
          </p:nvSpPr>
          <p:spPr>
            <a:xfrm>
              <a:off x="1743041" y="3796846"/>
              <a:ext cx="1143000" cy="25970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en-US" altLang="zh-TW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 to 1975</a:t>
              </a:r>
              <a:endPara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2" name="Text Box 15"/>
            <p:cNvSpPr txBox="1"/>
            <p:nvPr/>
          </p:nvSpPr>
          <p:spPr>
            <a:xfrm>
              <a:off x="3237375" y="3797086"/>
              <a:ext cx="1142725" cy="25970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r>
                <a:rPr lang="en-US" altLang="zh-TW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 to 1922</a:t>
              </a:r>
              <a:endPara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3" name="Text Box 16"/>
            <p:cNvSpPr txBox="1"/>
            <p:nvPr/>
          </p:nvSpPr>
          <p:spPr>
            <a:xfrm>
              <a:off x="4702251" y="3797061"/>
              <a:ext cx="1143000" cy="25970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en-US" altLang="zh-TW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 to 1975</a:t>
              </a:r>
              <a:endPara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4" name="Text Box 17"/>
            <p:cNvSpPr txBox="1"/>
            <p:nvPr/>
          </p:nvSpPr>
          <p:spPr>
            <a:xfrm>
              <a:off x="6336558" y="3797062"/>
              <a:ext cx="1143000" cy="25970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en-US" altLang="zh-TW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 to 1975</a:t>
              </a:r>
              <a:endPara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635" name="Picture 20" descr="NationalReview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0313" y="4078288"/>
              <a:ext cx="1611312" cy="20780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6" name="Picture 21" descr="NaturalHistory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6863" y="4079875"/>
              <a:ext cx="1620837" cy="20780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7" name="Picture 22" descr="SaturdayEveningPos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3738" y="4079875"/>
              <a:ext cx="1595437" cy="20780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8" name="Picture 23" descr="vital speeches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4900" y="4079875"/>
              <a:ext cx="1587500" cy="20780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9" name="Text Box 26"/>
            <p:cNvSpPr txBox="1"/>
            <p:nvPr/>
          </p:nvSpPr>
          <p:spPr>
            <a:xfrm>
              <a:off x="1693585" y="5845288"/>
              <a:ext cx="1143000" cy="25970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en-US" altLang="zh-TW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 to 1975</a:t>
              </a:r>
              <a:endPara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0" name="Text Box 27"/>
            <p:cNvSpPr txBox="1"/>
            <p:nvPr/>
          </p:nvSpPr>
          <p:spPr>
            <a:xfrm>
              <a:off x="3298500" y="5845566"/>
              <a:ext cx="1143000" cy="25970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en-US" altLang="zh-TW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 to 1974</a:t>
              </a:r>
              <a:endPara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1" name="Text Box 30"/>
            <p:cNvSpPr txBox="1"/>
            <p:nvPr/>
          </p:nvSpPr>
          <p:spPr>
            <a:xfrm>
              <a:off x="4955357" y="5845288"/>
              <a:ext cx="1143000" cy="25970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en-US" altLang="zh-TW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 to 1897</a:t>
              </a:r>
              <a:endPara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2" name="Text Box 31"/>
            <p:cNvSpPr txBox="1"/>
            <p:nvPr/>
          </p:nvSpPr>
          <p:spPr>
            <a:xfrm>
              <a:off x="6629400" y="5845566"/>
              <a:ext cx="1143000" cy="25970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>
                <a:buSzTx/>
              </a:pPr>
              <a:r>
                <a:rPr lang="en-US" altLang="zh-TW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 to 1934</a:t>
              </a:r>
              <a:endParaRPr lang="en-US" altLang="zh-TW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Business Source Premier 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商管财经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38835" y="1497330"/>
            <a:ext cx="10814685" cy="1075690"/>
          </a:xfrm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en-US" altLang="ko-KR" sz="2400" b="0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+mn-ea"/>
              </a:rPr>
              <a:t>“Business Source Premier is certainly our number one research tool for academic business research.”</a:t>
            </a:r>
            <a:endParaRPr kumimoji="0" lang="en-US" altLang="ko-K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2400" b="0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+mn-ea"/>
              </a:rPr>
              <a:t>                                                             -  Michael Halperin, Director, Wharton School</a:t>
            </a:r>
            <a:endParaRPr lang="en-US" altLang="ko-KR" sz="2400" b="0" kern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297987" name="表格 297986"/>
          <p:cNvGraphicFramePr/>
          <p:nvPr>
            <p:custDataLst>
              <p:tags r:id="rId1"/>
            </p:custDataLst>
          </p:nvPr>
        </p:nvGraphicFramePr>
        <p:xfrm>
          <a:off x="910590" y="2995613"/>
          <a:ext cx="10249535" cy="2378075"/>
        </p:xfrm>
        <a:graphic>
          <a:graphicData uri="http://schemas.openxmlformats.org/drawingml/2006/table">
            <a:tbl>
              <a:tblPr/>
              <a:tblGrid>
                <a:gridCol w="2843530"/>
                <a:gridCol w="1818640"/>
                <a:gridCol w="1818640"/>
                <a:gridCol w="1818005"/>
                <a:gridCol w="1950720"/>
              </a:tblGrid>
              <a:tr h="14871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zh-CN" sz="2400" dirty="0">
                          <a:solidFill>
                            <a:srgbClr val="45454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Business Source</a:t>
                      </a:r>
                      <a:br>
                        <a:rPr lang="en-US" altLang="zh-CN" sz="2400" dirty="0">
                          <a:solidFill>
                            <a:srgbClr val="45454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2400" dirty="0">
                          <a:solidFill>
                            <a:srgbClr val="45454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Version</a:t>
                      </a:r>
                      <a:endParaRPr lang="en-US" altLang="zh-CN" sz="2400" dirty="0">
                        <a:solidFill>
                          <a:srgbClr val="45454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91449" anchor="b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Active Full-Text Journals &amp; Magazines</a:t>
                      </a:r>
                      <a:endParaRPr lang="en-US" altLang="zh-CN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454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Active Full-Text Peer-Reviewed Journals</a:t>
                      </a:r>
                      <a:endParaRPr lang="en-US" altLang="zh-CN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454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Active Full-Text Peer-Reviewed Journals with NO Embargo</a:t>
                      </a:r>
                      <a:endParaRPr lang="en-US" altLang="zh-CN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454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Active Full-Text Journals Indexed in Web of Science or SCOPUS</a:t>
                      </a:r>
                      <a:endParaRPr lang="en-US" altLang="zh-CN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4545"/>
                    </a:solidFill>
                  </a:tcPr>
                </a:tc>
              </a:tr>
              <a:tr h="8909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Business Source Premier</a:t>
                      </a:r>
                      <a:endParaRPr lang="en-US" altLang="zh-CN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1,250</a:t>
                      </a:r>
                      <a:endParaRPr lang="en-US" altLang="zh-CN" sz="2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706</a:t>
                      </a:r>
                      <a:endParaRPr lang="en-US" altLang="zh-CN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315</a:t>
                      </a:r>
                      <a:endParaRPr lang="en-US" altLang="zh-CN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589</a:t>
                      </a:r>
                      <a:endParaRPr lang="en-US" altLang="zh-CN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42975" y="1228725"/>
          <a:ext cx="9023985" cy="48012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9825"/>
                <a:gridCol w="4876165"/>
                <a:gridCol w="3007995"/>
              </a:tblGrid>
              <a:tr h="40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Rank</a:t>
                      </a:r>
                      <a:endParaRPr 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Name</a:t>
                      </a:r>
                      <a:endParaRPr 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EBSCO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Administrative Science Quarterly</a:t>
                      </a:r>
                      <a:endParaRPr lang="en-US" sz="2000" i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Active Full Text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 Embargo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Academy of Management Journal</a:t>
                      </a:r>
                      <a:endParaRPr lang="en-US" sz="2000" i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Active Full Text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 Embargo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Harvard Business Review</a:t>
                      </a:r>
                      <a:endParaRPr lang="en-US" sz="2000" i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Active Full Text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 Embargo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Management Science</a:t>
                      </a:r>
                      <a:endParaRPr lang="en-US" sz="2000" i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Embargoed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Text</a:t>
                      </a:r>
                      <a:endParaRPr lang="en-US" sz="2000" b="1" i="0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10A"/>
                    </a:solidFill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Operations Research</a:t>
                      </a:r>
                      <a:endParaRPr lang="en-US" sz="2000" i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Embargoed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Text</a:t>
                      </a:r>
                      <a:endParaRPr lang="en-US" sz="2000" b="1" i="0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10A"/>
                    </a:solidFill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Academy of Management Review</a:t>
                      </a:r>
                      <a:endParaRPr lang="en-US" sz="2000" i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Active Full Text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 Embargo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9731" name="Title 3"/>
          <p:cNvSpPr txBox="1"/>
          <p:nvPr/>
        </p:nvSpPr>
        <p:spPr>
          <a:xfrm>
            <a:off x="0" y="200025"/>
            <a:ext cx="12188825" cy="66198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/>
          <a:p>
            <a:pPr algn="l" eaLnBrk="0" hangingPunct="0"/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美国商学院精选期刊推荐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管理学篇</a:t>
            </a:r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32" name="Speech Bubble: Rectangle 7"/>
          <p:cNvSpPr/>
          <p:nvPr/>
        </p:nvSpPr>
        <p:spPr>
          <a:xfrm>
            <a:off x="10086975" y="4192588"/>
            <a:ext cx="1247775" cy="996950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p>
            <a:r>
              <a:rPr lang="zh-CN" altLang="en-US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全文有延迟</a:t>
            </a:r>
            <a:endParaRPr lang="zh-CN" altLang="en-US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33" name="Speech Bubble: Rectangle 8"/>
          <p:cNvSpPr/>
          <p:nvPr/>
        </p:nvSpPr>
        <p:spPr>
          <a:xfrm>
            <a:off x="10086975" y="2717800"/>
            <a:ext cx="1247775" cy="863600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p>
            <a:r>
              <a:rPr lang="zh-CN" altLang="en-US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持续出版，无延迟全文</a:t>
            </a:r>
            <a:endParaRPr lang="zh-CN" altLang="en-US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 Placeholder 4"/>
          <p:cNvSpPr txBox="1"/>
          <p:nvPr/>
        </p:nvSpPr>
        <p:spPr>
          <a:xfrm>
            <a:off x="1071880" y="2549525"/>
            <a:ext cx="3008630" cy="880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zh-CN" altLang="en-US" sz="4265" b="1" strike="noStrike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讲座的目的</a:t>
            </a:r>
            <a:r>
              <a:rPr lang="en-US" altLang="zh-CN" sz="2400" b="1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Purpose</a:t>
            </a:r>
            <a:endParaRPr lang="en-US" altLang="zh-CN" sz="2400" b="1" strike="noStrike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91990" y="1845503"/>
            <a:ext cx="7030720" cy="3189412"/>
            <a:chOff x="7180" y="2895"/>
            <a:chExt cx="9523" cy="3912"/>
          </a:xfrm>
        </p:grpSpPr>
        <p:grpSp>
          <p:nvGrpSpPr>
            <p:cNvPr id="45" name="组合 44"/>
            <p:cNvGrpSpPr/>
            <p:nvPr/>
          </p:nvGrpSpPr>
          <p:grpSpPr>
            <a:xfrm>
              <a:off x="7180" y="2930"/>
              <a:ext cx="1691" cy="964"/>
              <a:chOff x="2215144" y="982844"/>
              <a:chExt cx="1120898" cy="842780"/>
            </a:xfrm>
          </p:grpSpPr>
          <p:sp>
            <p:nvSpPr>
              <p:cNvPr id="46" name="平行四边形 45"/>
              <p:cNvSpPr/>
              <p:nvPr/>
            </p:nvSpPr>
            <p:spPr>
              <a:xfrm>
                <a:off x="2215144" y="982844"/>
                <a:ext cx="1120898" cy="842780"/>
              </a:xfrm>
              <a:prstGeom prst="parallelogram">
                <a:avLst>
                  <a:gd name="adj" fmla="val 4820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65" strike="noStrike" noProof="1">
                  <a:latin typeface="Impact" panose="020B0806030902050204" pitchFamily="34" charset="0"/>
                </a:endParaRPr>
              </a:p>
            </p:txBody>
          </p:sp>
          <p:sp>
            <p:nvSpPr>
              <p:cNvPr id="47" name="文本框 9"/>
              <p:cNvSpPr txBox="1"/>
              <p:nvPr/>
            </p:nvSpPr>
            <p:spPr>
              <a:xfrm>
                <a:off x="2488265" y="1046884"/>
                <a:ext cx="628920" cy="71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35" noProof="1" dirty="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  <a:cs typeface="+mn-cs"/>
                  </a:rPr>
                  <a:t>01</a:t>
                </a:r>
                <a:endParaRPr lang="zh-CN" altLang="en-US" sz="3735" noProof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180" y="4386"/>
              <a:ext cx="1691" cy="966"/>
              <a:chOff x="2215144" y="2033848"/>
              <a:chExt cx="1120898" cy="842781"/>
            </a:xfrm>
          </p:grpSpPr>
          <p:sp>
            <p:nvSpPr>
              <p:cNvPr id="49" name="平行四边形 48"/>
              <p:cNvSpPr/>
              <p:nvPr/>
            </p:nvSpPr>
            <p:spPr>
              <a:xfrm>
                <a:off x="2215144" y="2033848"/>
                <a:ext cx="1120898" cy="842781"/>
              </a:xfrm>
              <a:prstGeom prst="parallelogram">
                <a:avLst>
                  <a:gd name="adj" fmla="val 482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65" strike="noStrike" noProof="1">
                  <a:latin typeface="Impact" panose="020B0806030902050204" pitchFamily="34" charset="0"/>
                </a:endParaRPr>
              </a:p>
            </p:txBody>
          </p:sp>
          <p:sp>
            <p:nvSpPr>
              <p:cNvPr id="50" name="文本框 10"/>
              <p:cNvSpPr txBox="1"/>
              <p:nvPr/>
            </p:nvSpPr>
            <p:spPr>
              <a:xfrm>
                <a:off x="2418131" y="2098375"/>
                <a:ext cx="713878" cy="712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35" noProof="1" dirty="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  <a:cs typeface="+mn-cs"/>
                  </a:rPr>
                  <a:t>02</a:t>
                </a:r>
                <a:endParaRPr lang="zh-CN" altLang="en-US" sz="3735" noProof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7180" y="5844"/>
              <a:ext cx="1691" cy="964"/>
              <a:chOff x="2215144" y="3084852"/>
              <a:chExt cx="1120898" cy="842781"/>
            </a:xfrm>
          </p:grpSpPr>
          <p:sp>
            <p:nvSpPr>
              <p:cNvPr id="52" name="平行四边形 51"/>
              <p:cNvSpPr/>
              <p:nvPr/>
            </p:nvSpPr>
            <p:spPr>
              <a:xfrm>
                <a:off x="2215144" y="3084852"/>
                <a:ext cx="1120898" cy="842781"/>
              </a:xfrm>
              <a:prstGeom prst="parallelogram">
                <a:avLst>
                  <a:gd name="adj" fmla="val 4820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65" strike="noStrike" noProof="1">
                  <a:latin typeface="Impact" panose="020B0806030902050204" pitchFamily="34" charset="0"/>
                </a:endParaRPr>
              </a:p>
            </p:txBody>
          </p:sp>
          <p:sp>
            <p:nvSpPr>
              <p:cNvPr id="53" name="文本框 11"/>
              <p:cNvSpPr txBox="1"/>
              <p:nvPr/>
            </p:nvSpPr>
            <p:spPr>
              <a:xfrm>
                <a:off x="2433527" y="3148939"/>
                <a:ext cx="683658" cy="71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35" noProof="1" dirty="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  <a:cs typeface="+mn-cs"/>
                  </a:rPr>
                  <a:t>03</a:t>
                </a:r>
                <a:endParaRPr lang="zh-CN" altLang="en-US" sz="3735" noProof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8605" y="2895"/>
              <a:ext cx="8098" cy="965"/>
              <a:chOff x="4315150" y="953426"/>
              <a:chExt cx="3857250" cy="540057"/>
            </a:xfrm>
          </p:grpSpPr>
          <p:sp>
            <p:nvSpPr>
              <p:cNvPr id="44047" name="矩形 60"/>
              <p:cNvSpPr/>
              <p:nvPr/>
            </p:nvSpPr>
            <p:spPr>
              <a:xfrm>
                <a:off x="4486570" y="981326"/>
                <a:ext cx="3597877" cy="484318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91416" tIns="45708" rIns="91416" bIns="45708" anchor="t">
                <a:spAutoFit/>
              </a:bodyPr>
              <a:p>
                <a:r>
                  <a:rPr sz="2000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如何通过ASP、BSP数据库去获取相关研究课题的最新成果与资讯</a:t>
                </a:r>
                <a:r>
                  <a:rPr lang="en-US" sz="2000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</a:t>
                </a:r>
                <a:endParaRPr 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平行四边形 61"/>
              <p:cNvSpPr/>
              <p:nvPr/>
            </p:nvSpPr>
            <p:spPr>
              <a:xfrm>
                <a:off x="4315150" y="953426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08" rIns="91416" bIns="45708" rtlCol="0" anchor="ctr"/>
              <a:lstStyle/>
              <a:p>
                <a:pPr fontAlgn="base"/>
                <a:endParaRPr lang="zh-CN" altLang="en-US" sz="2135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8605" y="4353"/>
              <a:ext cx="8098" cy="965"/>
              <a:chOff x="4315150" y="1647579"/>
              <a:chExt cx="3857250" cy="540057"/>
            </a:xfrm>
          </p:grpSpPr>
          <p:sp>
            <p:nvSpPr>
              <p:cNvPr id="44050" name="矩形 63"/>
              <p:cNvSpPr/>
              <p:nvPr/>
            </p:nvSpPr>
            <p:spPr>
              <a:xfrm>
                <a:off x="4507703" y="1806694"/>
                <a:ext cx="3472503" cy="259867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91416" tIns="45708" rIns="91416" bIns="45708" anchor="t">
                <a:spAutoFit/>
              </a:bodyPr>
              <a:p>
                <a:r>
                  <a:rPr lang="zh-CN" altLang="en-US" sz="2000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除了学术期刊资讯，EBSCO还能提供什么信息？</a:t>
                </a:r>
                <a:endPara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平行四边形 64"/>
              <p:cNvSpPr/>
              <p:nvPr/>
            </p:nvSpPr>
            <p:spPr>
              <a:xfrm>
                <a:off x="4315150" y="1647579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08" rIns="91416" bIns="45708" rtlCol="0" anchor="ctr"/>
              <a:lstStyle/>
              <a:p>
                <a:pPr fontAlgn="base"/>
                <a:endParaRPr lang="zh-CN" altLang="en-US" sz="2135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605" y="5808"/>
              <a:ext cx="8098" cy="965"/>
              <a:chOff x="4315150" y="2341731"/>
              <a:chExt cx="3857250" cy="540057"/>
            </a:xfrm>
          </p:grpSpPr>
          <p:sp>
            <p:nvSpPr>
              <p:cNvPr id="44053" name="矩形 66"/>
              <p:cNvSpPr/>
              <p:nvPr/>
            </p:nvSpPr>
            <p:spPr>
              <a:xfrm>
                <a:off x="4530645" y="2475126"/>
                <a:ext cx="3553621" cy="272892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91416" tIns="45708" rIns="91416" bIns="45708" anchor="t">
                <a:spAutoFit/>
              </a:bodyPr>
              <a:p>
                <a:r>
                  <a:rPr lang="zh-CN" altLang="zh-CN" sz="2000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EBSCO平台有哪些使用技巧</a:t>
                </a:r>
                <a:r>
                  <a:rPr lang="en-US" altLang="zh-CN" sz="2000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</a:t>
                </a:r>
                <a:endParaRPr lang="en-US" altLang="zh-CN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平行四边形 67"/>
              <p:cNvSpPr/>
              <p:nvPr/>
            </p:nvSpPr>
            <p:spPr>
              <a:xfrm>
                <a:off x="4315150" y="2341731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08" rIns="91416" bIns="45708" rtlCol="0" anchor="ctr"/>
              <a:lstStyle/>
              <a:p>
                <a:pPr fontAlgn="base"/>
                <a:endParaRPr lang="zh-CN" altLang="en-US" sz="2135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81" name="等腰三角形 80"/>
          <p:cNvSpPr/>
          <p:nvPr/>
        </p:nvSpPr>
        <p:spPr>
          <a:xfrm>
            <a:off x="-125412" y="4414203"/>
            <a:ext cx="3457575" cy="2584450"/>
          </a:xfrm>
          <a:prstGeom prst="triangle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" name="等腰三角形 81"/>
          <p:cNvSpPr/>
          <p:nvPr/>
        </p:nvSpPr>
        <p:spPr>
          <a:xfrm>
            <a:off x="1347788" y="5032375"/>
            <a:ext cx="2606675" cy="1947863"/>
          </a:xfrm>
          <a:prstGeom prst="triangl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  <p:bldLst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9850" y="1558925"/>
          <a:ext cx="8544700" cy="41497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9815"/>
                <a:gridCol w="4874400"/>
                <a:gridCol w="2610485"/>
              </a:tblGrid>
              <a:tr h="5759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Rank</a:t>
                      </a:r>
                      <a:endParaRPr 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Name</a:t>
                      </a:r>
                      <a:endParaRPr 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EBSCO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Marketing</a:t>
                      </a:r>
                      <a:endParaRPr lang="en-US" sz="2000" i="1" baseline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Text with</a:t>
                      </a:r>
                      <a:b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Embargo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Marketing Research </a:t>
                      </a:r>
                      <a:r>
                        <a:rPr lang="en-US" sz="2000" i="0" baseline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(JMR)</a:t>
                      </a:r>
                      <a:endParaRPr lang="en-US" sz="2000" i="0" baseline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Text with</a:t>
                      </a:r>
                      <a:b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Embargo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Consumer Research</a:t>
                      </a:r>
                      <a:endParaRPr lang="en-US" sz="2000" i="1" baseline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Text with</a:t>
                      </a:r>
                      <a:b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Embargo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49" marR="88549" marT="44227" marB="442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Text Placeholder 7"/>
          <p:cNvSpPr txBox="1"/>
          <p:nvPr/>
        </p:nvSpPr>
        <p:spPr>
          <a:xfrm>
            <a:off x="5584825" y="4386263"/>
            <a:ext cx="1312863" cy="20637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Figures as of January 2017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0744" name="Title 3"/>
          <p:cNvSpPr txBox="1"/>
          <p:nvPr/>
        </p:nvSpPr>
        <p:spPr>
          <a:xfrm>
            <a:off x="0" y="200025"/>
            <a:ext cx="12188825" cy="66198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/>
          <a:p>
            <a:pPr algn="ctr" eaLnBrk="0" hangingPunct="0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美国商学院精选期刊推荐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市场营销篇</a:t>
            </a:r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45" name="Speech Bubble: Rectangle 8"/>
          <p:cNvSpPr/>
          <p:nvPr/>
        </p:nvSpPr>
        <p:spPr>
          <a:xfrm>
            <a:off x="10094913" y="3729038"/>
            <a:ext cx="1246187" cy="863600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p>
            <a:r>
              <a:rPr lang="zh-CN" altLang="en-US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持续出版，无延迟全文</a:t>
            </a:r>
            <a:endParaRPr lang="zh-CN" altLang="en-US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2363" y="976313"/>
          <a:ext cx="9335135" cy="5610225"/>
        </p:xfrm>
        <a:graphic>
          <a:graphicData uri="http://schemas.openxmlformats.org/drawingml/2006/table">
            <a:tbl>
              <a:tblPr/>
              <a:tblGrid>
                <a:gridCol w="857250"/>
                <a:gridCol w="5666740"/>
                <a:gridCol w="2811145"/>
              </a:tblGrid>
              <a:tr h="27495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Rank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Journal Name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EBSCO</a:t>
                      </a: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</a:br>
                      <a:endParaRPr kumimoji="0" lang="en-US" altLang="zh-CN" sz="14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Accounting Review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 Text NO Embargo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2799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Accounting, Organizations &amp; Society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 Ongoing Full Text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3B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Journal of Accounting &amp; Economics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 Ongoing Full Text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3B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Review of Accounting Studies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Embargoed Full Text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10A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A-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Accounting Horizons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 Text NO Embargo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2799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A-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Auditing: A Journal of Practice &amp; Theory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 Text NO Embargo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A-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Behavioral Research in Accounting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 Text NO Embargo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A-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Journal of Accounting &amp; Public Policy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 Ongoing Full Text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3B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A-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Journal of Accounting, Auditing &amp; Finance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 Text NO Embargo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5181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A-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Journal of Management Accounting Research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 Text NO Embargo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524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A-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Journal of the American Taxation Association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Full Text NO Embargo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5428" marR="75428" marT="37712" marB="37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31800" name="Title 3"/>
          <p:cNvSpPr txBox="1"/>
          <p:nvPr/>
        </p:nvSpPr>
        <p:spPr>
          <a:xfrm>
            <a:off x="0" y="200025"/>
            <a:ext cx="12188825" cy="66198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/>
          <a:p>
            <a:pPr algn="l" eaLnBrk="0" hangingPunct="0"/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美国商学院精选期刊推荐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会计篇</a:t>
            </a:r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801" name="Speech Bubble: Rectangle 8"/>
          <p:cNvSpPr/>
          <p:nvPr/>
        </p:nvSpPr>
        <p:spPr>
          <a:xfrm>
            <a:off x="10690225" y="1876425"/>
            <a:ext cx="1247775" cy="863600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p>
            <a:r>
              <a:rPr lang="zh-CN" altLang="en-US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持续出版，无延迟全文</a:t>
            </a:r>
            <a:endParaRPr lang="zh-CN" altLang="en-US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802" name="Speech Bubble: Rectangle 7"/>
          <p:cNvSpPr/>
          <p:nvPr/>
        </p:nvSpPr>
        <p:spPr>
          <a:xfrm>
            <a:off x="10690225" y="3214688"/>
            <a:ext cx="1247775" cy="995362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p>
            <a:r>
              <a:rPr lang="zh-CN" altLang="en-US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全文有延迟</a:t>
            </a:r>
            <a:endParaRPr lang="zh-CN" altLang="en-US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6988" y="1524000"/>
          <a:ext cx="8703310" cy="44361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4260"/>
                <a:gridCol w="4594860"/>
                <a:gridCol w="3044190"/>
              </a:tblGrid>
              <a:tr h="4787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Rank</a:t>
                      </a:r>
                      <a:endParaRPr 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Name</a:t>
                      </a:r>
                      <a:endParaRPr 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EBSCO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89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MIS Quarterly</a:t>
                      </a:r>
                      <a:endParaRPr lang="en-US" sz="2000" i="1" baseline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Text with</a:t>
                      </a:r>
                      <a:b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Embargo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9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Communications of the ACM</a:t>
                      </a:r>
                      <a:endParaRPr lang="en-US" sz="2000" i="1" baseline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Text with</a:t>
                      </a:r>
                      <a:b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Embargo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9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baseline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Information Systems Research</a:t>
                      </a:r>
                      <a:endParaRPr lang="en-US" sz="2000" i="1" baseline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Embargoed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Text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A10A"/>
                    </a:solidFill>
                  </a:tcPr>
                </a:tc>
              </a:tr>
              <a:tr h="989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1" baseline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Management Information Systems</a:t>
                      </a:r>
                      <a:endParaRPr lang="en-US" sz="2000" i="1" baseline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Text with</a:t>
                      </a:r>
                      <a:b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Embargo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989" marR="80989" marT="40492" marB="404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2795" name="Title 3"/>
          <p:cNvSpPr txBox="1"/>
          <p:nvPr/>
        </p:nvSpPr>
        <p:spPr>
          <a:xfrm>
            <a:off x="0" y="200025"/>
            <a:ext cx="12188825" cy="66198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/>
          <a:p>
            <a:pPr algn="l" eaLnBrk="0" hangingPunct="0"/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美国商学院精选期刊推荐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管理信息系统篇</a:t>
            </a:r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6" name="Speech Bubble: Rectangle 8"/>
          <p:cNvSpPr/>
          <p:nvPr/>
        </p:nvSpPr>
        <p:spPr>
          <a:xfrm>
            <a:off x="10198100" y="2279650"/>
            <a:ext cx="1246188" cy="863600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p>
            <a:r>
              <a:rPr lang="zh-CN" altLang="en-US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持续出版，无延迟全文</a:t>
            </a:r>
            <a:endParaRPr lang="zh-CN" altLang="en-US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7" name="Speech Bubble: Rectangle 7"/>
          <p:cNvSpPr/>
          <p:nvPr/>
        </p:nvSpPr>
        <p:spPr>
          <a:xfrm>
            <a:off x="10198100" y="4429125"/>
            <a:ext cx="1246188" cy="995363"/>
          </a:xfrm>
          <a:prstGeom prst="wedgeRectCallout">
            <a:avLst>
              <a:gd name="adj1" fmla="val -78898"/>
              <a:gd name="adj2" fmla="val -558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p>
            <a:r>
              <a:rPr lang="zh-CN" altLang="en-US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全文有延迟</a:t>
            </a:r>
            <a:endParaRPr lang="zh-CN" altLang="en-US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itle 3"/>
          <p:cNvSpPr txBox="1"/>
          <p:nvPr/>
        </p:nvSpPr>
        <p:spPr>
          <a:xfrm>
            <a:off x="0" y="239713"/>
            <a:ext cx="12188825" cy="87630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/>
          <a:p>
            <a:pPr algn="l" eaLnBrk="0" hangingPunct="0"/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美国商学院精选杂志推荐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商学院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5</a:t>
            </a:r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endParaRPr lang="en-US" altLang="en-US" sz="3600" dirty="0">
              <a:solidFill>
                <a:srgbClr val="DF5B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25" y="1016000"/>
            <a:ext cx="8791575" cy="557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10" descr="BSC_intro.png"/>
          <p:cNvPicPr>
            <a:picLocks noChangeAspect="1"/>
          </p:cNvPicPr>
          <p:nvPr/>
        </p:nvPicPr>
        <p:blipFill>
          <a:blip r:embed="rId1"/>
          <a:srcRect t="27864" b="50000"/>
          <a:stretch>
            <a:fillRect/>
          </a:stretch>
        </p:blipFill>
        <p:spPr>
          <a:xfrm>
            <a:off x="1522413" y="50800"/>
            <a:ext cx="9144000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47" name="Text Box 7"/>
          <p:cNvSpPr txBox="1">
            <a:spLocks noChangeArrowheads="1"/>
          </p:cNvSpPr>
          <p:nvPr/>
        </p:nvSpPr>
        <p:spPr bwMode="auto">
          <a:xfrm>
            <a:off x="1990725" y="5516563"/>
            <a:ext cx="33305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72300" algn="ctr"/>
                <a:tab pos="8170545" algn="ct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75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2300" algn="ctr"/>
                <a:tab pos="8170545" algn="ctr"/>
              </a:tabLst>
              <a:defRPr/>
            </a:pPr>
            <a:r>
              <a:rPr kumimoji="0" lang="en-US" altLang="ko-KR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rPr>
              <a:t>Business Source Premier</a:t>
            </a:r>
            <a:endParaRPr kumimoji="0" lang="en-US" altLang="ko-KR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287748" name="Rectangle 2"/>
          <p:cNvSpPr>
            <a:spLocks noChangeArrowheads="1"/>
          </p:cNvSpPr>
          <p:nvPr/>
        </p:nvSpPr>
        <p:spPr bwMode="auto">
          <a:xfrm>
            <a:off x="1522413" y="1519238"/>
            <a:ext cx="9144000" cy="8429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pitchFamily="34" charset="-127"/>
                <a:cs typeface="+mn-cs"/>
              </a:rPr>
              <a:t>Business Source Premier</a:t>
            </a:r>
            <a:endParaRPr kumimoji="0" lang="en-GB" altLang="ko-K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Gulim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2800" b="1" i="1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287749" name="Rectangle 2"/>
          <p:cNvSpPr>
            <a:spLocks noChangeArrowheads="1"/>
          </p:cNvSpPr>
          <p:nvPr/>
        </p:nvSpPr>
        <p:spPr bwMode="auto">
          <a:xfrm>
            <a:off x="1757363" y="2136775"/>
            <a:ext cx="8680450" cy="34147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10,151 Company Profiles</a:t>
            </a:r>
            <a:endParaRPr kumimoji="0" lang="en-AU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5,625 Industry Reports </a:t>
            </a:r>
            <a:endParaRPr kumimoji="0" lang="en-AU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106 Market Research Reports</a:t>
            </a:r>
            <a:endParaRPr kumimoji="0" lang="en-AU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1,194 Country Economic Reports</a:t>
            </a:r>
            <a:endParaRPr kumimoji="0" lang="en-AU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3,572 SWOT Analyses </a:t>
            </a:r>
            <a:endParaRPr kumimoji="0" lang="en-AU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6,520 Case Studies</a:t>
            </a:r>
            <a:endParaRPr kumimoji="0" lang="en-AU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82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925638"/>
            <a:ext cx="2017713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55" y="3343275"/>
            <a:ext cx="2084155" cy="284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标题 1"/>
          <p:cNvSpPr>
            <a:spLocks noGrp="1"/>
          </p:cNvSpPr>
          <p:nvPr>
            <p:ph type="title"/>
          </p:nvPr>
        </p:nvSpPr>
        <p:spPr>
          <a:xfrm>
            <a:off x="0" y="171450"/>
            <a:ext cx="12189460" cy="1325880"/>
          </a:xfrm>
        </p:spPr>
        <p:txBody>
          <a:bodyPr vert="horz" wrap="square" lIns="91440" tIns="45720" rIns="91440" bIns="45720" anchor="ctr"/>
          <a:p>
            <a:r>
              <a:rPr lang="en-US" altLang="zh-CN" sz="3600" dirty="0">
                <a:latin typeface="微软雅黑" panose="020B0503020204020204" pitchFamily="34" charset="-122"/>
                <a:sym typeface="黑体" panose="02010609060101010101" charset="-122"/>
              </a:rPr>
              <a:t> </a:t>
            </a:r>
            <a:r>
              <a:rPr lang="zh-CN" altLang="en-US" sz="3600" dirty="0">
                <a:latin typeface="微软雅黑" panose="020B0503020204020204" pitchFamily="34" charset="-122"/>
                <a:sym typeface="黑体" panose="02010609060101010101" charset="-122"/>
              </a:rPr>
              <a:t>不容忽视的内容</a:t>
            </a:r>
            <a:r>
              <a:rPr lang="en-US" altLang="zh-CN" sz="3600" dirty="0">
                <a:latin typeface="微软雅黑" panose="020B0503020204020204" pitchFamily="34" charset="-122"/>
                <a:sym typeface="黑体" panose="02010609060101010101" charset="-122"/>
              </a:rPr>
              <a:t>——</a:t>
            </a:r>
            <a:r>
              <a:rPr lang="zh-CN" altLang="en-US" sz="3600" dirty="0">
                <a:latin typeface="微软雅黑" panose="020B0503020204020204" pitchFamily="34" charset="-122"/>
                <a:sym typeface="黑体" panose="02010609060101010101" charset="-122"/>
              </a:rPr>
              <a:t>主题词表 </a:t>
            </a:r>
            <a:r>
              <a:rPr lang="en-US" altLang="zh-CN" sz="3600" dirty="0">
                <a:latin typeface="微软雅黑" panose="020B0503020204020204" pitchFamily="34" charset="-122"/>
                <a:sym typeface="黑体" panose="02010609060101010101" charset="-122"/>
              </a:rPr>
              <a:t>Thesaurus</a:t>
            </a:r>
            <a:endParaRPr lang="en-US" altLang="zh-CN" sz="3600" dirty="0">
              <a:latin typeface="微软雅黑" panose="020B0503020204020204" pitchFamily="34" charset="-122"/>
              <a:sym typeface="黑体" panose="02010609060101010101" charset="-122"/>
            </a:endParaRPr>
          </a:p>
        </p:txBody>
      </p:sp>
      <p:sp>
        <p:nvSpPr>
          <p:cNvPr id="51202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838200" y="1528763"/>
            <a:ext cx="11049000" cy="525462"/>
          </a:xfrm>
        </p:spPr>
        <p:txBody>
          <a:bodyPr vert="horz" wrap="square" lIns="91440" tIns="45720" rIns="91440" bIns="45720" anchor="t"/>
          <a:lstStyle>
            <a:lvl1pPr lvl="0">
              <a:buClrTx/>
              <a:buSzTx/>
              <a:buFont typeface="Arial" panose="020B0604020202020204" pitchFamily="34" charset="0"/>
              <a:defRPr sz="2400"/>
            </a:lvl1pPr>
            <a:lvl2pPr lvl="1">
              <a:buClrTx/>
              <a:buSzTx/>
              <a:buFont typeface="Arial" panose="020B0604020202020204" pitchFamily="34" charset="0"/>
              <a:defRPr sz="2000"/>
            </a:lvl2pPr>
            <a:lvl3pPr lvl="2">
              <a:buClrTx/>
              <a:buSzTx/>
              <a:buFont typeface="Arial" panose="020B0604020202020204" pitchFamily="34" charset="0"/>
              <a:defRPr sz="1800"/>
            </a:lvl3pPr>
            <a:lvl4pPr lvl="3">
              <a:buClrTx/>
              <a:buSzTx/>
              <a:buFont typeface="Arial" panose="020B0604020202020204" pitchFamily="34" charset="0"/>
              <a:defRPr sz="1600"/>
            </a:lvl4pPr>
            <a:lvl5pPr lvl="4">
              <a:buClrTx/>
              <a:buSzTx/>
              <a:buFont typeface="Arial" panose="020B0604020202020204" pitchFamily="34" charset="0"/>
              <a:defRPr sz="1600"/>
            </a:lvl5pPr>
          </a:lstStyle>
          <a:p>
            <a:pPr marL="0" lvl="0" indent="0">
              <a:buClrTx/>
              <a:buSzTx/>
              <a:buNone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个主题表帮助用户深度了解某一学科的专业术语、精确搜索文献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03" name="组合 10"/>
          <p:cNvGrpSpPr/>
          <p:nvPr/>
        </p:nvGrpSpPr>
        <p:grpSpPr>
          <a:xfrm>
            <a:off x="914400" y="2208213"/>
            <a:ext cx="4560888" cy="3970337"/>
            <a:chOff x="9922" y="3235"/>
            <a:chExt cx="8065" cy="7022"/>
          </a:xfrm>
        </p:grpSpPr>
        <p:pic>
          <p:nvPicPr>
            <p:cNvPr id="51204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22" y="3235"/>
              <a:ext cx="6818" cy="7023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51205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97" y="3973"/>
              <a:ext cx="3591" cy="6266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pic>
        <p:nvPicPr>
          <p:cNvPr id="5120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38" y="2208213"/>
            <a:ext cx="5956300" cy="347027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1207" name="TextBox 12"/>
          <p:cNvSpPr txBox="1"/>
          <p:nvPr/>
        </p:nvSpPr>
        <p:spPr>
          <a:xfrm>
            <a:off x="5848350" y="5678488"/>
            <a:ext cx="5957888" cy="644525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p>
            <a:pPr defTabSz="914400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Letter Writing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used for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orrespondence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Aggressive Driving Behavior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used for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 Rage 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657" name="组合 1"/>
          <p:cNvGrpSpPr/>
          <p:nvPr/>
        </p:nvGrpSpPr>
        <p:grpSpPr>
          <a:xfrm>
            <a:off x="5711825" y="1699753"/>
            <a:ext cx="5881922" cy="3015757"/>
            <a:chOff x="10614" y="4462"/>
            <a:chExt cx="8025" cy="4113"/>
          </a:xfrm>
        </p:grpSpPr>
        <p:pic>
          <p:nvPicPr>
            <p:cNvPr id="70659" name="图片 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14" y="7225"/>
              <a:ext cx="1837" cy="12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0660" name="图片 4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14" y="5844"/>
              <a:ext cx="1837" cy="12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0661" name="图片 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14" y="4462"/>
              <a:ext cx="1837" cy="12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8" name="TextBox 16"/>
            <p:cNvSpPr txBox="1"/>
            <p:nvPr/>
          </p:nvSpPr>
          <p:spPr>
            <a:xfrm>
              <a:off x="11016" y="4775"/>
              <a:ext cx="1131" cy="1114"/>
            </a:xfrm>
            <a:prstGeom prst="rect">
              <a:avLst/>
            </a:prstGeom>
            <a:noFill/>
          </p:spPr>
          <p:txBody>
            <a:bodyPr wrap="none" anchor="ctr">
              <a:normAutofit fontScale="85000"/>
            </a:bodyPr>
            <a:lstStyle/>
            <a:p>
              <a:pPr algn="ctr"/>
              <a:r>
                <a:rPr lang="en-US" altLang="zh-CN" sz="5330" noProof="1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lang="en-US" altLang="zh-CN" sz="5330" noProof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0667" name="Group 17"/>
            <p:cNvGrpSpPr/>
            <p:nvPr/>
          </p:nvGrpSpPr>
          <p:grpSpPr>
            <a:xfrm>
              <a:off x="11780" y="4889"/>
              <a:ext cx="6859" cy="886"/>
              <a:chOff x="3943834" y="704409"/>
              <a:chExt cx="4357011" cy="563204"/>
            </a:xfrm>
          </p:grpSpPr>
          <p:sp>
            <p:nvSpPr>
              <p:cNvPr id="7066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479875" tIns="0" rIns="0" bIns="0" anchor="b"/>
              <a:p>
                <a:r>
                  <a:rPr lang="zh-CN" altLang="en-US" sz="2000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检索与筛选</a:t>
                </a:r>
                <a:endParaRPr lang="zh-CN" altLang="en-US" sz="2000" b="1" dirty="0">
                  <a:solidFill>
                    <a:srgbClr val="40404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669" name="TextBox 19"/>
              <p:cNvSpPr txBox="1"/>
              <p:nvPr/>
            </p:nvSpPr>
            <p:spPr>
              <a:xfrm>
                <a:off x="3943834" y="947198"/>
                <a:ext cx="4357011" cy="3204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479875" tIns="0" rIns="0" bIns="0" anchor="ctr"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关键词：</a:t>
                </a:r>
                <a:r>
                  <a:rPr lang="en-US" altLang="zh-CN" sz="16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language learning  2018</a:t>
                </a:r>
                <a:r>
                  <a:rPr lang="zh-CN" altLang="en-US" sz="16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年至今 全文</a:t>
                </a:r>
                <a:endParaRPr lang="zh-CN" altLang="en-US" sz="16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3" name="TextBox 21"/>
            <p:cNvSpPr txBox="1"/>
            <p:nvPr/>
          </p:nvSpPr>
          <p:spPr>
            <a:xfrm>
              <a:off x="11016" y="6118"/>
              <a:ext cx="1153" cy="1114"/>
            </a:xfrm>
            <a:prstGeom prst="rect">
              <a:avLst/>
            </a:prstGeom>
            <a:noFill/>
          </p:spPr>
          <p:txBody>
            <a:bodyPr wrap="none" anchor="ctr">
              <a:normAutofit fontScale="85000"/>
            </a:bodyPr>
            <a:lstStyle/>
            <a:p>
              <a:pPr algn="ctr"/>
              <a:r>
                <a:rPr lang="en-US" altLang="zh-CN" sz="5330" noProof="1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lang="en-US" altLang="zh-CN" sz="5330" noProof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0671" name="Group 22"/>
            <p:cNvGrpSpPr/>
            <p:nvPr/>
          </p:nvGrpSpPr>
          <p:grpSpPr>
            <a:xfrm>
              <a:off x="11792" y="6232"/>
              <a:ext cx="6238" cy="886"/>
              <a:chOff x="3943834" y="704409"/>
              <a:chExt cx="3962574" cy="563232"/>
            </a:xfrm>
          </p:grpSpPr>
          <p:sp>
            <p:nvSpPr>
              <p:cNvPr id="70672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479875" tIns="0" rIns="0" bIns="0" anchor="b"/>
              <a:p>
                <a:r>
                  <a:rPr lang="zh-CN" altLang="en-US" sz="2000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期刊查询</a:t>
                </a:r>
                <a:endPara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673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479875" tIns="0" rIns="0" bIns="0" anchor="ctr"/>
              <a:p>
                <a:pPr>
                  <a:lnSpc>
                    <a:spcPct val="120000"/>
                  </a:lnSpc>
                </a:pPr>
                <a:r>
                  <a:rPr lang="zh-CN" altLang="zh-CN" sz="16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查询《</a:t>
                </a:r>
                <a:r>
                  <a:rPr lang="en-US" altLang="zh-CN" sz="16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paris review</a:t>
                </a:r>
                <a:r>
                  <a:rPr lang="zh-CN" altLang="en-US" sz="16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》（巴黎评论）</a:t>
                </a:r>
                <a:endParaRPr lang="zh-CN" altLang="en-US" sz="16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TextBox 26"/>
            <p:cNvSpPr txBox="1"/>
            <p:nvPr/>
          </p:nvSpPr>
          <p:spPr>
            <a:xfrm>
              <a:off x="11017" y="7461"/>
              <a:ext cx="1128" cy="1114"/>
            </a:xfrm>
            <a:prstGeom prst="rect">
              <a:avLst/>
            </a:prstGeom>
            <a:noFill/>
          </p:spPr>
          <p:txBody>
            <a:bodyPr wrap="none" anchor="ctr">
              <a:normAutofit fontScale="85000"/>
            </a:bodyPr>
            <a:lstStyle/>
            <a:p>
              <a:pPr algn="ctr"/>
              <a:r>
                <a:rPr lang="en-US" altLang="zh-CN" sz="5330" noProof="1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lang="en-US" altLang="zh-CN" sz="5330" noProof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0675" name="Group 27"/>
            <p:cNvGrpSpPr/>
            <p:nvPr/>
          </p:nvGrpSpPr>
          <p:grpSpPr>
            <a:xfrm>
              <a:off x="11780" y="7574"/>
              <a:ext cx="6238" cy="886"/>
              <a:chOff x="3943834" y="704409"/>
              <a:chExt cx="3962574" cy="563232"/>
            </a:xfrm>
          </p:grpSpPr>
          <p:sp>
            <p:nvSpPr>
              <p:cNvPr id="70676" name="TextBox 2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479875" tIns="0" rIns="0" bIns="0" anchor="b"/>
              <a:p>
                <a:r>
                  <a:rPr lang="zh-CN" altLang="en-US" sz="2000" b="1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查询可翻译的文章，并翻译成中文</a:t>
                </a:r>
                <a:endPara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677" name="TextBox 2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479875" tIns="0" rIns="0" bIns="0" anchor="ctr"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随意检索，筛选出可翻译的文章，并翻译</a:t>
                </a:r>
                <a:endParaRPr lang="zh-CN" altLang="en-US" sz="16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7067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" y="1549400"/>
            <a:ext cx="5156200" cy="3605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椭圆 38"/>
          <p:cNvSpPr/>
          <p:nvPr/>
        </p:nvSpPr>
        <p:spPr>
          <a:xfrm>
            <a:off x="1447800" y="1757363"/>
            <a:ext cx="2914650" cy="2914650"/>
          </a:xfrm>
          <a:prstGeom prst="ellipse">
            <a:avLst/>
          </a:prstGeom>
          <a:noFill/>
          <a:ln w="28575">
            <a:solidFill>
              <a:srgbClr val="2E1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3200" b="1" strike="noStrike" noProof="1"/>
          </a:p>
        </p:txBody>
      </p:sp>
      <p:sp>
        <p:nvSpPr>
          <p:cNvPr id="70680" name="文本框 40"/>
          <p:cNvSpPr txBox="1"/>
          <p:nvPr/>
        </p:nvSpPr>
        <p:spPr>
          <a:xfrm>
            <a:off x="1530350" y="2484755"/>
            <a:ext cx="283210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上机演示赢取奖品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Rectangle 7"/>
          <p:cNvSpPr/>
          <p:nvPr/>
        </p:nvSpPr>
        <p:spPr>
          <a:xfrm>
            <a:off x="0" y="0"/>
            <a:ext cx="12212638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91436" tIns="45718" rIns="91436" bIns="45718" anchor="ctr"/>
          <a:p>
            <a:pPr algn="ctr"/>
            <a:endParaRPr lang="zh-CN" altLang="zh-CN" sz="2200" dirty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sym typeface="Segoe UI" panose="020B0502040204020203" pitchFamily="34" charset="0"/>
            </a:endParaRPr>
          </a:p>
        </p:txBody>
      </p:sp>
      <p:sp>
        <p:nvSpPr>
          <p:cNvPr id="79876" name="Text Placeholder 4"/>
          <p:cNvSpPr>
            <a:spLocks noGrp="1" noChangeArrowheads="1"/>
          </p:cNvSpPr>
          <p:nvPr>
            <p:ph sz="quarter" idx="4294967295"/>
          </p:nvPr>
        </p:nvSpPr>
        <p:spPr>
          <a:xfrm>
            <a:off x="6094413" y="1871663"/>
            <a:ext cx="5997575" cy="1004888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Segoe UI Semibold" panose="020B0702040204020203" pitchFamily="34" charset="0"/>
              </a:rPr>
              <a:t>start now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Segoe UI Semibold" panose="020B0702040204020203" pitchFamily="34" charset="0"/>
              </a:rPr>
              <a:t>！谢谢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Segoe UI Semibold" panose="020B0702040204020203" pitchFamily="34" charset="0"/>
              </a:rPr>
              <a:t>!</a:t>
            </a:r>
            <a:endParaRPr kumimoji="0" lang="zh-CN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Segoe UI Semibold" panose="020B0702040204020203" pitchFamily="34" charset="0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1"/>
          <a:srcRect b="14926"/>
          <a:stretch>
            <a:fillRect/>
          </a:stretch>
        </p:blipFill>
        <p:spPr>
          <a:xfrm>
            <a:off x="935038" y="1023938"/>
            <a:ext cx="4772025" cy="5834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5" y="1333500"/>
            <a:ext cx="4387850" cy="2765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8365" y="370840"/>
            <a:ext cx="4255770" cy="2836545"/>
          </a:xfrm>
          <a:prstGeom prst="rect">
            <a:avLst/>
          </a:prstGeom>
        </p:spPr>
      </p:pic>
      <p:pic>
        <p:nvPicPr>
          <p:cNvPr id="8" name="图片 7" descr="data-never-sleeps-9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370840"/>
            <a:ext cx="6156960" cy="6115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10" y="3333115"/>
            <a:ext cx="4251325" cy="315341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1122680"/>
            <a:ext cx="9521190" cy="5524500"/>
          </a:xfrm>
          <a:prstGeom prst="rect">
            <a:avLst/>
          </a:prstGeom>
        </p:spPr>
      </p:pic>
      <p:sp>
        <p:nvSpPr>
          <p:cNvPr id="34817" name="标题 1"/>
          <p:cNvSpPr>
            <a:spLocks noGrp="1"/>
          </p:cNvSpPr>
          <p:nvPr/>
        </p:nvSpPr>
        <p:spPr>
          <a:xfrm>
            <a:off x="-19050" y="0"/>
            <a:ext cx="12226925" cy="1089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l" defTabSz="91313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1313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defTabSz="91313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defTabSz="91313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defTabSz="91313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defTabSz="91313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defTabSz="91313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defTabSz="91313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defTabSz="91313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</a:rPr>
              <a:t>浙江越秀外国语学院图书馆提供众多的中外文资源</a:t>
            </a:r>
            <a:endParaRPr lang="zh-CN" altLang="en-US" sz="36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3180" y="2125345"/>
            <a:ext cx="6539230" cy="3820795"/>
          </a:xfrm>
        </p:spPr>
        <p:txBody>
          <a:bodyPr/>
          <a:p>
            <a:pPr marL="0" indent="0">
              <a:buNone/>
            </a:pPr>
            <a:r>
              <a:rPr lang="zh-CN" altLang="en-US"/>
              <a:t>EBSCO是目前世界上最大的提供学术文献服务的专业公司之一，提供数据库，期刊、文献订购及出版等服务，总部在美国，在全球22个国家设有办事处。开发300</a:t>
            </a:r>
            <a:r>
              <a:rPr lang="en-US" altLang="zh-CN"/>
              <a:t>D</a:t>
            </a:r>
            <a:r>
              <a:rPr lang="zh-CN" altLang="en-US"/>
              <a:t>多</a:t>
            </a:r>
            <a:r>
              <a:rPr lang="zh-CN" altLang="en-US"/>
              <a:t>个在线文献数据库产品（内含外文期刊杂志、图书专著、行业出版物、各类研究报告等多种资源类型），覆盖自然科学、生物医药、社会科学、人文科学等。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537845"/>
            <a:ext cx="2480945" cy="1213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125345"/>
            <a:ext cx="4194175" cy="3674110"/>
          </a:xfrm>
          <a:prstGeom prst="rect">
            <a:avLst/>
          </a:prstGeom>
        </p:spPr>
      </p:pic>
      <p:sp>
        <p:nvSpPr>
          <p:cNvPr id="56321" name="标题 1"/>
          <p:cNvSpPr>
            <a:spLocks noGrp="1"/>
          </p:cNvSpPr>
          <p:nvPr>
            <p:ph type="title"/>
          </p:nvPr>
        </p:nvSpPr>
        <p:spPr>
          <a:xfrm>
            <a:off x="3413125" y="686435"/>
            <a:ext cx="8635365" cy="762000"/>
          </a:xfrm>
        </p:spPr>
        <p:txBody>
          <a:bodyPr vert="horz" wrap="square" lIns="91440" tIns="45720" rIns="91440" bIns="45720" anchor="ctr"/>
          <a:p>
            <a:r>
              <a:rPr lang="zh-CN" altLang="en-US" sz="3600" dirty="0">
                <a:latin typeface="微软雅黑" panose="020B0503020204020204" pitchFamily="34" charset="-122"/>
              </a:rPr>
              <a:t>关于</a:t>
            </a:r>
            <a:r>
              <a:rPr lang="en-US" altLang="zh-CN" sz="3600" dirty="0">
                <a:latin typeface="微软雅黑" panose="020B0503020204020204" pitchFamily="34" charset="-122"/>
              </a:rPr>
              <a:t>EBSCO INFORMATION SERVICES</a:t>
            </a:r>
            <a:endParaRPr lang="en-US" altLang="zh-CN" sz="36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-19050" y="0"/>
            <a:ext cx="12226925" cy="1089025"/>
          </a:xfrm>
        </p:spPr>
        <p:txBody>
          <a:bodyPr vert="horz" wrap="square" lIns="91440" tIns="45720" rIns="91440" bIns="45720" anchor="ctr"/>
          <a:p>
            <a:pPr algn="ctr"/>
            <a:r>
              <a:rPr lang="zh-CN" altLang="en-US" sz="3600" dirty="0">
                <a:latin typeface="微软雅黑" panose="020B0503020204020204" pitchFamily="34" charset="-122"/>
              </a:rPr>
              <a:t>浙江越秀外国语学院订购的</a:t>
            </a:r>
            <a:r>
              <a:rPr lang="en-US" altLang="zh-CN" sz="3600" dirty="0">
                <a:latin typeface="微软雅黑" panose="020B0503020204020204" pitchFamily="34" charset="-122"/>
              </a:rPr>
              <a:t>EBSCO</a:t>
            </a:r>
            <a:r>
              <a:rPr lang="zh-CN" altLang="en-US" sz="3600" dirty="0">
                <a:latin typeface="微软雅黑" panose="020B0503020204020204" pitchFamily="34" charset="-122"/>
              </a:rPr>
              <a:t>数据库</a:t>
            </a:r>
            <a:endParaRPr lang="zh-CN" altLang="en-US" sz="3600" dirty="0">
              <a:latin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848994" y="1524000"/>
          <a:ext cx="10511791" cy="461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3" name="组合 3"/>
          <p:cNvGrpSpPr/>
          <p:nvPr/>
        </p:nvGrpSpPr>
        <p:grpSpPr>
          <a:xfrm>
            <a:off x="0" y="1227138"/>
            <a:ext cx="12190095" cy="4110037"/>
            <a:chOff x="1" y="1932"/>
            <a:chExt cx="19197" cy="6474"/>
          </a:xfrm>
        </p:grpSpPr>
        <p:sp>
          <p:nvSpPr>
            <p:cNvPr id="2" name="等腰三角形 1"/>
            <p:cNvSpPr/>
            <p:nvPr/>
          </p:nvSpPr>
          <p:spPr>
            <a:xfrm rot="5400000">
              <a:off x="-559" y="2492"/>
              <a:ext cx="4430" cy="331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6351" y="4179"/>
              <a:ext cx="3259" cy="2435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-687" y="3648"/>
              <a:ext cx="5446" cy="4070"/>
            </a:xfrm>
            <a:prstGeom prst="triangl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sp>
          <p:nvSpPr>
            <p:cNvPr id="33797" name="文本框 7"/>
            <p:cNvSpPr txBox="1"/>
            <p:nvPr/>
          </p:nvSpPr>
          <p:spPr>
            <a:xfrm>
              <a:off x="75" y="4541"/>
              <a:ext cx="2540" cy="24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98" name="文本框 2"/>
            <p:cNvSpPr txBox="1"/>
            <p:nvPr/>
          </p:nvSpPr>
          <p:spPr>
            <a:xfrm>
              <a:off x="4071" y="4892"/>
              <a:ext cx="12695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sz="36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如何通过ASP、BSP数据库去获取相关研究课题的最新成果与资讯</a:t>
              </a:r>
              <a:r>
                <a:rPr lang="en-US" sz="36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?</a:t>
              </a:r>
              <a:endPara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95295" y="405765"/>
            <a:ext cx="8547100" cy="1325880"/>
          </a:xfrm>
        </p:spPr>
        <p:txBody>
          <a:bodyPr/>
          <a:p>
            <a:r>
              <a:rPr lang="zh-CN" altLang="en-US"/>
              <a:t>俄乌冲突，我们如何通过数据库去搜寻一些可</a:t>
            </a:r>
            <a:r>
              <a:rPr lang="zh-CN" altLang="en-US"/>
              <a:t>参考的信息？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27710" y="1908175"/>
            <a:ext cx="10513060" cy="858520"/>
          </a:xfrm>
        </p:spPr>
        <p:txBody>
          <a:bodyPr/>
          <a:p>
            <a:r>
              <a:rPr lang="zh-CN" altLang="en-US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以</a:t>
            </a:r>
            <a:r>
              <a:rPr lang="en-US" altLang="zh-CN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</a:t>
            </a:r>
            <a:r>
              <a:rPr lang="en-US" altLang="zh-CN" sz="160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Russia Ukraine</a:t>
            </a:r>
            <a:r>
              <a:rPr lang="en-US" altLang="zh-CN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”</a:t>
            </a:r>
            <a:r>
              <a:rPr lang="zh-CN" altLang="en-US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为基础关键词，在</a:t>
            </a:r>
            <a:r>
              <a:rPr lang="en-US" altLang="zh-CN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ASP/BSP</a:t>
            </a:r>
            <a:r>
              <a:rPr lang="zh-CN" altLang="en-US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数据库进行基本检索，可以检索到以下相关文献：</a:t>
            </a:r>
            <a:r>
              <a:rPr lang="zh-CN" altLang="en-US"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俄罗斯对乌克兰的经济影响</a:t>
            </a:r>
            <a:r>
              <a:rPr lang="zh-CN" altLang="en-US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、</a:t>
            </a:r>
            <a:r>
              <a:rPr lang="zh-CN" altLang="en-US"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民族主义</a:t>
            </a:r>
            <a:r>
              <a:rPr lang="zh-CN" altLang="en-US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、</a:t>
            </a:r>
            <a:r>
              <a:rPr lang="zh-CN" altLang="en-US"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第一次世界大战对俄乌的政治记忆</a:t>
            </a:r>
            <a:r>
              <a:rPr lang="zh-CN" altLang="en-US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、</a:t>
            </a:r>
            <a:r>
              <a:rPr lang="zh-CN" altLang="en-US"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欧盟与俄乌之间的三角关系，乌克兰危机等，</a:t>
            </a:r>
            <a:r>
              <a:rPr lang="zh-CN" altLang="en-US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这些文献可以很好的帮助我们去了解此次</a:t>
            </a:r>
            <a:r>
              <a:rPr lang="zh-CN" altLang="en-US" sz="1600" b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事件发生的背景。</a:t>
            </a:r>
            <a:endParaRPr lang="zh-CN" altLang="en-US" sz="1600" b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5550" y="2842895"/>
            <a:ext cx="9737725" cy="3768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" y="305435"/>
            <a:ext cx="2707640" cy="15265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任意多边形 6"/>
          <p:cNvSpPr/>
          <p:nvPr/>
        </p:nvSpPr>
        <p:spPr>
          <a:xfrm>
            <a:off x="3736340" y="4494530"/>
            <a:ext cx="757555" cy="118110"/>
          </a:xfrm>
          <a:custGeom>
            <a:avLst/>
            <a:gdLst>
              <a:gd name="connisteX0" fmla="*/ 0 w 757555"/>
              <a:gd name="connsiteY0" fmla="*/ 118110 h 118255"/>
              <a:gd name="connisteX1" fmla="*/ 757555 w 757555"/>
              <a:gd name="connsiteY1" fmla="*/ 0 h 118255"/>
              <a:gd name="connisteX2" fmla="*/ 433705 w 757555"/>
              <a:gd name="connsiteY2" fmla="*/ -676275 h 1182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757555" h="118256">
                <a:moveTo>
                  <a:pt x="0" y="118110"/>
                </a:moveTo>
                <a:cubicBezTo>
                  <a:pt x="158115" y="107950"/>
                  <a:pt x="670560" y="158750"/>
                  <a:pt x="757555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 smtClean="0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420235" y="4577715"/>
            <a:ext cx="1088390" cy="426720"/>
          </a:xfrm>
          <a:prstGeom prst="straightConnector1">
            <a:avLst/>
          </a:prstGeom>
          <a:ln w="508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d20b7e82-3069-41fa-9671-5ef1dd2330b3}"/>
</p:tagLst>
</file>

<file path=ppt/theme/theme1.xml><?xml version="1.0" encoding="utf-8"?>
<a:theme xmlns:a="http://schemas.openxmlformats.org/drawingml/2006/main" name="MS1444_Windows Azure Template 16x9_r08a">
  <a:themeElements>
    <a:clrScheme name="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FFFFFF"/>
      </a:accent3>
      <a:accent4>
        <a:srgbClr val="212121"/>
      </a:accent4>
      <a:accent5>
        <a:srgbClr val="FFC4AA"/>
      </a:accent5>
      <a:accent6>
        <a:srgbClr val="009DD9"/>
      </a:accent6>
      <a:hlink>
        <a:srgbClr val="FFFFFF"/>
      </a:hlink>
      <a:folHlink>
        <a:srgbClr val="00AEEF"/>
      </a:folHlink>
    </a:clrScheme>
    <a:fontScheme name="MS1444_Windows Azure Template 16x9_r08a">
      <a:majorFont>
        <a:latin typeface="Segoe UI Light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19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19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">
  <a:themeElements>
    <a:clrScheme name="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FFFFFF"/>
      </a:accent3>
      <a:accent4>
        <a:srgbClr val="212121"/>
      </a:accent4>
      <a:accent5>
        <a:srgbClr val="FFC4AA"/>
      </a:accent5>
      <a:accent6>
        <a:srgbClr val="009DD9"/>
      </a:accent6>
      <a:hlink>
        <a:srgbClr val="FFFFFF"/>
      </a:hlink>
      <a:folHlink>
        <a:srgbClr val="00AEE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 with Consolas font for code slides">
  <a:themeElements>
    <a:clrScheme name="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BE00"/>
      </a:accent1>
      <a:accent2>
        <a:srgbClr val="00AEEF"/>
      </a:accent2>
      <a:accent3>
        <a:srgbClr val="FFFFFF"/>
      </a:accent3>
      <a:accent4>
        <a:srgbClr val="212121"/>
      </a:accent4>
      <a:accent5>
        <a:srgbClr val="FFDBAA"/>
      </a:accent5>
      <a:accent6>
        <a:srgbClr val="009DD9"/>
      </a:accent6>
      <a:hlink>
        <a:srgbClr val="0000A6"/>
      </a:hlink>
      <a:folHlink>
        <a:srgbClr val="0071BC"/>
      </a:folHlink>
    </a:clrScheme>
    <a:fontScheme name="White with Consolas font for code slides">
      <a:majorFont>
        <a:latin typeface="Segoe UI Light"/>
        <a:ea typeface=""/>
        <a:cs typeface="Segoe UI"/>
      </a:majorFont>
      <a:minorFont>
        <a:latin typeface="Consolas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19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19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3846</Words>
  <Application>WPS 演示</Application>
  <PresentationFormat>自定义</PresentationFormat>
  <Paragraphs>393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16</vt:i4>
      </vt:variant>
      <vt:variant>
        <vt:lpstr>幻灯片标题</vt:lpstr>
      </vt:variant>
      <vt:variant>
        <vt:i4>37</vt:i4>
      </vt:variant>
    </vt:vector>
  </HeadingPairs>
  <TitlesOfParts>
    <vt:vector size="80" baseType="lpstr">
      <vt:lpstr>Arial</vt:lpstr>
      <vt:lpstr>宋体</vt:lpstr>
      <vt:lpstr>Wingdings</vt:lpstr>
      <vt:lpstr>Segoe UI</vt:lpstr>
      <vt:lpstr>Segoe UI Light</vt:lpstr>
      <vt:lpstr>等线 Light</vt:lpstr>
      <vt:lpstr>Consolas</vt:lpstr>
      <vt:lpstr>Arial Black</vt:lpstr>
      <vt:lpstr>微软雅黑</vt:lpstr>
      <vt:lpstr>Calibri</vt:lpstr>
      <vt:lpstr>Times New Roman</vt:lpstr>
      <vt:lpstr>田氏細筆刷体繁</vt:lpstr>
      <vt:lpstr>Georgia</vt:lpstr>
      <vt:lpstr>Segoe UI Semibold</vt:lpstr>
      <vt:lpstr>Impact</vt:lpstr>
      <vt:lpstr>等线</vt:lpstr>
      <vt:lpstr>MS UI Gothic</vt:lpstr>
      <vt:lpstr>Arial Unicode MS</vt:lpstr>
      <vt:lpstr>黑体</vt:lpstr>
      <vt:lpstr>Calibri</vt:lpstr>
      <vt:lpstr>Malgun Gothic</vt:lpstr>
      <vt:lpstr>MS PGothic</vt:lpstr>
      <vt:lpstr>Times New Roman</vt:lpstr>
      <vt:lpstr>Gulim</vt:lpstr>
      <vt:lpstr>Adobe Myungjo Std M</vt:lpstr>
      <vt:lpstr>굴림</vt:lpstr>
      <vt:lpstr>Segoe Print</vt:lpstr>
      <vt:lpstr>MS1444_Windows Azure Template 16x9_r08a</vt:lpstr>
      <vt:lpstr>自定义设计方案</vt:lpstr>
      <vt:lpstr>White with Consolas font for code slides</vt:lpstr>
      <vt:lpstr>1_自定义设计方案</vt:lpstr>
      <vt:lpstr>EBSCO 2015</vt:lpstr>
      <vt:lpstr>2_EBSCO Basic Template</vt:lpstr>
      <vt:lpstr>1_EBSCO 2015</vt:lpstr>
      <vt:lpstr>2_EBSCO 2015</vt:lpstr>
      <vt:lpstr>3_EBSCO 2015</vt:lpstr>
      <vt:lpstr>4_EBSCO 2015</vt:lpstr>
      <vt:lpstr>5_EBSCO 2015</vt:lpstr>
      <vt:lpstr>6_EBSCO 2015</vt:lpstr>
      <vt:lpstr>7_EBSCO 2015</vt:lpstr>
      <vt:lpstr>8_EBSCO 2015</vt:lpstr>
      <vt:lpstr>9_EBSCO 2015</vt:lpstr>
      <vt:lpstr>10_EBSCO 2015</vt:lpstr>
      <vt:lpstr>PowerPoint 演示文稿</vt:lpstr>
      <vt:lpstr>欢迎关注图书馆微信公众号！</vt:lpstr>
      <vt:lpstr>PowerPoint 演示文稿</vt:lpstr>
      <vt:lpstr>PowerPoint 演示文稿</vt:lpstr>
      <vt:lpstr>PowerPoint 演示文稿</vt:lpstr>
      <vt:lpstr>关于EBSCO INFORMATION SERVICES</vt:lpstr>
      <vt:lpstr>浙江越秀外国语学院订购的EBSCO数据库</vt:lpstr>
      <vt:lpstr>PowerPoint 演示文稿</vt:lpstr>
      <vt:lpstr>俄乌冲突，我们如何通过数据库去搜寻一些可参考的信息？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检索Tips：布尔逻辑／检索指令/查询技巧</vt:lpstr>
      <vt:lpstr>PowerPoint 演示文稿</vt:lpstr>
      <vt:lpstr>Academic Search Premier 综合学科</vt:lpstr>
      <vt:lpstr>支持哪些学科的文献搜寻？</vt:lpstr>
      <vt:lpstr> SCI/SSCI收录高质量全文期刊例举</vt:lpstr>
      <vt:lpstr>PowerPoint 演示文稿</vt:lpstr>
      <vt:lpstr>Business Source Premier 商管财经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不容忽视的内容——主题词表 Thesaurus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Azure Overview</dc:title>
  <dc:creator>scottgu@microsoft.com;jonahs@microsoft.com</dc:creator>
  <dc:subject>Windows Azure</dc:subject>
  <cp:lastModifiedBy>胡舒梦</cp:lastModifiedBy>
  <cp:revision>748</cp:revision>
  <cp:lastPrinted>2011-12-06T05:57:00Z</cp:lastPrinted>
  <dcterms:created xsi:type="dcterms:W3CDTF">2011-03-29T16:07:00Z</dcterms:created>
  <dcterms:modified xsi:type="dcterms:W3CDTF">2022-04-06T05:02:24Z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0x010100CA05B43BE68FE54B90DD26FDFB72BB05</vt:lpwstr>
  </property>
  <property fmtid="{D5CDD505-2E9C-101B-9397-08002B2CF9AE}" pid="3" name="KSOProductBuildVer">
    <vt:lpwstr>2052-11.1.0.10072</vt:lpwstr>
  </property>
</Properties>
</file>