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11088080" r:id="rId5"/>
    <p:sldId id="11088006" r:id="rId6"/>
    <p:sldId id="11088034" r:id="rId7"/>
    <p:sldId id="11088128" r:id="rId8"/>
    <p:sldId id="11088204" r:id="rId9"/>
    <p:sldId id="11088016" r:id="rId10"/>
    <p:sldId id="11088015" r:id="rId11"/>
    <p:sldId id="11088142" r:id="rId12"/>
    <p:sldId id="11088222" r:id="rId13"/>
    <p:sldId id="11088275" r:id="rId14"/>
    <p:sldId id="11088226" r:id="rId15"/>
    <p:sldId id="11088129" r:id="rId16"/>
    <p:sldId id="11088225" r:id="rId17"/>
    <p:sldId id="11088227" r:id="rId18"/>
    <p:sldId id="11088228" r:id="rId19"/>
    <p:sldId id="11088229" r:id="rId20"/>
    <p:sldId id="11088230" r:id="rId21"/>
    <p:sldId id="11088231" r:id="rId22"/>
    <p:sldId id="11088232" r:id="rId23"/>
    <p:sldId id="11088234" r:id="rId24"/>
    <p:sldId id="11088233" r:id="rId25"/>
    <p:sldId id="11088236" r:id="rId26"/>
    <p:sldId id="11088235" r:id="rId27"/>
    <p:sldId id="11088237" r:id="rId28"/>
    <p:sldId id="11088291" r:id="rId29"/>
    <p:sldId id="11088292" r:id="rId30"/>
    <p:sldId id="11088293" r:id="rId31"/>
    <p:sldId id="11088294" r:id="rId32"/>
    <p:sldId id="11088295" r:id="rId33"/>
    <p:sldId id="11088297" r:id="rId34"/>
    <p:sldId id="11088296" r:id="rId35"/>
    <p:sldId id="11088298" r:id="rId36"/>
    <p:sldId id="11088299" r:id="rId37"/>
    <p:sldId id="11088300" r:id="rId38"/>
    <p:sldId id="261" r:id="rId39"/>
    <p:sldId id="11088276" r:id="rId40"/>
    <p:sldId id="11088110" r:id="rId41"/>
    <p:sldId id="11088301" r:id="rId42"/>
    <p:sldId id="11088302" r:id="rId43"/>
    <p:sldId id="11088303" r:id="rId44"/>
    <p:sldId id="11088304" r:id="rId45"/>
    <p:sldId id="11088279" r:id="rId46"/>
    <p:sldId id="11088074" r:id="rId47"/>
    <p:sldId id="11088248" r:id="rId48"/>
    <p:sldId id="11088058" r:id="rId49"/>
    <p:sldId id="11088188" r:id="rId50"/>
    <p:sldId id="11088274" r:id="rId51"/>
    <p:sldId id="11088211" r:id="rId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85D0"/>
    <a:srgbClr val="EC5A32"/>
    <a:srgbClr val="282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2"/>
    <p:restoredTop sz="94656"/>
  </p:normalViewPr>
  <p:slideViewPr>
    <p:cSldViewPr snapToGrid="0" snapToObjects="1">
      <p:cViewPr varScale="1">
        <p:scale>
          <a:sx n="69" d="100"/>
          <a:sy n="69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6T09:11:23.523"/>
    </inkml:context>
    <inkml:brush xml:id="br0">
      <inkml:brushProperty name="width" value="0.1" units="cm"/>
      <inkml:brushProperty name="height" value="0.1" units="cm"/>
      <inkml:brushProperty name="color" value="#990805"/>
    </inkml:brush>
  </inkml:definitions>
  <inkml:trace contextRef="#ctx0" brushRef="#br0">1 0 24575,'-1'24'0,"3"-3"0,12 8 0,-3-4 0,8 6 0,-7 5 0,8 2 0,-8 0 0,8-2 0,-9 1 0,8-11 0,-8 4 0,3-6 0,-4-3 0,-1-2 0,0-1 0,0-8 0,0 3 0,-4-4 0,3-5 0,-7 4 0,6-7 0,-6 7 0,7-3 0,-3 3 0,4 1 0,-1 0 0,1-1 0,0 1 0,-1 0 0,1 4 0,5 1 0,-4 1 0,8 3 0,-8-4 0,3 0 0,-4-1 0,0-4 0,0 0 0,-5 0 0,4-1 0,-7-3 0,3-1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12E75-2685-1E49-BA1B-847E314027A9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FECD5-4C57-7245-B4B1-FE77BCE3A68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541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>
            <a:extLst>
              <a:ext uri="{FF2B5EF4-FFF2-40B4-BE49-F238E27FC236}">
                <a16:creationId xmlns:a16="http://schemas.microsoft.com/office/drawing/2014/main" id="{367A2C0B-7344-4350-A29D-ECE1D0436C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2136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55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703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4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276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36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第三个特点是权威性和准确性，也可以说是质量高。首先我们的全部数据都来自于各地和国家统计局，绝对保证数据的真实权威。而获得原始数据之后，我们公司也进行了专业的处理，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248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4D925-8B0F-463D-848E-6BC49DA60DE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6945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2FECD5-4C57-7245-B4B1-FE77BCE3A681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4972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2020</a:t>
            </a:r>
            <a:r>
              <a:rPr kumimoji="1" lang="zh-CN" altLang="en-US" dirty="0"/>
              <a:t>年</a:t>
            </a:r>
            <a:r>
              <a:rPr kumimoji="1" lang="en-US" altLang="zh-CN" dirty="0"/>
              <a:t>6</a:t>
            </a:r>
            <a:r>
              <a:rPr kumimoji="1" lang="zh-CN" altLang="en-US" dirty="0"/>
              <a:t>月，中印再次爆发小规模边境冲突。据报道印军</a:t>
            </a:r>
            <a:r>
              <a:rPr kumimoji="1" lang="en-US" altLang="zh-CN" dirty="0"/>
              <a:t>20</a:t>
            </a:r>
            <a:r>
              <a:rPr kumimoji="1" lang="zh-CN" altLang="en-US" dirty="0"/>
              <a:t>余名士兵上网。事件在印度国内不断发酵，引发一些列反华游行。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FECD5-4C57-7245-B4B1-FE77BCE3A681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99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B752C8-D6DD-8649-ABFA-80CD73F7B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75F2850-B80D-7443-B216-000172E06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56F40B-D779-7E47-BF91-86C8E80F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87A670-AEC0-D14F-964E-30DF3D9AA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8836F9-F51F-D746-A613-A91B2573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2318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0C2AF8-67A6-7F4D-A747-AABB437AE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066037-1B4F-CA43-AED7-6F7D899C1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031AF0-C31B-F545-981A-4337102F7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35685F-0CAA-6547-8683-3ED09AAF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F703E4-FAF3-3448-AF6D-7BB85040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38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680381-7000-B147-B525-A4056B2E89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E73067-CDBE-E340-85AF-4E4CB68DF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AED33E-F253-EF40-BBC8-9FA60DD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3B340D-6B6B-8C4F-B9E0-93FEAC270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CEC2AF-7E5C-824F-9DFF-9B9584050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0406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0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0A2780-6439-BC47-8374-F45C442A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C93A3-03CC-E740-86BA-A881E2877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EA1AAB-4397-FD4B-9A8A-B4523E0A8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ACF829-67F1-8E4B-9AA0-A44BCF6ED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8A19DA-3B5C-FA4A-A42A-0163D293A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7010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2950C-7D75-4346-8F6F-BA48EB6E0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F83EE6-ED83-C743-B8CE-4DD6CDBA2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CCAE7D-DDA3-1C46-8529-D4D0AED39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FA669-67BD-1545-879B-18F67670F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AC6948-51A4-C442-B106-0E12F1F6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0783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C3BDA7-C0B8-434A-9E16-4FC01B6E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0F7C52-4A36-854F-8D15-D09D4F40AE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7D6454-6CC2-8C4C-A105-835E87333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149DAF-895E-F244-B3CC-88402A788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0882BB-2EDD-AB4B-988E-C6DBA1CEC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E5C42C-B00E-DB40-ABD0-E8A3C0553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87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C9521-D72E-DD4B-87EC-6188761D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DF127-230F-5E49-8500-483980608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DB487A-ECD4-FA48-B525-86C8A4302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8E3E2E3-A533-0640-A9AC-97C3AE820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E050DC2-2FFC-E646-AD44-85996BFFBC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4B0924-50CC-474F-BC75-DAB63C3D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401983-4B3C-D14A-9AF0-F1BE1B5F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F0CED03-0855-AA42-A485-E446B484F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84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9FC27F-AD53-E342-90AB-E64E423EF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0EE08F3-3BBB-3046-92E8-B9F64AA5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222AB4-57ED-6E46-A63B-09007AF49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84F1D7-1FE1-D141-83CF-43A33730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7305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3BB605F-B7B6-7A49-B867-3F3F16C0D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226DD2-B11D-8841-88D3-3DADF8F8D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7FF5AC-B70A-6748-9BBC-AEFE4F73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2896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6AC0C7-18D1-714D-AE1A-2318496A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16BCD0-B386-F947-A098-C94B4DD7D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CFD025-BB78-984C-985B-1608E411D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BBC29D-D631-1943-9FBD-84AFBBF3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0DAE4B-2F92-7741-B4D1-AC607C1D1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39B14F8-2907-B34E-AC34-C0771E33C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0239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516D89-879A-F64A-9636-A1061256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D4A10CC-62EE-2245-9684-87DB1F59F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27284-98A2-E947-88F4-503189D12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C6117C-0125-A445-A869-CC0AE4A5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E45F83-F839-234E-BA34-F15A4B59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08BC18-5A07-2941-B20E-6FCFDE76A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787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F0B8EBA-C568-4D41-9983-080AD46B3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B54C89E-734F-614D-BC2E-A6B3F9C78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A45A42-7E98-6C4E-A3DB-577AFE867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B294E-9F28-8E47-8A37-C0ACD8E9BEDB}" type="datetimeFigureOut">
              <a:rPr kumimoji="1" lang="zh-CN" altLang="en-US" smtClean="0"/>
              <a:t>2021/10/26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7F8538-F685-FB46-B3FE-ACD1F3AA9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A25F9E-3D36-274E-A671-37D81A450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7C26C-4FA2-4743-B357-6A8BF0CFF76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684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6.png"/><Relationship Id="rId11" Type="http://schemas.openxmlformats.org/officeDocument/2006/relationships/image" Target="../media/image42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4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1.jpeg"/><Relationship Id="rId10" Type="http://schemas.openxmlformats.org/officeDocument/2006/relationships/image" Target="../media/image81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5.png"/><Relationship Id="rId7" Type="http://schemas.openxmlformats.org/officeDocument/2006/relationships/image" Target="../media/image8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5" Type="http://schemas.openxmlformats.org/officeDocument/2006/relationships/image" Target="../media/image1.jpeg"/><Relationship Id="rId10" Type="http://schemas.openxmlformats.org/officeDocument/2006/relationships/image" Target="../media/image4.png"/><Relationship Id="rId4" Type="http://schemas.openxmlformats.org/officeDocument/2006/relationships/image" Target="../media/image76.png"/><Relationship Id="rId9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1.jpe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4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0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tags" Target="../tags/tag4.xml"/><Relationship Id="rId7" Type="http://schemas.openxmlformats.org/officeDocument/2006/relationships/image" Target="../media/image1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9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Relationship Id="rId9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58.png"/><Relationship Id="rId7" Type="http://schemas.openxmlformats.org/officeDocument/2006/relationships/image" Target="../media/image16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8.png"/><Relationship Id="rId7" Type="http://schemas.openxmlformats.org/officeDocument/2006/relationships/image" Target="../media/image1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Relationship Id="rId9" Type="http://schemas.openxmlformats.org/officeDocument/2006/relationships/image" Target="../media/image1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7" Type="http://schemas.openxmlformats.org/officeDocument/2006/relationships/image" Target="../media/image4.pn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7.png"/><Relationship Id="rId5" Type="http://schemas.openxmlformats.org/officeDocument/2006/relationships/image" Target="../media/image1.jpeg"/><Relationship Id="rId4" Type="http://schemas.openxmlformats.org/officeDocument/2006/relationships/image" Target="../media/image16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4.png"/><Relationship Id="rId21" Type="http://schemas.openxmlformats.org/officeDocument/2006/relationships/image" Target="../media/image31.png"/><Relationship Id="rId7" Type="http://schemas.openxmlformats.org/officeDocument/2006/relationships/image" Target="../media/image18.png"/><Relationship Id="rId12" Type="http://schemas.openxmlformats.org/officeDocument/2006/relationships/customXml" Target="../ink/ink1.xml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3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4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107FDC-82DD-FD45-AB0B-4DDE2622D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99" r="96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64126F3-C955-9B46-A16F-51EDC3DAD58B}"/>
              </a:ext>
            </a:extLst>
          </p:cNvPr>
          <p:cNvSpPr/>
          <p:nvPr/>
        </p:nvSpPr>
        <p:spPr>
          <a:xfrm>
            <a:off x="0" y="1778000"/>
            <a:ext cx="8974667" cy="28448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79E656-C8F8-A64D-9901-B382CF81483C}"/>
              </a:ext>
            </a:extLst>
          </p:cNvPr>
          <p:cNvSpPr txBox="1"/>
          <p:nvPr/>
        </p:nvSpPr>
        <p:spPr>
          <a:xfrm>
            <a:off x="2814331" y="2492514"/>
            <a:ext cx="328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4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EPS</a:t>
            </a:r>
            <a:r>
              <a:rPr kumimoji="1" lang="zh-CN" altLang="en-US" sz="4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数据平台</a:t>
            </a:r>
          </a:p>
        </p:txBody>
      </p:sp>
      <p:pic>
        <p:nvPicPr>
          <p:cNvPr id="3" name="图片 2" descr="图片包含 标志, 食物, 橙子, 画&#10;&#10;描述已自动生成">
            <a:extLst>
              <a:ext uri="{FF2B5EF4-FFF2-40B4-BE49-F238E27FC236}">
                <a16:creationId xmlns:a16="http://schemas.microsoft.com/office/drawing/2014/main" id="{D6524157-9625-D247-A351-877514BF1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8000"/>
            <a:ext cx="2300287" cy="78701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39D509F-4F2A-2C4B-A195-4EE83CED3983}"/>
              </a:ext>
            </a:extLst>
          </p:cNvPr>
          <p:cNvSpPr txBox="1"/>
          <p:nvPr/>
        </p:nvSpPr>
        <p:spPr>
          <a:xfrm>
            <a:off x="3862615" y="3136612"/>
            <a:ext cx="435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助力数据素养提升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3E331EE-22C2-0545-9ACF-1DD9A5D9692C}"/>
              </a:ext>
            </a:extLst>
          </p:cNvPr>
          <p:cNvSpPr txBox="1"/>
          <p:nvPr/>
        </p:nvSpPr>
        <p:spPr>
          <a:xfrm>
            <a:off x="4618672" y="610762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北京搜知数据科技有限公司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875465-B883-8147-8E97-44A91E21BBA8}"/>
              </a:ext>
            </a:extLst>
          </p:cNvPr>
          <p:cNvSpPr txBox="1"/>
          <p:nvPr/>
        </p:nvSpPr>
        <p:spPr>
          <a:xfrm>
            <a:off x="4909392" y="6476953"/>
            <a:ext cx="237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dirty="0" err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www.epsnet.com.cn</a:t>
            </a:r>
            <a:endParaRPr kumimoji="1" lang="zh-CN" altLang="en-US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5B9F860-6311-B740-AE5F-B0803B55B034}"/>
              </a:ext>
            </a:extLst>
          </p:cNvPr>
          <p:cNvSpPr txBox="1"/>
          <p:nvPr/>
        </p:nvSpPr>
        <p:spPr>
          <a:xfrm>
            <a:off x="5355588" y="3848744"/>
            <a:ext cx="286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EPS</a:t>
            </a:r>
            <a:r>
              <a:rPr kumimoji="1"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</a:t>
            </a:r>
            <a:r>
              <a:rPr kumimoji="1" lang="zh-CN" altLang="en-US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培训师：田忠喆</a:t>
            </a:r>
          </a:p>
        </p:txBody>
      </p:sp>
    </p:spTree>
    <p:extLst>
      <p:ext uri="{BB962C8B-B14F-4D97-AF65-F5344CB8AC3E}">
        <p14:creationId xmlns:p14="http://schemas.microsoft.com/office/powerpoint/2010/main" val="1553917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">
            <a:extLst>
              <a:ext uri="{FF2B5EF4-FFF2-40B4-BE49-F238E27FC236}">
                <a16:creationId xmlns:a16="http://schemas.microsoft.com/office/drawing/2014/main" id="{6E6FADAA-A02C-4A14-B42A-A32E033EDAA5}"/>
              </a:ext>
            </a:extLst>
          </p:cNvPr>
          <p:cNvSpPr txBox="1">
            <a:spLocks/>
          </p:cNvSpPr>
          <p:nvPr/>
        </p:nvSpPr>
        <p:spPr>
          <a:xfrm>
            <a:off x="184321" y="314417"/>
            <a:ext cx="4859534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000" dirty="0"/>
              <a:t>数据来源优</a:t>
            </a:r>
            <a:endParaRPr lang="zh-CN" altLang="zh-CN" sz="40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8A3C9CF-0EB9-3B4D-8667-9EA3F85939AD}"/>
              </a:ext>
            </a:extLst>
          </p:cNvPr>
          <p:cNvSpPr/>
          <p:nvPr/>
        </p:nvSpPr>
        <p:spPr>
          <a:xfrm>
            <a:off x="1309723" y="1540369"/>
            <a:ext cx="97090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EPS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与诸多数据发布部门建立了战略合作伙伴关系，为向客户提供权威、准确、全面的数据库产品奠定了坚实基础，同时也为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数据及时更新提供了保障。目前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数据平台</a:t>
            </a:r>
            <a:r>
              <a:rPr lang="en-US" altLang="zh-CN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80%</a:t>
            </a:r>
            <a:r>
              <a:rPr lang="zh-CN" altLang="en-US" sz="27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以上的时间序列数据可以做到全网首发。</a:t>
            </a:r>
          </a:p>
        </p:txBody>
      </p:sp>
      <p:pic>
        <p:nvPicPr>
          <p:cNvPr id="8" name="图形 7" descr="秒表">
            <a:extLst>
              <a:ext uri="{FF2B5EF4-FFF2-40B4-BE49-F238E27FC236}">
                <a16:creationId xmlns:a16="http://schemas.microsoft.com/office/drawing/2014/main" id="{14EAA8DB-9004-D64F-BB18-D8BBABE4A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71871" y="3859756"/>
            <a:ext cx="975038" cy="97503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2D891B7-E8B0-7D42-A54B-9D9F33231772}"/>
              </a:ext>
            </a:extLst>
          </p:cNvPr>
          <p:cNvSpPr txBox="1"/>
          <p:nvPr/>
        </p:nvSpPr>
        <p:spPr>
          <a:xfrm>
            <a:off x="9305447" y="4902132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及时</a:t>
            </a:r>
          </a:p>
        </p:txBody>
      </p:sp>
      <p:pic>
        <p:nvPicPr>
          <p:cNvPr id="21" name="图形 20" descr="靶心">
            <a:extLst>
              <a:ext uri="{FF2B5EF4-FFF2-40B4-BE49-F238E27FC236}">
                <a16:creationId xmlns:a16="http://schemas.microsoft.com/office/drawing/2014/main" id="{76665BF4-C0B9-DA4C-A5BC-A9B66FC45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34115" y="3859756"/>
            <a:ext cx="975038" cy="975038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B206B12B-3645-FD43-B767-0EC07FB6710C}"/>
              </a:ext>
            </a:extLst>
          </p:cNvPr>
          <p:cNvSpPr txBox="1"/>
          <p:nvPr/>
        </p:nvSpPr>
        <p:spPr>
          <a:xfrm>
            <a:off x="2567691" y="4902132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准确</a:t>
            </a:r>
          </a:p>
        </p:txBody>
      </p:sp>
      <p:pic>
        <p:nvPicPr>
          <p:cNvPr id="23" name="图形 22" descr="眼睛">
            <a:extLst>
              <a:ext uri="{FF2B5EF4-FFF2-40B4-BE49-F238E27FC236}">
                <a16:creationId xmlns:a16="http://schemas.microsoft.com/office/drawing/2014/main" id="{8B99473E-FA9E-214D-9773-17443431D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83115" y="3859755"/>
            <a:ext cx="975038" cy="97503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5791142B-9905-0347-858B-E63B394A4679}"/>
              </a:ext>
            </a:extLst>
          </p:cNvPr>
          <p:cNvSpPr txBox="1"/>
          <p:nvPr/>
        </p:nvSpPr>
        <p:spPr>
          <a:xfrm>
            <a:off x="5887470" y="4902132"/>
            <a:ext cx="80021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权威</a:t>
            </a:r>
          </a:p>
        </p:txBody>
      </p:sp>
    </p:spTree>
    <p:extLst>
      <p:ext uri="{BB962C8B-B14F-4D97-AF65-F5344CB8AC3E}">
        <p14:creationId xmlns:p14="http://schemas.microsoft.com/office/powerpoint/2010/main" val="135923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F9340A3F-65BE-284B-9733-CA403064ADDC}"/>
              </a:ext>
            </a:extLst>
          </p:cNvPr>
          <p:cNvGrpSpPr/>
          <p:nvPr/>
        </p:nvGrpSpPr>
        <p:grpSpPr>
          <a:xfrm>
            <a:off x="252310" y="51563"/>
            <a:ext cx="11823908" cy="5602972"/>
            <a:chOff x="368642" y="935257"/>
            <a:chExt cx="23647816" cy="11205943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351E607-A7FD-474A-BEAA-3CDE0866C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11020" y="935257"/>
              <a:ext cx="5561959" cy="285688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45DB844-6AE1-6745-B732-8032A2D29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8642" y="3825902"/>
              <a:ext cx="11553409" cy="8315298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E45148F-DAA6-BB4D-9A91-89E1D1E1E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22051" y="3825902"/>
              <a:ext cx="12094407" cy="8139137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EF753829-C504-6743-A46C-237DC1BB86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12" y="1904499"/>
            <a:ext cx="8637929" cy="376450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FF979DFB-F539-5F4C-A813-F0FB0ED8ABD9}"/>
              </a:ext>
            </a:extLst>
          </p:cNvPr>
          <p:cNvGrpSpPr/>
          <p:nvPr/>
        </p:nvGrpSpPr>
        <p:grpSpPr>
          <a:xfrm>
            <a:off x="2067186" y="2118541"/>
            <a:ext cx="8211871" cy="3735212"/>
            <a:chOff x="2963046" y="7218560"/>
            <a:chExt cx="16423742" cy="7470424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C1C0411-7E4C-A649-8FAB-EFB837C5A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3046" y="7218560"/>
              <a:ext cx="16423742" cy="7470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cxnSp>
          <p:nvCxnSpPr>
            <p:cNvPr id="23" name="直接连接符 7">
              <a:extLst>
                <a:ext uri="{FF2B5EF4-FFF2-40B4-BE49-F238E27FC236}">
                  <a16:creationId xmlns:a16="http://schemas.microsoft.com/office/drawing/2014/main" id="{41605CC5-BA08-5B40-99DE-298CC92B82AD}"/>
                </a:ext>
              </a:extLst>
            </p:cNvPr>
            <p:cNvCxnSpPr/>
            <p:nvPr/>
          </p:nvCxnSpPr>
          <p:spPr>
            <a:xfrm>
              <a:off x="4586218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17">
              <a:extLst>
                <a:ext uri="{FF2B5EF4-FFF2-40B4-BE49-F238E27FC236}">
                  <a16:creationId xmlns:a16="http://schemas.microsoft.com/office/drawing/2014/main" id="{DC0922CF-47EF-144F-B15B-9C24EBD46BB0}"/>
                </a:ext>
              </a:extLst>
            </p:cNvPr>
            <p:cNvCxnSpPr/>
            <p:nvPr/>
          </p:nvCxnSpPr>
          <p:spPr>
            <a:xfrm>
              <a:off x="13325072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A3311997-E08C-2948-A5BD-91C63048CC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119"/>
          <a:stretch/>
        </p:blipFill>
        <p:spPr>
          <a:xfrm>
            <a:off x="2349304" y="2235741"/>
            <a:ext cx="7714793" cy="419948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EBEE29A0-6343-4840-81F0-E0FA95639797}"/>
              </a:ext>
            </a:extLst>
          </p:cNvPr>
          <p:cNvGrpSpPr/>
          <p:nvPr/>
        </p:nvGrpSpPr>
        <p:grpSpPr>
          <a:xfrm>
            <a:off x="2199570" y="3190227"/>
            <a:ext cx="8114151" cy="2427502"/>
            <a:chOff x="4391770" y="7655384"/>
            <a:chExt cx="16228302" cy="4855003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C4A2886-CDD8-9946-9AF0-40D4305C7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91770" y="7655384"/>
              <a:ext cx="16228302" cy="48550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cxnSp>
          <p:nvCxnSpPr>
            <p:cNvPr id="28" name="直接连接符 15">
              <a:extLst>
                <a:ext uri="{FF2B5EF4-FFF2-40B4-BE49-F238E27FC236}">
                  <a16:creationId xmlns:a16="http://schemas.microsoft.com/office/drawing/2014/main" id="{888ABB78-895D-554F-9BDB-11D8AF238E38}"/>
                </a:ext>
              </a:extLst>
            </p:cNvPr>
            <p:cNvCxnSpPr/>
            <p:nvPr/>
          </p:nvCxnSpPr>
          <p:spPr>
            <a:xfrm>
              <a:off x="5151422" y="11908872"/>
              <a:ext cx="1038577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A82A4D84-A919-5148-9119-040742DB4656}"/>
              </a:ext>
            </a:extLst>
          </p:cNvPr>
          <p:cNvGrpSpPr/>
          <p:nvPr/>
        </p:nvGrpSpPr>
        <p:grpSpPr>
          <a:xfrm>
            <a:off x="2107306" y="2583926"/>
            <a:ext cx="8211871" cy="3735212"/>
            <a:chOff x="2963046" y="7218560"/>
            <a:chExt cx="16423742" cy="7470424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3D37BA3-56B4-C94D-8E33-A86CDAE2B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63046" y="7218560"/>
              <a:ext cx="16423742" cy="747042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01600" cap="sq">
              <a:solidFill>
                <a:srgbClr val="FDFDFD"/>
              </a:solidFill>
              <a:miter lim="800000"/>
            </a:ln>
            <a:effectLst>
              <a:outerShdw blurRad="57150" dist="37500" dir="7560000" sy="98000" kx="110000" ky="200000" algn="tl" rotWithShape="0">
                <a:srgbClr val="000000">
                  <a:alpha val="20000"/>
                </a:srgbClr>
              </a:outerShdw>
            </a:effectLst>
            <a:scene3d>
              <a:camera prst="perspectiveRelaxed">
                <a:rot lat="18960000" lon="0" rev="0"/>
              </a:camera>
              <a:lightRig rig="twoPt" dir="t">
                <a:rot lat="0" lon="0" rev="7200000"/>
              </a:lightRig>
            </a:scene3d>
            <a:sp3d prstMaterial="matte">
              <a:bevelT w="22860" h="12700"/>
              <a:contourClr>
                <a:srgbClr val="FFFFFF"/>
              </a:contourClr>
            </a:sp3d>
          </p:spPr>
        </p:pic>
        <p:cxnSp>
          <p:nvCxnSpPr>
            <p:cNvPr id="31" name="直接连接符 7">
              <a:extLst>
                <a:ext uri="{FF2B5EF4-FFF2-40B4-BE49-F238E27FC236}">
                  <a16:creationId xmlns:a16="http://schemas.microsoft.com/office/drawing/2014/main" id="{30C344FB-0845-9D46-9A2B-6051F9FD7769}"/>
                </a:ext>
              </a:extLst>
            </p:cNvPr>
            <p:cNvCxnSpPr/>
            <p:nvPr/>
          </p:nvCxnSpPr>
          <p:spPr>
            <a:xfrm>
              <a:off x="4586218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17">
              <a:extLst>
                <a:ext uri="{FF2B5EF4-FFF2-40B4-BE49-F238E27FC236}">
                  <a16:creationId xmlns:a16="http://schemas.microsoft.com/office/drawing/2014/main" id="{6115B92B-40AD-F041-88C8-50A9E292F095}"/>
                </a:ext>
              </a:extLst>
            </p:cNvPr>
            <p:cNvCxnSpPr/>
            <p:nvPr/>
          </p:nvCxnSpPr>
          <p:spPr>
            <a:xfrm>
              <a:off x="13325072" y="13949979"/>
              <a:ext cx="4107461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929F9412-B3CC-46C5-88B0-98B295E13CE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020989" y="1424515"/>
            <a:ext cx="1297297" cy="155070"/>
          </a:xfrm>
          <a:prstGeom prst="rect">
            <a:avLst/>
          </a:prstGeom>
          <a:noFill/>
        </p:spPr>
        <p:txBody>
          <a:bodyPr wrap="none" lIns="50800" tIns="19050" rIns="38100" bIns="19050" rtlCol="0">
            <a:no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buClr>
                <a:srgbClr val="C5CFCF">
                  <a:lumMod val="50000"/>
                </a:srgbClr>
              </a:buClr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普查数据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FCDF368-51A3-C44D-9FF4-FD1AD07B37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6" t="-22411"/>
          <a:stretch/>
        </p:blipFill>
        <p:spPr>
          <a:xfrm>
            <a:off x="10677031" y="-22915"/>
            <a:ext cx="1338053" cy="53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6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D37D70-2B63-E449-8E0D-95A5587F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369"/>
            <a:ext cx="12191999" cy="312380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EA7322D-77FC-BC42-8538-74276EED5498}"/>
              </a:ext>
            </a:extLst>
          </p:cNvPr>
          <p:cNvSpPr txBox="1"/>
          <p:nvPr/>
        </p:nvSpPr>
        <p:spPr>
          <a:xfrm>
            <a:off x="5159050" y="299844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功能操作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E226AB-CB73-524B-9A9F-1777B22A2138}"/>
              </a:ext>
            </a:extLst>
          </p:cNvPr>
          <p:cNvSpPr txBox="1"/>
          <p:nvPr/>
        </p:nvSpPr>
        <p:spPr>
          <a:xfrm>
            <a:off x="3352800" y="2105561"/>
            <a:ext cx="12025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 dirty="0">
                <a:solidFill>
                  <a:schemeClr val="bg1"/>
                </a:solidFill>
                <a:latin typeface="Edwardian Script ITC" panose="030303020407070D0804" pitchFamily="66" charset="0"/>
              </a:rPr>
              <a:t>2</a:t>
            </a:r>
            <a:endParaRPr kumimoji="1" lang="zh-CN" altLang="en-US" sz="166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775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" descr="Picture">
            <a:extLst>
              <a:ext uri="{FF2B5EF4-FFF2-40B4-BE49-F238E27FC236}">
                <a16:creationId xmlns:a16="http://schemas.microsoft.com/office/drawing/2014/main" id="{CC5F9595-40EE-704D-B0E2-EB032B30E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1467681" y="913410"/>
            <a:ext cx="9517819" cy="798424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3A12D75-C6ED-E844-A805-356D84AE6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922" y="1134795"/>
            <a:ext cx="9180826" cy="5190537"/>
          </a:xfrm>
          <a:prstGeom prst="rect">
            <a:avLst/>
          </a:prstGeom>
        </p:spPr>
      </p:pic>
      <p:pic>
        <p:nvPicPr>
          <p:cNvPr id="17" name="图片 16" hidden="1">
            <a:extLst>
              <a:ext uri="{FF2B5EF4-FFF2-40B4-BE49-F238E27FC236}">
                <a16:creationId xmlns:a16="http://schemas.microsoft.com/office/drawing/2014/main" id="{96CE79F1-9CE5-A64F-90A2-2A0153FA7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64" y="1119775"/>
            <a:ext cx="9180827" cy="52471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B9EFF2F-132A-DE46-AF17-EDB6ECAF7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964" y="1119775"/>
            <a:ext cx="9180826" cy="52471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5E9C8A-B706-BE48-BA80-870BB3187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7" name="文本">
            <a:extLst>
              <a:ext uri="{FF2B5EF4-FFF2-40B4-BE49-F238E27FC236}">
                <a16:creationId xmlns:a16="http://schemas.microsoft.com/office/drawing/2014/main" id="{98AE619E-1BCE-5D4C-833F-889D4FD67513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平台登录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69596197-A5E9-8E43-B4F5-C6D42D7F62B0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574A288-CCFB-514E-AA76-5A6FCE3E0E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52C06EA-F609-A14D-94FC-E7F3C72F0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87C2A32-4F07-0145-A49F-A7D3E0EEDB4C}"/>
              </a:ext>
            </a:extLst>
          </p:cNvPr>
          <p:cNvSpPr txBox="1"/>
          <p:nvPr/>
        </p:nvSpPr>
        <p:spPr>
          <a:xfrm>
            <a:off x="4568216" y="2847590"/>
            <a:ext cx="62215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机构</a:t>
            </a:r>
            <a:r>
              <a:rPr kumimoji="1" lang="en-US" altLang="zh-CN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IP</a:t>
            </a:r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用户，在</a:t>
            </a:r>
            <a:r>
              <a:rPr kumimoji="1" lang="en-US" altLang="zh-CN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IP</a:t>
            </a:r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范围内无需登录操作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ECAE295-5F95-6C47-AFBC-347B52D11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8963" y="1119775"/>
            <a:ext cx="9180827" cy="524715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FC0FCCE5-73A1-0C4C-B71A-AED25706AC90}"/>
              </a:ext>
            </a:extLst>
          </p:cNvPr>
          <p:cNvSpPr txBox="1"/>
          <p:nvPr/>
        </p:nvSpPr>
        <p:spPr>
          <a:xfrm>
            <a:off x="2627850" y="2411180"/>
            <a:ext cx="700704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点击右上角“个人登录”完成注册与认证。</a:t>
            </a:r>
          </a:p>
        </p:txBody>
      </p:sp>
      <p:sp>
        <p:nvSpPr>
          <p:cNvPr id="14" name="右箭头 13">
            <a:extLst>
              <a:ext uri="{FF2B5EF4-FFF2-40B4-BE49-F238E27FC236}">
                <a16:creationId xmlns:a16="http://schemas.microsoft.com/office/drawing/2014/main" id="{55D9F653-0E32-1942-8E9E-2EC15F848EAD}"/>
              </a:ext>
            </a:extLst>
          </p:cNvPr>
          <p:cNvSpPr/>
          <p:nvPr/>
        </p:nvSpPr>
        <p:spPr>
          <a:xfrm rot="19435440">
            <a:off x="9587678" y="2461772"/>
            <a:ext cx="719096" cy="2425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AEE08DD-F71B-7342-BC61-5CE9E1B893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8943" y="1124361"/>
            <a:ext cx="9180826" cy="520556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C5BB390-6BB3-FA44-B839-BC7C1C8FA9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4" y="1119774"/>
            <a:ext cx="9180826" cy="520555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AF35107-DDA1-9946-97E6-589AF75AB3E7}"/>
              </a:ext>
            </a:extLst>
          </p:cNvPr>
          <p:cNvSpPr txBox="1"/>
          <p:nvPr/>
        </p:nvSpPr>
        <p:spPr>
          <a:xfrm>
            <a:off x="2250224" y="2231705"/>
            <a:ext cx="76915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完成个人认证后，可在任意</a:t>
            </a:r>
            <a:r>
              <a:rPr kumimoji="1" lang="en-US" altLang="zh-CN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IP</a:t>
            </a:r>
            <a:r>
              <a:rPr kumimoji="1"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通过手机号登录。</a:t>
            </a:r>
          </a:p>
        </p:txBody>
      </p:sp>
    </p:spTree>
    <p:extLst>
      <p:ext uri="{BB962C8B-B14F-4D97-AF65-F5344CB8AC3E}">
        <p14:creationId xmlns:p14="http://schemas.microsoft.com/office/powerpoint/2010/main" val="85699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9D2242-7C8A-814D-B542-02D959F0A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3" b="1"/>
          <a:stretch/>
        </p:blipFill>
        <p:spPr>
          <a:xfrm>
            <a:off x="1290181" y="1371599"/>
            <a:ext cx="9966637" cy="5009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C6DCDFC-A4D8-7046-8D53-16C35A288C83}"/>
              </a:ext>
            </a:extLst>
          </p:cNvPr>
          <p:cNvSpPr/>
          <p:nvPr/>
        </p:nvSpPr>
        <p:spPr>
          <a:xfrm>
            <a:off x="1248617" y="1870364"/>
            <a:ext cx="1612884" cy="436418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5960815-7EA9-2140-8635-FF008B792B19}"/>
              </a:ext>
            </a:extLst>
          </p:cNvPr>
          <p:cNvSpPr/>
          <p:nvPr/>
        </p:nvSpPr>
        <p:spPr>
          <a:xfrm>
            <a:off x="1331745" y="2452255"/>
            <a:ext cx="1411455" cy="209896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169646-5302-974F-A826-088D815C5883}"/>
              </a:ext>
            </a:extLst>
          </p:cNvPr>
          <p:cNvSpPr txBox="1"/>
          <p:nvPr/>
        </p:nvSpPr>
        <p:spPr>
          <a:xfrm>
            <a:off x="1257058" y="1449473"/>
            <a:ext cx="14670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子库展示区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3B19379-982A-1441-88D0-ED90B454656E}"/>
              </a:ext>
            </a:extLst>
          </p:cNvPr>
          <p:cNvSpPr txBox="1"/>
          <p:nvPr/>
        </p:nvSpPr>
        <p:spPr>
          <a:xfrm>
            <a:off x="9164781" y="2252200"/>
            <a:ext cx="1467068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数据显示区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C734C8B-19EC-6D47-88F2-4BBB7E3F30A1}"/>
              </a:ext>
            </a:extLst>
          </p:cNvPr>
          <p:cNvSpPr txBox="1"/>
          <p:nvPr/>
        </p:nvSpPr>
        <p:spPr>
          <a:xfrm>
            <a:off x="1290181" y="4592783"/>
            <a:ext cx="1467068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维度选择区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58DC8F8-81C9-5A45-A157-B5C66331B934}"/>
              </a:ext>
            </a:extLst>
          </p:cNvPr>
          <p:cNvSpPr txBox="1"/>
          <p:nvPr/>
        </p:nvSpPr>
        <p:spPr>
          <a:xfrm>
            <a:off x="8780060" y="4405748"/>
            <a:ext cx="2236510" cy="400110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可视化图表显示区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FD748A5-4EFE-824D-B8E0-F5357A0ECFD7}"/>
              </a:ext>
            </a:extLst>
          </p:cNvPr>
          <p:cNvSpPr/>
          <p:nvPr/>
        </p:nvSpPr>
        <p:spPr>
          <a:xfrm flipH="1" flipV="1">
            <a:off x="3013899" y="2252200"/>
            <a:ext cx="8002669" cy="1758690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F34426C-04C3-744A-93BD-7E5DAB7512BB}"/>
              </a:ext>
            </a:extLst>
          </p:cNvPr>
          <p:cNvSpPr/>
          <p:nvPr/>
        </p:nvSpPr>
        <p:spPr>
          <a:xfrm flipH="1" flipV="1">
            <a:off x="2991605" y="4391893"/>
            <a:ext cx="8002669" cy="198903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C003CEF-900D-264A-9978-C7D6D9C3A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2" name="文本">
            <a:extLst>
              <a:ext uri="{FF2B5EF4-FFF2-40B4-BE49-F238E27FC236}">
                <a16:creationId xmlns:a16="http://schemas.microsoft.com/office/drawing/2014/main" id="{10327FAF-8D2D-1F47-A009-7D0AF7D5C512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界面介绍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EE2C2F4-670F-3B40-A8C6-9E0220C461F8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2F5CCC8-468B-C449-9378-F2373FD92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906067C-DB19-714C-8F55-259D976A5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787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B8A09CD-27F2-304D-B620-3DC3DE39B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52" y="1537855"/>
            <a:ext cx="9557296" cy="484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728F878-BE83-7E4B-A923-6FA4A9511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>
            <a:extLst>
              <a:ext uri="{FF2B5EF4-FFF2-40B4-BE49-F238E27FC236}">
                <a16:creationId xmlns:a16="http://schemas.microsoft.com/office/drawing/2014/main" id="{96F776D2-2E27-1540-B6A4-1BBECC2C228D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检索方式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5178B7D-930C-EF43-A510-B155904288FD}"/>
              </a:ext>
            </a:extLst>
          </p:cNvPr>
          <p:cNvSpPr/>
          <p:nvPr/>
        </p:nvSpPr>
        <p:spPr>
          <a:xfrm>
            <a:off x="1317352" y="1953491"/>
            <a:ext cx="1612884" cy="4426528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439413-C51F-6F46-94C9-4223E87801AF}"/>
              </a:ext>
            </a:extLst>
          </p:cNvPr>
          <p:cNvSpPr txBox="1"/>
          <p:nvPr/>
        </p:nvSpPr>
        <p:spPr>
          <a:xfrm>
            <a:off x="6151418" y="95596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跨库检索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A44255-8885-864B-8E85-4D9BE1CD09D8}"/>
              </a:ext>
            </a:extLst>
          </p:cNvPr>
          <p:cNvSpPr txBox="1"/>
          <p:nvPr/>
        </p:nvSpPr>
        <p:spPr>
          <a:xfrm>
            <a:off x="544804" y="4348694"/>
            <a:ext cx="3532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多维度数据筛选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D3FE71-E957-B140-B9A6-55DF64178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619" y="2955636"/>
            <a:ext cx="1858264" cy="239776"/>
          </a:xfrm>
          <a:prstGeom prst="rect">
            <a:avLst/>
          </a:prstGeom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22EE8D80-E5EA-D849-A0D7-1ABD894731A3}"/>
              </a:ext>
            </a:extLst>
          </p:cNvPr>
          <p:cNvCxnSpPr>
            <a:cxnSpLocks/>
          </p:cNvCxnSpPr>
          <p:nvPr/>
        </p:nvCxnSpPr>
        <p:spPr>
          <a:xfrm flipH="1">
            <a:off x="5202566" y="1283733"/>
            <a:ext cx="948852" cy="420377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39D7739A-A77B-D940-A5C8-FA1F0E16753F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21450" y="3615790"/>
            <a:ext cx="595902" cy="73290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DD5A2FBA-0C27-F343-90AD-626A673D4E43}"/>
              </a:ext>
            </a:extLst>
          </p:cNvPr>
          <p:cNvCxnSpPr>
            <a:cxnSpLocks/>
          </p:cNvCxnSpPr>
          <p:nvPr/>
        </p:nvCxnSpPr>
        <p:spPr>
          <a:xfrm flipH="1" flipV="1">
            <a:off x="7107382" y="3195412"/>
            <a:ext cx="1475510" cy="420378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D8FFF23C-E637-3A4A-9B1F-656283622DC1}"/>
              </a:ext>
            </a:extLst>
          </p:cNvPr>
          <p:cNvSpPr txBox="1"/>
          <p:nvPr/>
        </p:nvSpPr>
        <p:spPr>
          <a:xfrm>
            <a:off x="8582892" y="3685246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指标含义更为明确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4676F46-C833-A843-8D4F-9D81AA697899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3DEE049-E238-B842-AE0D-0CF98035B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C586D25-0EF9-374A-895C-5707FE2B6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1013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FD7CC59-E115-AD43-A641-785A66C5D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973" y="1468808"/>
            <a:ext cx="9576054" cy="483298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850CEF0E-E32D-2E45-B281-060C48B16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244" y="905044"/>
            <a:ext cx="5035296" cy="336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D9BE734-8B8C-E54E-B78F-1F130CA7C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598" y="3060158"/>
            <a:ext cx="2232914" cy="3364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728F878-BE83-7E4B-A923-6FA4A9511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>
            <a:extLst>
              <a:ext uri="{FF2B5EF4-FFF2-40B4-BE49-F238E27FC236}">
                <a16:creationId xmlns:a16="http://schemas.microsoft.com/office/drawing/2014/main" id="{96F776D2-2E27-1540-B6A4-1BBECC2C228D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检索方式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AA44255-8885-864B-8E85-4D9BE1CD09D8}"/>
              </a:ext>
            </a:extLst>
          </p:cNvPr>
          <p:cNvSpPr txBox="1"/>
          <p:nvPr/>
        </p:nvSpPr>
        <p:spPr>
          <a:xfrm>
            <a:off x="2947598" y="5389191"/>
            <a:ext cx="2232914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多种时间选择模式</a:t>
            </a: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39D7739A-A77B-D940-A5C8-FA1F0E16753F}"/>
              </a:ext>
            </a:extLst>
          </p:cNvPr>
          <p:cNvCxnSpPr>
            <a:cxnSpLocks/>
          </p:cNvCxnSpPr>
          <p:nvPr/>
        </p:nvCxnSpPr>
        <p:spPr>
          <a:xfrm flipH="1" flipV="1">
            <a:off x="2225598" y="3533931"/>
            <a:ext cx="920832" cy="469566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D8FFF23C-E637-3A4A-9B1F-656283622DC1}"/>
              </a:ext>
            </a:extLst>
          </p:cNvPr>
          <p:cNvSpPr txBox="1"/>
          <p:nvPr/>
        </p:nvSpPr>
        <p:spPr>
          <a:xfrm>
            <a:off x="7086600" y="458320"/>
            <a:ext cx="2701635" cy="4001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kumimoji="1" sz="200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库内检索，精准高效</a:t>
            </a: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DD5A2FBA-0C27-F343-90AD-626A673D4E43}"/>
              </a:ext>
            </a:extLst>
          </p:cNvPr>
          <p:cNvCxnSpPr>
            <a:cxnSpLocks/>
          </p:cNvCxnSpPr>
          <p:nvPr/>
        </p:nvCxnSpPr>
        <p:spPr>
          <a:xfrm flipH="1">
            <a:off x="2673126" y="2109993"/>
            <a:ext cx="3479677" cy="581998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9611D73-6004-1D4C-A365-A3FCBFF2E815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72AE34-EFB2-174E-AF2A-2B8D66DE7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9850E86-CBFE-7544-B709-F7F6E5BD7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9725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321872-B744-BC49-AF42-B5C74588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03" y="1497447"/>
            <a:ext cx="11083709" cy="423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86B524-34C7-0B44-B9A0-9B934E0BA1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>
            <a:off x="544803" y="2300434"/>
            <a:ext cx="11083708" cy="34028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3328643-8D27-A741-946C-26E9E3DEA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27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556931-895C-9141-A8DB-78696DF1E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CD9D544D-86B2-374C-ACB6-6EBDFFDA2D92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表格处理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9D763AB-CA2F-FC44-8E6F-6000B42D2B43}"/>
              </a:ext>
            </a:extLst>
          </p:cNvPr>
          <p:cNvSpPr/>
          <p:nvPr/>
        </p:nvSpPr>
        <p:spPr>
          <a:xfrm>
            <a:off x="644234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B634A3A4-ED02-0447-9C0B-19014190C8E9}"/>
              </a:ext>
            </a:extLst>
          </p:cNvPr>
          <p:cNvCxnSpPr>
            <a:endCxn id="7" idx="2"/>
          </p:cNvCxnSpPr>
          <p:nvPr/>
        </p:nvCxnSpPr>
        <p:spPr>
          <a:xfrm flipH="1" flipV="1">
            <a:off x="997526" y="2182094"/>
            <a:ext cx="353292" cy="872836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2E646A50-821D-5A4F-83F9-4E32D2583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28" y="2909456"/>
            <a:ext cx="2618511" cy="904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0F22F5-53D4-4B4C-9572-C7F145460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83" y="5237597"/>
            <a:ext cx="1905000" cy="115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7A33CC0B-96F3-9D40-BCAE-D55A08DF5E26}"/>
              </a:ext>
            </a:extLst>
          </p:cNvPr>
          <p:cNvCxnSpPr/>
          <p:nvPr/>
        </p:nvCxnSpPr>
        <p:spPr>
          <a:xfrm>
            <a:off x="1002001" y="4111050"/>
            <a:ext cx="0" cy="852054"/>
          </a:xfrm>
          <a:prstGeom prst="straightConnector1">
            <a:avLst/>
          </a:prstGeom>
          <a:ln w="76200">
            <a:solidFill>
              <a:srgbClr val="EC5A3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4EB168A-6E22-9140-8F46-23E4D75A7DD3}"/>
              </a:ext>
            </a:extLst>
          </p:cNvPr>
          <p:cNvSpPr txBox="1"/>
          <p:nvPr/>
        </p:nvSpPr>
        <p:spPr>
          <a:xfrm>
            <a:off x="1341622" y="443461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行列互换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4BACC38-669A-0A4D-8760-BE418D0E9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874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802DD0F-C037-844F-8D50-837BA3C7A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021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A0F65C0-4EFD-7846-AA76-02A0F956E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168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FA5829-7841-2D4B-944F-D5CDDFEAA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7875" y="2972339"/>
            <a:ext cx="2600108" cy="1987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CCF07E6-6A1B-5C4B-95A3-BDE8EF0C6AD6}"/>
              </a:ext>
            </a:extLst>
          </p:cNvPr>
          <p:cNvSpPr txBox="1"/>
          <p:nvPr/>
        </p:nvSpPr>
        <p:spPr>
          <a:xfrm>
            <a:off x="3546244" y="51739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隐藏指定数据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33621FE-B91E-A94F-B0F2-2426EF11D9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6260"/>
          <a:stretch/>
        </p:blipFill>
        <p:spPr>
          <a:xfrm>
            <a:off x="5934083" y="3098166"/>
            <a:ext cx="2642031" cy="1778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94170F0-2CF9-9249-B99C-2FC9A1B5B209}"/>
              </a:ext>
            </a:extLst>
          </p:cNvPr>
          <p:cNvSpPr txBox="1"/>
          <p:nvPr/>
        </p:nvSpPr>
        <p:spPr>
          <a:xfrm>
            <a:off x="6393323" y="517396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标注指定数据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7D6DC75B-41C9-D249-A5DD-60B1D2E238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8962" y="2952606"/>
            <a:ext cx="2006702" cy="1346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D7D2B24-8EF7-FF4B-ACBF-EA81DC19F4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98962" y="4406413"/>
            <a:ext cx="2006702" cy="11176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EAA7972D-B2DB-004F-B6E2-F7D1F2E11C0B}"/>
              </a:ext>
            </a:extLst>
          </p:cNvPr>
          <p:cNvSpPr txBox="1"/>
          <p:nvPr/>
        </p:nvSpPr>
        <p:spPr>
          <a:xfrm>
            <a:off x="9240538" y="567618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区分数据大小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530FBD3-1E3E-6E43-91EA-D13564DCD0ED}"/>
              </a:ext>
            </a:extLst>
          </p:cNvPr>
          <p:cNvSpPr/>
          <p:nvPr/>
        </p:nvSpPr>
        <p:spPr>
          <a:xfrm>
            <a:off x="1363444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CCE9A62-3869-A148-BDD1-B0139BC4E711}"/>
              </a:ext>
            </a:extLst>
          </p:cNvPr>
          <p:cNvSpPr/>
          <p:nvPr/>
        </p:nvSpPr>
        <p:spPr>
          <a:xfrm>
            <a:off x="2128694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81BB750-B606-A344-952E-5296B5A8BFA5}"/>
              </a:ext>
            </a:extLst>
          </p:cNvPr>
          <p:cNvSpPr/>
          <p:nvPr/>
        </p:nvSpPr>
        <p:spPr>
          <a:xfrm>
            <a:off x="2976309" y="1555822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10A5CA5-019C-E84F-8F7E-BDEAE526F090}"/>
              </a:ext>
            </a:extLst>
          </p:cNvPr>
          <p:cNvSpPr/>
          <p:nvPr/>
        </p:nvSpPr>
        <p:spPr>
          <a:xfrm>
            <a:off x="3823924" y="1555821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FA8BD18C-F5DC-C244-BC40-3BB8B0CF375B}"/>
              </a:ext>
            </a:extLst>
          </p:cNvPr>
          <p:cNvCxnSpPr>
            <a:cxnSpLocks/>
            <a:stCxn id="18" idx="0"/>
            <a:endCxn id="30" idx="2"/>
          </p:cNvCxnSpPr>
          <p:nvPr/>
        </p:nvCxnSpPr>
        <p:spPr>
          <a:xfrm flipH="1" flipV="1">
            <a:off x="1716736" y="2182094"/>
            <a:ext cx="2691283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2EE47D86-2842-B848-B0D4-72BE8551C572}"/>
              </a:ext>
            </a:extLst>
          </p:cNvPr>
          <p:cNvCxnSpPr>
            <a:cxnSpLocks/>
            <a:stCxn id="19" idx="0"/>
            <a:endCxn id="31" idx="2"/>
          </p:cNvCxnSpPr>
          <p:nvPr/>
        </p:nvCxnSpPr>
        <p:spPr>
          <a:xfrm flipH="1" flipV="1">
            <a:off x="2481986" y="2182094"/>
            <a:ext cx="4773180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FD50D1AF-7B5F-FC4A-AF85-CE5A8CD47DFE}"/>
              </a:ext>
            </a:extLst>
          </p:cNvPr>
          <p:cNvCxnSpPr>
            <a:cxnSpLocks/>
            <a:stCxn id="20" idx="0"/>
            <a:endCxn id="32" idx="2"/>
          </p:cNvCxnSpPr>
          <p:nvPr/>
        </p:nvCxnSpPr>
        <p:spPr>
          <a:xfrm flipH="1" flipV="1">
            <a:off x="3329601" y="2178123"/>
            <a:ext cx="6772712" cy="61703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45">
            <a:extLst>
              <a:ext uri="{FF2B5EF4-FFF2-40B4-BE49-F238E27FC236}">
                <a16:creationId xmlns:a16="http://schemas.microsoft.com/office/drawing/2014/main" id="{25AF436F-BE85-C64C-9332-7CADC0C10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669" y="186896"/>
            <a:ext cx="2058599" cy="164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618E6D5-9E6A-694F-85A4-CFD12A7DB9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4404" y="648161"/>
            <a:ext cx="1908065" cy="1165405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E1531E8A-EC92-D34E-AE3B-62A31CEF3227}"/>
              </a:ext>
            </a:extLst>
          </p:cNvPr>
          <p:cNvSpPr txBox="1"/>
          <p:nvPr/>
        </p:nvSpPr>
        <p:spPr>
          <a:xfrm>
            <a:off x="6271099" y="186896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更多格式设置</a:t>
            </a:r>
          </a:p>
        </p:txBody>
      </p:sp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4A3BD9BC-A433-0243-8E4F-8C97F993661C}"/>
              </a:ext>
            </a:extLst>
          </p:cNvPr>
          <p:cNvCxnSpPr>
            <a:cxnSpLocks/>
            <a:stCxn id="46" idx="1"/>
            <a:endCxn id="33" idx="3"/>
          </p:cNvCxnSpPr>
          <p:nvPr/>
        </p:nvCxnSpPr>
        <p:spPr>
          <a:xfrm flipH="1">
            <a:off x="4530508" y="1007059"/>
            <a:ext cx="1698161" cy="85991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DFCEB93-EF3C-164D-A5AB-480112D894B0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EA072B80-0DF2-A641-AD4A-8D706991E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F1199379-FDDE-BB42-8555-586914DAB3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019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2" grpId="0"/>
      <p:bldP spid="26" grpId="0"/>
      <p:bldP spid="29" grpId="0"/>
      <p:bldP spid="30" grpId="0" animBg="1"/>
      <p:bldP spid="31" grpId="0" animBg="1"/>
      <p:bldP spid="32" grpId="0" animBg="1"/>
      <p:bldP spid="33" grpId="0" animBg="1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A321872-B744-BC49-AF42-B5C745885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03" y="1497447"/>
            <a:ext cx="11083709" cy="4238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886B524-34C7-0B44-B9A0-9B934E0BA1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7000"/>
          </a:blip>
          <a:stretch>
            <a:fillRect/>
          </a:stretch>
        </p:blipFill>
        <p:spPr>
          <a:xfrm>
            <a:off x="544803" y="2300434"/>
            <a:ext cx="11083708" cy="34028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3328643-8D27-A741-946C-26E9E3DEA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727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556931-895C-9141-A8DB-78696DF1E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CD9D544D-86B2-374C-ACB6-6EBDFFDA2D92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数据处理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9D763AB-CA2F-FC44-8E6F-6000B42D2B43}"/>
              </a:ext>
            </a:extLst>
          </p:cNvPr>
          <p:cNvSpPr/>
          <p:nvPr/>
        </p:nvSpPr>
        <p:spPr>
          <a:xfrm>
            <a:off x="4738289" y="1555822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B634A3A4-ED02-0447-9C0B-19014190C8E9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479984" y="2178123"/>
            <a:ext cx="3611597" cy="73133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C4EB168A-6E22-9140-8F46-23E4D75A7DD3}"/>
              </a:ext>
            </a:extLst>
          </p:cNvPr>
          <p:cNvSpPr txBox="1"/>
          <p:nvPr/>
        </p:nvSpPr>
        <p:spPr>
          <a:xfrm>
            <a:off x="318648" y="5830397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对整行整列进行运算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4BACC38-669A-0A4D-8760-BE418D0E9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874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802DD0F-C037-844F-8D50-837BA3C7A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021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A0F65C0-4EFD-7846-AA76-02A0F956E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168" y="2795157"/>
            <a:ext cx="2780290" cy="384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DCCF07E6-6A1B-5C4B-95A3-BDE8EF0C6AD6}"/>
              </a:ext>
            </a:extLst>
          </p:cNvPr>
          <p:cNvSpPr txBox="1"/>
          <p:nvPr/>
        </p:nvSpPr>
        <p:spPr>
          <a:xfrm>
            <a:off x="3246270" y="5854123"/>
            <a:ext cx="2482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一键计算同比、环比、年比增长率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94170F0-2CF9-9249-B99C-2FC9A1B5B209}"/>
              </a:ext>
            </a:extLst>
          </p:cNvPr>
          <p:cNvSpPr txBox="1"/>
          <p:nvPr/>
        </p:nvSpPr>
        <p:spPr>
          <a:xfrm>
            <a:off x="6359277" y="5830397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更多函数计算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EAA7972D-B2DB-004F-B6E2-F7D1F2E11C0B}"/>
              </a:ext>
            </a:extLst>
          </p:cNvPr>
          <p:cNvSpPr txBox="1"/>
          <p:nvPr/>
        </p:nvSpPr>
        <p:spPr>
          <a:xfrm>
            <a:off x="9240538" y="5854122"/>
            <a:ext cx="1753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帕累托分析，找出较大数值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530FBD3-1E3E-6E43-91EA-D13564DCD0ED}"/>
              </a:ext>
            </a:extLst>
          </p:cNvPr>
          <p:cNvSpPr/>
          <p:nvPr/>
        </p:nvSpPr>
        <p:spPr>
          <a:xfrm>
            <a:off x="5524539" y="1559793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CCE9A62-3869-A148-BDD1-B0139BC4E711}"/>
              </a:ext>
            </a:extLst>
          </p:cNvPr>
          <p:cNvSpPr/>
          <p:nvPr/>
        </p:nvSpPr>
        <p:spPr>
          <a:xfrm>
            <a:off x="6337785" y="1559793"/>
            <a:ext cx="894287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81BB750-B606-A344-952E-5296B5A8BFA5}"/>
              </a:ext>
            </a:extLst>
          </p:cNvPr>
          <p:cNvSpPr/>
          <p:nvPr/>
        </p:nvSpPr>
        <p:spPr>
          <a:xfrm>
            <a:off x="7410288" y="1555822"/>
            <a:ext cx="706584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FA8BD18C-F5DC-C244-BC40-3BB8B0CF375B}"/>
              </a:ext>
            </a:extLst>
          </p:cNvPr>
          <p:cNvCxnSpPr>
            <a:cxnSpLocks/>
            <a:stCxn id="18" idx="0"/>
            <a:endCxn id="30" idx="2"/>
          </p:cNvCxnSpPr>
          <p:nvPr/>
        </p:nvCxnSpPr>
        <p:spPr>
          <a:xfrm flipV="1">
            <a:off x="4408019" y="2182094"/>
            <a:ext cx="1469812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2EE47D86-2842-B848-B0D4-72BE8551C572}"/>
              </a:ext>
            </a:extLst>
          </p:cNvPr>
          <p:cNvCxnSpPr>
            <a:cxnSpLocks/>
            <a:stCxn id="19" idx="0"/>
            <a:endCxn id="31" idx="2"/>
          </p:cNvCxnSpPr>
          <p:nvPr/>
        </p:nvCxnSpPr>
        <p:spPr>
          <a:xfrm flipH="1" flipV="1">
            <a:off x="6784929" y="2182094"/>
            <a:ext cx="470237" cy="613063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FD50D1AF-7B5F-FC4A-AF85-CE5A8CD47DFE}"/>
              </a:ext>
            </a:extLst>
          </p:cNvPr>
          <p:cNvCxnSpPr>
            <a:cxnSpLocks/>
            <a:stCxn id="20" idx="0"/>
            <a:endCxn id="32" idx="2"/>
          </p:cNvCxnSpPr>
          <p:nvPr/>
        </p:nvCxnSpPr>
        <p:spPr>
          <a:xfrm flipH="1" flipV="1">
            <a:off x="7763580" y="2178123"/>
            <a:ext cx="2338733" cy="61703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>
            <a:extLst>
              <a:ext uri="{FF2B5EF4-FFF2-40B4-BE49-F238E27FC236}">
                <a16:creationId xmlns:a16="http://schemas.microsoft.com/office/drawing/2014/main" id="{E31AA93D-5502-A244-AFAE-4363C029E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916" y="3196877"/>
            <a:ext cx="2019300" cy="21590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91F53BD7-F02D-5047-ABD9-715473A454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0389" y="3196877"/>
            <a:ext cx="2648578" cy="2023853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F5829332-E4B4-B445-8E65-10CF9A4CE0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9126" y="3027409"/>
            <a:ext cx="2571942" cy="221210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4EA57244-9493-2844-9859-446BC5EFC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3300" y="2888352"/>
            <a:ext cx="2233814" cy="2802751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1B692140-4DE1-904C-867D-04203BFB7E50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77817BF2-69F4-5341-944B-3EED539F8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3FD9AC13-542C-8F44-A741-4335B4332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520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2" grpId="0"/>
      <p:bldP spid="26" grpId="0"/>
      <p:bldP spid="29" grpId="0"/>
      <p:bldP spid="30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728F878-BE83-7E4B-A923-6FA4A9511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>
            <a:extLst>
              <a:ext uri="{FF2B5EF4-FFF2-40B4-BE49-F238E27FC236}">
                <a16:creationId xmlns:a16="http://schemas.microsoft.com/office/drawing/2014/main" id="{96F776D2-2E27-1540-B6A4-1BBECC2C228D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601626" cy="2574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可视化图表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F9611D73-6004-1D4C-A365-A3FCBFF2E815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72AE34-EFB2-174E-AF2A-2B8D66DE70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9850E86-CBFE-7544-B709-F7F6E5BD7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567F4139-EE80-BD44-B36E-4928569B2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4" y="1375750"/>
            <a:ext cx="10422012" cy="4106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497FD4-E2B0-BE42-A864-574B0A6B99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7000"/>
          </a:blip>
          <a:stretch>
            <a:fillRect/>
          </a:stretch>
        </p:blipFill>
        <p:spPr>
          <a:xfrm>
            <a:off x="884993" y="2025072"/>
            <a:ext cx="10422012" cy="330486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887CE53-544E-5E41-A9A2-DF7A71925774}"/>
              </a:ext>
            </a:extLst>
          </p:cNvPr>
          <p:cNvSpPr txBox="1"/>
          <p:nvPr/>
        </p:nvSpPr>
        <p:spPr>
          <a:xfrm>
            <a:off x="1680770" y="2501855"/>
            <a:ext cx="362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</a:t>
            </a:r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11</a:t>
            </a:r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种常用可视化图表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CCA956-AA76-EB48-BA1B-7D4A146206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329" y="3212851"/>
            <a:ext cx="5163593" cy="3045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DAEE47-07C5-F74E-9886-F379300663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251" y="3249849"/>
            <a:ext cx="5205749" cy="297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F97A27-3AB8-7A41-B30F-9502387ADF4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82" r="8344"/>
          <a:stretch/>
        </p:blipFill>
        <p:spPr>
          <a:xfrm>
            <a:off x="911330" y="3249849"/>
            <a:ext cx="5163591" cy="297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4F0E634-03A2-9646-ACE8-235DC54DA2A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394" t="13460" r="1874"/>
          <a:stretch/>
        </p:blipFill>
        <p:spPr>
          <a:xfrm>
            <a:off x="948002" y="3249849"/>
            <a:ext cx="5090247" cy="2971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EA2BBDD-3026-2A49-A975-1E90976F1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002" y="3180298"/>
            <a:ext cx="5090247" cy="311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516E374-8D2F-9F4B-A745-41E7DE4F83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8891" y="3254066"/>
            <a:ext cx="5028468" cy="2963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2C4B92-0EEE-5C42-AAA4-98BA8F800A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4183" y="3170655"/>
            <a:ext cx="5559678" cy="3130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01994FF0-2203-1442-8092-F53C21168420}"/>
              </a:ext>
            </a:extLst>
          </p:cNvPr>
          <p:cNvSpPr txBox="1"/>
          <p:nvPr/>
        </p:nvSpPr>
        <p:spPr>
          <a:xfrm>
            <a:off x="8044573" y="2279078"/>
            <a:ext cx="3262432" cy="830997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数字地图</a:t>
            </a:r>
            <a:endParaRPr kumimoji="1" lang="en-US" altLang="zh-CN" sz="2400" dirty="0">
              <a:solidFill>
                <a:srgbClr val="EC5A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实现时间序列自动播放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E038658-0553-4344-A1CA-5BA7BB498897}"/>
              </a:ext>
            </a:extLst>
          </p:cNvPr>
          <p:cNvSpPr/>
          <p:nvPr/>
        </p:nvSpPr>
        <p:spPr>
          <a:xfrm>
            <a:off x="884993" y="1367977"/>
            <a:ext cx="7905717" cy="622301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636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 animBg="1"/>
      <p:bldP spid="30" grpId="0" animBg="1"/>
      <p:bldP spid="3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游戏机&#10;&#10;描述已自动生成">
            <a:extLst>
              <a:ext uri="{FF2B5EF4-FFF2-40B4-BE49-F238E27FC236}">
                <a16:creationId xmlns:a16="http://schemas.microsoft.com/office/drawing/2014/main" id="{F9BAACBD-73F5-624E-A7C8-2C9AA47D2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49" y="2418549"/>
            <a:ext cx="5559951" cy="338878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C863585-47A4-2B49-8399-E948E50A5085}"/>
              </a:ext>
            </a:extLst>
          </p:cNvPr>
          <p:cNvSpPr txBox="1"/>
          <p:nvPr/>
        </p:nvSpPr>
        <p:spPr>
          <a:xfrm>
            <a:off x="4589016" y="550465"/>
            <a:ext cx="30139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rgbClr val="EC5A32"/>
                </a:solidFill>
                <a:latin typeface="Chalkboard" panose="03050602040202020205" pitchFamily="66" charset="0"/>
                <a:ea typeface="Microsoft YaHei" panose="020B0503020204020204" pitchFamily="34" charset="-122"/>
              </a:rPr>
              <a:t>C</a:t>
            </a:r>
            <a:r>
              <a:rPr kumimoji="1" lang="en-US" altLang="zh-CN" sz="2800" dirty="0">
                <a:solidFill>
                  <a:srgbClr val="EC5A32"/>
                </a:solidFill>
                <a:latin typeface="Chalkboard" panose="03050602040202020205" pitchFamily="66" charset="0"/>
                <a:ea typeface="Microsoft YaHei" panose="020B0503020204020204" pitchFamily="34" charset="-122"/>
              </a:rPr>
              <a:t>ONTENT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2800" spc="3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目录</a:t>
            </a:r>
            <a:endParaRPr kumimoji="1" lang="en-US" altLang="zh-CN" sz="2800" spc="3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FE1CC0-71D8-6048-BA2C-C14FAE60031D}"/>
              </a:ext>
            </a:extLst>
          </p:cNvPr>
          <p:cNvSpPr txBox="1"/>
          <p:nvPr/>
        </p:nvSpPr>
        <p:spPr>
          <a:xfrm>
            <a:off x="7772399" y="241854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endParaRPr kumimoji="1" lang="zh-CN" altLang="en-US" sz="2400" dirty="0">
              <a:solidFill>
                <a:srgbClr val="EC5A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0E0DB09-611D-3E44-9E34-141B95AC3B9F}"/>
              </a:ext>
            </a:extLst>
          </p:cNvPr>
          <p:cNvSpPr txBox="1"/>
          <p:nvPr/>
        </p:nvSpPr>
        <p:spPr>
          <a:xfrm>
            <a:off x="7772399" y="333294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endParaRPr kumimoji="1" lang="zh-CN" altLang="en-US" sz="2400" dirty="0">
              <a:solidFill>
                <a:srgbClr val="EC5A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3649FB7-5CE8-FE40-B097-709F99C2C772}"/>
              </a:ext>
            </a:extLst>
          </p:cNvPr>
          <p:cNvSpPr txBox="1"/>
          <p:nvPr/>
        </p:nvSpPr>
        <p:spPr>
          <a:xfrm>
            <a:off x="7772399" y="424734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endParaRPr kumimoji="1" lang="zh-CN" altLang="en-US" sz="2400" dirty="0">
              <a:solidFill>
                <a:srgbClr val="EC5A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5C17435-6667-7A4B-AADB-2AFC722A9668}"/>
              </a:ext>
            </a:extLst>
          </p:cNvPr>
          <p:cNvSpPr txBox="1"/>
          <p:nvPr/>
        </p:nvSpPr>
        <p:spPr>
          <a:xfrm>
            <a:off x="7772399" y="5161749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endParaRPr kumimoji="1" lang="zh-CN" altLang="en-US" sz="2400" dirty="0">
              <a:solidFill>
                <a:srgbClr val="EC5A32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2E0E61B-A2AA-284C-9DAD-72E413C147F1}"/>
              </a:ext>
            </a:extLst>
          </p:cNvPr>
          <p:cNvSpPr txBox="1"/>
          <p:nvPr/>
        </p:nvSpPr>
        <p:spPr>
          <a:xfrm>
            <a:off x="8500533" y="242301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平台介绍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6CD0B38-A6E6-4F49-AEC3-48717A3BC17A}"/>
              </a:ext>
            </a:extLst>
          </p:cNvPr>
          <p:cNvSpPr txBox="1"/>
          <p:nvPr/>
        </p:nvSpPr>
        <p:spPr>
          <a:xfrm>
            <a:off x="8500533" y="333366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功能操作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457B0F3-66AB-6E46-8ACE-8A2E7754B3A7}"/>
              </a:ext>
            </a:extLst>
          </p:cNvPr>
          <p:cNvSpPr txBox="1"/>
          <p:nvPr/>
        </p:nvSpPr>
        <p:spPr>
          <a:xfrm>
            <a:off x="8500533" y="424432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应用案例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6AAC77D-92A2-9748-A653-A86266279840}"/>
              </a:ext>
            </a:extLst>
          </p:cNvPr>
          <p:cNvSpPr txBox="1"/>
          <p:nvPr/>
        </p:nvSpPr>
        <p:spPr>
          <a:xfrm>
            <a:off x="8500533" y="516174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帮助支持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02A0C86-AA0E-4B46-A0CE-5F7843E70B05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6FE9661-1739-2C49-8E59-80E318EA2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8E626C5-4CEC-CE46-97FE-FF1636EE3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817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个人中心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819C6C-03A9-4A41-B9F3-5F29F34DA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87" y="1274110"/>
            <a:ext cx="11124225" cy="5583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443E3DC-7C6E-2C42-A0A6-F4A9DD18D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718" y="3645954"/>
            <a:ext cx="2247900" cy="281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3B0C0589-9C2C-AD41-944B-0B8AFEBA190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3198668" y="2223656"/>
            <a:ext cx="4074968" cy="1422298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94E67BD6-C7B7-2347-8697-0B58CB6822D5}"/>
              </a:ext>
            </a:extLst>
          </p:cNvPr>
          <p:cNvSpPr/>
          <p:nvPr/>
        </p:nvSpPr>
        <p:spPr>
          <a:xfrm>
            <a:off x="7273636" y="1808018"/>
            <a:ext cx="394855" cy="51954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F7804CD-8F29-AD47-A90E-CA77C63461FA}"/>
              </a:ext>
            </a:extLst>
          </p:cNvPr>
          <p:cNvSpPr txBox="1"/>
          <p:nvPr/>
        </p:nvSpPr>
        <p:spPr>
          <a:xfrm>
            <a:off x="2183005" y="535305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数据收藏功能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CD8A2C7-249D-5D40-86C3-EBB8CCA90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0909" y="3361936"/>
            <a:ext cx="2803087" cy="3103418"/>
          </a:xfrm>
          <a:prstGeom prst="rect">
            <a:avLst/>
          </a:prstGeom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923351AC-4872-EE48-9CEF-BC666BADB260}"/>
              </a:ext>
            </a:extLst>
          </p:cNvPr>
          <p:cNvCxnSpPr>
            <a:cxnSpLocks/>
            <a:stCxn id="11" idx="0"/>
            <a:endCxn id="15" idx="2"/>
          </p:cNvCxnSpPr>
          <p:nvPr/>
        </p:nvCxnSpPr>
        <p:spPr>
          <a:xfrm flipV="1">
            <a:off x="9052453" y="1662546"/>
            <a:ext cx="1013497" cy="1699390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15A80A0C-CA55-7643-B7D6-EE9A08B6B13C}"/>
              </a:ext>
            </a:extLst>
          </p:cNvPr>
          <p:cNvSpPr/>
          <p:nvPr/>
        </p:nvSpPr>
        <p:spPr>
          <a:xfrm>
            <a:off x="9782553" y="1294892"/>
            <a:ext cx="566793" cy="36765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7C2F7D8-9D5B-124D-92BF-4971D86EE7FA}"/>
              </a:ext>
            </a:extLst>
          </p:cNvPr>
          <p:cNvSpPr txBox="1"/>
          <p:nvPr/>
        </p:nvSpPr>
        <p:spPr>
          <a:xfrm>
            <a:off x="8344566" y="558388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帮助中心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4BFE55F-6D9B-FB44-B3F9-D140C0ED858A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1196FD73-B5D5-9B4E-9E80-0744EDECE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860B623-0FF8-F543-A3A1-B678576C7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340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1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8D6CA4C-6791-2544-812D-4B9DA67AD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00" y="1124723"/>
            <a:ext cx="10843727" cy="562490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个人中心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5A80A0C-CA55-7643-B7D6-EE9A08B6B13C}"/>
              </a:ext>
            </a:extLst>
          </p:cNvPr>
          <p:cNvSpPr/>
          <p:nvPr/>
        </p:nvSpPr>
        <p:spPr>
          <a:xfrm>
            <a:off x="11010603" y="1135972"/>
            <a:ext cx="731124" cy="42266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7C2F7D8-9D5B-124D-92BF-4971D86EE7FA}"/>
              </a:ext>
            </a:extLst>
          </p:cNvPr>
          <p:cNvSpPr txBox="1"/>
          <p:nvPr/>
        </p:nvSpPr>
        <p:spPr>
          <a:xfrm>
            <a:off x="1057138" y="5733277"/>
            <a:ext cx="32319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认证后可实现</a:t>
            </a:r>
            <a:r>
              <a:rPr kumimoji="1" lang="en-US" altLang="zh-CN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IP</a:t>
            </a:r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外登录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265FBB-7FB5-C948-AFC4-DC381E4C4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077" y="1177054"/>
            <a:ext cx="190500" cy="1397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E49AE6E-40ED-634F-B78A-779E897D0B7A}"/>
              </a:ext>
            </a:extLst>
          </p:cNvPr>
          <p:cNvSpPr txBox="1"/>
          <p:nvPr/>
        </p:nvSpPr>
        <p:spPr>
          <a:xfrm>
            <a:off x="7684077" y="4846586"/>
            <a:ext cx="23391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dirty="0">
                <a:solidFill>
                  <a:srgbClr val="EC5A3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可查看收藏数据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9B4DFAB-0C82-4243-8C7F-12A20736E5B1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EFD8421-3ACE-2A47-84C8-ABB0BA06D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08C7E2AC-AB6E-AC49-AAC9-BB4F417B1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544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31">
            <a:extLst>
              <a:ext uri="{FF2B5EF4-FFF2-40B4-BE49-F238E27FC236}">
                <a16:creationId xmlns:a16="http://schemas.microsoft.com/office/drawing/2014/main" id="{D65E7515-D157-374F-BD02-BD5065F83EA2}"/>
              </a:ext>
            </a:extLst>
          </p:cNvPr>
          <p:cNvSpPr/>
          <p:nvPr/>
        </p:nvSpPr>
        <p:spPr>
          <a:xfrm>
            <a:off x="744269" y="2457491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30">
            <a:extLst>
              <a:ext uri="{FF2B5EF4-FFF2-40B4-BE49-F238E27FC236}">
                <a16:creationId xmlns:a16="http://schemas.microsoft.com/office/drawing/2014/main" id="{AD168BA9-22C8-FE44-AEBD-68F2CB5CB065}"/>
              </a:ext>
            </a:extLst>
          </p:cNvPr>
          <p:cNvSpPr/>
          <p:nvPr/>
        </p:nvSpPr>
        <p:spPr>
          <a:xfrm>
            <a:off x="6185645" y="4400508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2">
            <a:extLst>
              <a:ext uri="{FF2B5EF4-FFF2-40B4-BE49-F238E27FC236}">
                <a16:creationId xmlns:a16="http://schemas.microsoft.com/office/drawing/2014/main" id="{F8A52988-965F-4049-AC43-91151C943D57}"/>
              </a:ext>
            </a:extLst>
          </p:cNvPr>
          <p:cNvSpPr/>
          <p:nvPr/>
        </p:nvSpPr>
        <p:spPr>
          <a:xfrm>
            <a:off x="6185645" y="2457491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: 圆角 31">
            <a:extLst>
              <a:ext uri="{FF2B5EF4-FFF2-40B4-BE49-F238E27FC236}">
                <a16:creationId xmlns:a16="http://schemas.microsoft.com/office/drawing/2014/main" id="{A147A7CF-28EF-6A44-B366-8CFC0668B389}"/>
              </a:ext>
            </a:extLst>
          </p:cNvPr>
          <p:cNvSpPr/>
          <p:nvPr/>
        </p:nvSpPr>
        <p:spPr>
          <a:xfrm>
            <a:off x="744269" y="4400508"/>
            <a:ext cx="5262085" cy="176372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B04924C1-7DCB-1348-BC1B-3EC070A657C1}"/>
              </a:ext>
            </a:extLst>
          </p:cNvPr>
          <p:cNvSpPr/>
          <p:nvPr/>
        </p:nvSpPr>
        <p:spPr>
          <a:xfrm>
            <a:off x="5249844" y="3392993"/>
            <a:ext cx="1692309" cy="16923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2128322" cy="3178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D2CF16-5CEB-714E-9CA4-721FA442FF4A}"/>
              </a:ext>
            </a:extLst>
          </p:cNvPr>
          <p:cNvSpPr txBox="1"/>
          <p:nvPr/>
        </p:nvSpPr>
        <p:spPr>
          <a:xfrm>
            <a:off x="1518833" y="1193370"/>
            <a:ext cx="9154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采用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SaaS</a:t>
            </a: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模式，通过云分析功能为用户提供高质量、高效率、低成本的数据处理、可视化展现、分析预测等软件服务。为相关教学与科研提供专业、强大的工具支持。</a:t>
            </a:r>
          </a:p>
        </p:txBody>
      </p:sp>
      <p:pic>
        <p:nvPicPr>
          <p:cNvPr id="7" name="图形 6" descr="同步云">
            <a:extLst>
              <a:ext uri="{FF2B5EF4-FFF2-40B4-BE49-F238E27FC236}">
                <a16:creationId xmlns:a16="http://schemas.microsoft.com/office/drawing/2014/main" id="{CD2D5D49-3C86-D246-9E7C-D5329D630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3950" y="3446929"/>
            <a:ext cx="1484100" cy="14841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1F52094-A02F-A54F-A4B1-1EC8791ABE12}"/>
              </a:ext>
            </a:extLst>
          </p:cNvPr>
          <p:cNvSpPr txBox="1"/>
          <p:nvPr/>
        </p:nvSpPr>
        <p:spPr>
          <a:xfrm>
            <a:off x="2359645" y="304300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跨库收集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86039F1-C381-024A-ADBC-2682772ED4E6}"/>
              </a:ext>
            </a:extLst>
          </p:cNvPr>
          <p:cNvSpPr txBox="1"/>
          <p:nvPr/>
        </p:nvSpPr>
        <p:spPr>
          <a:xfrm>
            <a:off x="2359645" y="493238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建模预测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A62191F-E756-7F46-97F5-BB223BCCA965}"/>
              </a:ext>
            </a:extLst>
          </p:cNvPr>
          <p:cNvSpPr txBox="1"/>
          <p:nvPr/>
        </p:nvSpPr>
        <p:spPr>
          <a:xfrm>
            <a:off x="7801024" y="304300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处理分析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D77ADB9F-8D26-E74E-9664-F2A983B77EFB}"/>
              </a:ext>
            </a:extLst>
          </p:cNvPr>
          <p:cNvSpPr txBox="1"/>
          <p:nvPr/>
        </p:nvSpPr>
        <p:spPr>
          <a:xfrm>
            <a:off x="7801024" y="493238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数据上传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C400E2E-3D97-5C46-A51E-602B8E3A23E1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73D6945-9370-3A4A-B37F-E0AECB6DE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7813685-59A9-6B48-8D69-8991AF795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184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4" y="330301"/>
            <a:ext cx="3776184" cy="1179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跨库收集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D2CF16-5CEB-714E-9CA4-721FA442FF4A}"/>
              </a:ext>
            </a:extLst>
          </p:cNvPr>
          <p:cNvSpPr txBox="1"/>
          <p:nvPr/>
        </p:nvSpPr>
        <p:spPr>
          <a:xfrm>
            <a:off x="1518833" y="1193370"/>
            <a:ext cx="915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通过“添加序列”功能将来自不同数据库的时间序列指标添加到云分析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CAD6BCB-CBFE-A94B-A22F-A9B853399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49" y="1582170"/>
            <a:ext cx="10071100" cy="500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54887659-D990-304B-A66E-B58ECF857096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A49A2F6-6362-8346-BDEA-1E31F9737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8400EE8-799A-6245-A9A0-E23B31096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006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0416A4F-C81D-7448-A76C-0F97DD8DE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49" y="1582169"/>
            <a:ext cx="10071100" cy="502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3883761" cy="2075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分析预测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AD2CF16-5CEB-714E-9CA4-721FA442FF4A}"/>
              </a:ext>
            </a:extLst>
          </p:cNvPr>
          <p:cNvSpPr txBox="1"/>
          <p:nvPr/>
        </p:nvSpPr>
        <p:spPr>
          <a:xfrm>
            <a:off x="1518833" y="1193370"/>
            <a:ext cx="915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提供丰富的数据预处理方式及专业经济计量模型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0DB39C2E-4E1D-5D4A-A1B4-430836ECC46F}"/>
              </a:ext>
            </a:extLst>
          </p:cNvPr>
          <p:cNvGrpSpPr/>
          <p:nvPr/>
        </p:nvGrpSpPr>
        <p:grpSpPr>
          <a:xfrm>
            <a:off x="1060448" y="2725270"/>
            <a:ext cx="10071100" cy="3884556"/>
            <a:chOff x="1060448" y="2725270"/>
            <a:chExt cx="10071100" cy="3884556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0103B70A-88F4-3C4B-9315-F19F624CC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b="13016"/>
            <a:stretch/>
          </p:blipFill>
          <p:spPr>
            <a:xfrm>
              <a:off x="1060448" y="2725270"/>
              <a:ext cx="10071100" cy="3884556"/>
            </a:xfrm>
            <a:prstGeom prst="rect">
              <a:avLst/>
            </a:prstGeom>
          </p:spPr>
        </p:pic>
        <p:pic>
          <p:nvPicPr>
            <p:cNvPr id="25" name="图片 24" descr="手机屏幕截图&#10;&#10;描述已自动生成">
              <a:extLst>
                <a:ext uri="{FF2B5EF4-FFF2-40B4-BE49-F238E27FC236}">
                  <a16:creationId xmlns:a16="http://schemas.microsoft.com/office/drawing/2014/main" id="{F4724BBC-F52F-7B4F-902C-BAECCBD29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5" t="5485" b="8710"/>
            <a:stretch/>
          </p:blipFill>
          <p:spPr>
            <a:xfrm>
              <a:off x="5925168" y="2910066"/>
              <a:ext cx="4489303" cy="3526593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40DE34-E01A-7A4D-B3EB-C40F35C4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7731" y="3567970"/>
              <a:ext cx="2658291" cy="1711634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C5E88B94-E01D-5448-A35E-0B7175FB7559}"/>
                </a:ext>
              </a:extLst>
            </p:cNvPr>
            <p:cNvSpPr txBox="1"/>
            <p:nvPr/>
          </p:nvSpPr>
          <p:spPr>
            <a:xfrm>
              <a:off x="2405101" y="5433797"/>
              <a:ext cx="17235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EC5A3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数据预处理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D04D389B-60E9-9448-8733-AD5445F8E828}"/>
                </a:ext>
              </a:extLst>
            </p:cNvPr>
            <p:cNvSpPr txBox="1"/>
            <p:nvPr/>
          </p:nvSpPr>
          <p:spPr>
            <a:xfrm>
              <a:off x="8126132" y="3198167"/>
              <a:ext cx="203132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EC5A32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经济计量模型</a:t>
              </a: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ED624FE4-94F2-D043-A579-608E4BF6447F}"/>
              </a:ext>
            </a:extLst>
          </p:cNvPr>
          <p:cNvSpPr/>
          <p:nvPr/>
        </p:nvSpPr>
        <p:spPr>
          <a:xfrm>
            <a:off x="2617694" y="2043953"/>
            <a:ext cx="8513854" cy="681317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CF7D8ABF-1FA7-1943-9584-F06174C5784A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2782713F-76D3-CA47-BFB8-9AEEAFCD2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6BD9F6D-3422-6247-9784-2CF330EDB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4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3883761" cy="2075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分析预测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58FAC4-E3B6-1B45-B5B4-136304AE8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25" y="1839157"/>
            <a:ext cx="11010461" cy="4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85A32314-19A2-CE4D-BEFF-10306A9E57E4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09C185E-2503-724D-9DA5-69452FFC4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F59921C-A99B-EE40-97E3-602A10F24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9524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0782A81-94B2-6E43-8C9E-CCF5761B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E04330CF-7548-494D-9F7C-35158AE3F60B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3883761" cy="2075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云分析</a:t>
            </a:r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数据上传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6525D0-2601-F749-83E3-0358DEDC5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75"/>
          <a:stretch/>
        </p:blipFill>
        <p:spPr>
          <a:xfrm>
            <a:off x="0" y="1289101"/>
            <a:ext cx="12191999" cy="5568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A775DF-8AD8-894E-9CCD-F6A7EA2FA5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tretch>
            <a:fillRect/>
          </a:stretch>
        </p:blipFill>
        <p:spPr>
          <a:xfrm>
            <a:off x="0" y="2599765"/>
            <a:ext cx="12191998" cy="425823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3CE9AD3-F3C7-5C46-83A9-41D63F79F87E}"/>
              </a:ext>
            </a:extLst>
          </p:cNvPr>
          <p:cNvSpPr/>
          <p:nvPr/>
        </p:nvSpPr>
        <p:spPr>
          <a:xfrm>
            <a:off x="7799294" y="2097741"/>
            <a:ext cx="555812" cy="502024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A3294CA-A21F-C64F-8038-08E510B57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6738" y="3359100"/>
            <a:ext cx="3412190" cy="1122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2D16240-D242-4348-94E1-557AC7BCA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072" y="3357608"/>
            <a:ext cx="5992325" cy="3129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8BA551F9-2BFF-8041-AF37-BC4073F2F989}"/>
              </a:ext>
            </a:extLst>
          </p:cNvPr>
          <p:cNvCxnSpPr/>
          <p:nvPr/>
        </p:nvCxnSpPr>
        <p:spPr>
          <a:xfrm>
            <a:off x="8355106" y="2599765"/>
            <a:ext cx="860612" cy="829235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8C50A660-6928-9F4B-9060-B272B382298E}"/>
              </a:ext>
            </a:extLst>
          </p:cNvPr>
          <p:cNvCxnSpPr>
            <a:cxnSpLocks/>
          </p:cNvCxnSpPr>
          <p:nvPr/>
        </p:nvCxnSpPr>
        <p:spPr>
          <a:xfrm flipH="1">
            <a:off x="6596473" y="4202768"/>
            <a:ext cx="1480727" cy="719714"/>
          </a:xfrm>
          <a:prstGeom prst="straightConnector1">
            <a:avLst/>
          </a:prstGeom>
          <a:ln w="38100">
            <a:solidFill>
              <a:srgbClr val="EC5A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70838388-2BBF-BD4A-8AE5-4A3586F99DA3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AEEC0C95-FE9F-334E-8370-EDDD1105A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2B07D5C7-7EFE-3F4F-8065-933AAE558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551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D37D70-2B63-E449-8E0D-95A5587F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369"/>
            <a:ext cx="12191999" cy="312380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EA7322D-77FC-BC42-8538-74276EED5498}"/>
              </a:ext>
            </a:extLst>
          </p:cNvPr>
          <p:cNvSpPr txBox="1"/>
          <p:nvPr/>
        </p:nvSpPr>
        <p:spPr>
          <a:xfrm>
            <a:off x="5159050" y="299844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应用案例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E226AB-CB73-524B-9A9F-1777B22A2138}"/>
              </a:ext>
            </a:extLst>
          </p:cNvPr>
          <p:cNvSpPr txBox="1"/>
          <p:nvPr/>
        </p:nvSpPr>
        <p:spPr>
          <a:xfrm>
            <a:off x="3352800" y="2105561"/>
            <a:ext cx="12025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 dirty="0">
                <a:solidFill>
                  <a:schemeClr val="bg1"/>
                </a:solidFill>
                <a:latin typeface="Edwardian Script ITC" panose="030303020407070D0804" pitchFamily="66" charset="0"/>
              </a:rPr>
              <a:t>3</a:t>
            </a:r>
            <a:endParaRPr kumimoji="1" lang="zh-CN" altLang="en-US" sz="166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355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铁路上的风景&#10;&#10;描述已自动生成">
            <a:extLst>
              <a:ext uri="{FF2B5EF4-FFF2-40B4-BE49-F238E27FC236}">
                <a16:creationId xmlns:a16="http://schemas.microsoft.com/office/drawing/2014/main" id="{7B528E0B-62E9-DE48-93D9-953070EAD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44557" cy="680643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932025F-02BC-8044-9230-02C4E1B81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5" name="文本">
            <a:extLst>
              <a:ext uri="{FF2B5EF4-FFF2-40B4-BE49-F238E27FC236}">
                <a16:creationId xmlns:a16="http://schemas.microsoft.com/office/drawing/2014/main" id="{5EBE6691-A211-4742-AB1C-E28622AEB651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CB4CDC2-EFE5-5143-909E-56B02B482FBD}"/>
              </a:ext>
            </a:extLst>
          </p:cNvPr>
          <p:cNvGrpSpPr/>
          <p:nvPr/>
        </p:nvGrpSpPr>
        <p:grpSpPr>
          <a:xfrm>
            <a:off x="10985501" y="51563"/>
            <a:ext cx="1135771" cy="536148"/>
            <a:chOff x="11441210" y="2418706"/>
            <a:chExt cx="3611221" cy="14478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DBE6156-2D40-BC4F-8959-41B58E83B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876657B-6877-F244-837F-BC2A870D9C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A713AAEB-364D-2A46-BE4A-3550D4B20BE9}"/>
              </a:ext>
            </a:extLst>
          </p:cNvPr>
          <p:cNvSpPr txBox="1"/>
          <p:nvPr/>
        </p:nvSpPr>
        <p:spPr>
          <a:xfrm>
            <a:off x="2679460" y="2497976"/>
            <a:ext cx="7566495" cy="1862048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11500" b="1" dirty="0">
                <a:solidFill>
                  <a:srgbClr val="FF0000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电力危机？</a:t>
            </a:r>
          </a:p>
        </p:txBody>
      </p:sp>
    </p:spTree>
    <p:extLst>
      <p:ext uri="{BB962C8B-B14F-4D97-AF65-F5344CB8AC3E}">
        <p14:creationId xmlns:p14="http://schemas.microsoft.com/office/powerpoint/2010/main" val="1396645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778D43-D235-9A41-BC36-F385A489B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CD6FAC98-0C01-D24E-B1A6-FE26BA2AFE86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C297A5-D2E9-9F4C-8B5F-E0ACF3639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61" y="1184338"/>
            <a:ext cx="8440234" cy="2112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DB43DC5-3D5F-C54A-8CFA-C522355DE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15" y="2240500"/>
            <a:ext cx="7705581" cy="235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07D2EA-3E5E-D149-9410-BE915638A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61" y="3971232"/>
            <a:ext cx="10008372" cy="1923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71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D37D70-2B63-E449-8E0D-95A5587F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369"/>
            <a:ext cx="12191999" cy="312380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EA7322D-77FC-BC42-8538-74276EED5498}"/>
              </a:ext>
            </a:extLst>
          </p:cNvPr>
          <p:cNvSpPr txBox="1"/>
          <p:nvPr/>
        </p:nvSpPr>
        <p:spPr>
          <a:xfrm>
            <a:off x="5159050" y="299844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平台介绍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E226AB-CB73-524B-9A9F-1777B22A2138}"/>
              </a:ext>
            </a:extLst>
          </p:cNvPr>
          <p:cNvSpPr txBox="1"/>
          <p:nvPr/>
        </p:nvSpPr>
        <p:spPr>
          <a:xfrm>
            <a:off x="3352800" y="2105561"/>
            <a:ext cx="12025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 dirty="0">
                <a:solidFill>
                  <a:schemeClr val="bg1"/>
                </a:solidFill>
                <a:latin typeface="Edwardian Script ITC" panose="030303020407070D0804" pitchFamily="66" charset="0"/>
              </a:rPr>
              <a:t>1</a:t>
            </a:r>
            <a:endParaRPr kumimoji="1" lang="zh-CN" altLang="en-US" sz="166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21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555912-C9E4-3A44-BDBC-5A987D684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D5F6533F-8583-8B46-A18F-47C6ACF1B65B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411A5A1-1771-D44A-94E0-154AC24A4659}"/>
              </a:ext>
            </a:extLst>
          </p:cNvPr>
          <p:cNvSpPr txBox="1"/>
          <p:nvPr/>
        </p:nvSpPr>
        <p:spPr>
          <a:xfrm>
            <a:off x="2823883" y="1729826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建国以来我国发电量数据？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FEB959F-4547-AC47-B32B-40CB732A47D7}"/>
              </a:ext>
            </a:extLst>
          </p:cNvPr>
          <p:cNvSpPr txBox="1"/>
          <p:nvPr/>
        </p:nvSpPr>
        <p:spPr>
          <a:xfrm>
            <a:off x="2823883" y="3145619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各地区发电量数据？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66727F0-3825-C84C-8719-767924534F7D}"/>
              </a:ext>
            </a:extLst>
          </p:cNvPr>
          <p:cNvSpPr txBox="1"/>
          <p:nvPr/>
        </p:nvSpPr>
        <p:spPr>
          <a:xfrm>
            <a:off x="2823883" y="4561413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各地区用电量数据？</a:t>
            </a:r>
          </a:p>
        </p:txBody>
      </p:sp>
    </p:spTree>
    <p:extLst>
      <p:ext uri="{BB962C8B-B14F-4D97-AF65-F5344CB8AC3E}">
        <p14:creationId xmlns:p14="http://schemas.microsoft.com/office/powerpoint/2010/main" val="679554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2D73D4-2474-BD4D-9CA7-DA5C5A529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A4894087-B264-554C-AE24-EF3BF5495E4F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D132BA1-535F-A146-812F-F4BA54B0E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1" y="905044"/>
            <a:ext cx="11803818" cy="574464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1F8CCC0-C1D8-A84D-B3AA-F1CB09F73E5B}"/>
              </a:ext>
            </a:extLst>
          </p:cNvPr>
          <p:cNvSpPr txBox="1"/>
          <p:nvPr/>
        </p:nvSpPr>
        <p:spPr>
          <a:xfrm>
            <a:off x="9330613" y="32026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跨库检索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3D0E17C-76A7-1D47-93CB-E778192EE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3" y="905044"/>
            <a:ext cx="12182573" cy="59529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7350A8-CA5F-0448-8E90-54E9E8EB3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793" y="952021"/>
            <a:ext cx="12192000" cy="59384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CB90A5-47EE-4F46-BB4F-AF265BA0EE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80663"/>
            <a:ext cx="12192000" cy="590982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387D91C-5B82-154E-8FC6-C327F80403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939930"/>
            <a:ext cx="12182573" cy="588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7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EA29B9-29A8-7F43-B9B0-EC6A260E3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83A6B8BE-F69F-1A41-B0D7-B65B1206DD3C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F34D935-49E4-A54D-815F-49042F4AB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044"/>
            <a:ext cx="12192000" cy="596223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795154F-B1B9-714E-BBC9-6FC714242795}"/>
              </a:ext>
            </a:extLst>
          </p:cNvPr>
          <p:cNvSpPr txBox="1"/>
          <p:nvPr/>
        </p:nvSpPr>
        <p:spPr>
          <a:xfrm>
            <a:off x="9330613" y="320269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增长率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4133D7-79C2-6B43-8F09-0922F9EC0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9713"/>
            <a:ext cx="12192000" cy="59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3EA29B9-29A8-7F43-B9B0-EC6A260E3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83A6B8BE-F69F-1A41-B0D7-B65B1206DD3C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F34D935-49E4-A54D-815F-49042F4AB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044"/>
            <a:ext cx="12192000" cy="59622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39BF641-F8D0-164C-B505-FB7FDC1D2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5639"/>
            <a:ext cx="12192000" cy="58716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423C29-0CA9-854D-A1FB-B18F0B739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1008"/>
            <a:ext cx="12192000" cy="593699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795154F-B1B9-714E-BBC9-6FC714242795}"/>
              </a:ext>
            </a:extLst>
          </p:cNvPr>
          <p:cNvSpPr txBox="1"/>
          <p:nvPr/>
        </p:nvSpPr>
        <p:spPr>
          <a:xfrm>
            <a:off x="9330613" y="32026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混合图表</a:t>
            </a:r>
          </a:p>
        </p:txBody>
      </p:sp>
    </p:spTree>
    <p:extLst>
      <p:ext uri="{BB962C8B-B14F-4D97-AF65-F5344CB8AC3E}">
        <p14:creationId xmlns:p14="http://schemas.microsoft.com/office/powerpoint/2010/main" val="3381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A08A5E2-7550-0A45-B06F-F1C533276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BDD4C378-D6D1-8547-8380-6AFB3B0A6636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546705-948E-2049-AD82-D49BF8F8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5044"/>
            <a:ext cx="12192000" cy="59193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685368D-3092-5D47-9B80-6D9DCC6391EA}"/>
              </a:ext>
            </a:extLst>
          </p:cNvPr>
          <p:cNvSpPr txBox="1"/>
          <p:nvPr/>
        </p:nvSpPr>
        <p:spPr>
          <a:xfrm>
            <a:off x="9330613" y="32026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库内检索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58245F9-3123-0A40-AE5A-5FA4DBAF4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5045"/>
            <a:ext cx="12192000" cy="595295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F0E0EBF-2599-2940-A104-DF75CBB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4688"/>
            <a:ext cx="12192000" cy="59333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B2CFA3B-EFCD-C54F-862F-6DB1329B4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24687"/>
            <a:ext cx="12192000" cy="594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4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8F8A5AD-8394-604E-B3E4-BAA69A6ED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4DBCB3CE-4529-9140-B3AA-86A1363649E0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3544B8A-4EFD-5644-B32B-BB3740326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8466"/>
            <a:ext cx="12192000" cy="590953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DCF685F-98F0-5E4B-A0B6-A74F98A23C11}"/>
              </a:ext>
            </a:extLst>
          </p:cNvPr>
          <p:cNvSpPr txBox="1"/>
          <p:nvPr/>
        </p:nvSpPr>
        <p:spPr>
          <a:xfrm>
            <a:off x="9330613" y="32026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转置表格</a:t>
            </a:r>
          </a:p>
        </p:txBody>
      </p:sp>
    </p:spTree>
    <p:extLst>
      <p:ext uri="{BB962C8B-B14F-4D97-AF65-F5344CB8AC3E}">
        <p14:creationId xmlns:p14="http://schemas.microsoft.com/office/powerpoint/2010/main" val="2837400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8F8A5AD-8394-604E-B3E4-BAA69A6ED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4DBCB3CE-4529-9140-B3AA-86A1363649E0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DCF685F-98F0-5E4B-A0B6-A74F98A23C11}"/>
              </a:ext>
            </a:extLst>
          </p:cNvPr>
          <p:cNvSpPr txBox="1"/>
          <p:nvPr/>
        </p:nvSpPr>
        <p:spPr>
          <a:xfrm>
            <a:off x="9330613" y="32026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自定义函数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A43D5E0-62EC-4845-A61C-D536B5B7A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0437"/>
            <a:ext cx="12192000" cy="59575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BF91CA-BD1A-2F43-AA14-90821C313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51"/>
            <a:ext cx="12192000" cy="594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38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17B94E5-5286-2B48-A7A8-A1EF6878A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1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4E442F16-8838-3F4E-876A-A9D1CCE6FF8B}"/>
              </a:ext>
            </a:extLst>
          </p:cNvPr>
          <p:cNvSpPr txBox="1">
            <a:spLocks/>
          </p:cNvSpPr>
          <p:nvPr/>
        </p:nvSpPr>
        <p:spPr>
          <a:xfrm>
            <a:off x="544805" y="330301"/>
            <a:ext cx="2279078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应用案例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CC5EB6D-D584-0641-AA2F-7F65DB95D95D}"/>
              </a:ext>
            </a:extLst>
          </p:cNvPr>
          <p:cNvSpPr txBox="1"/>
          <p:nvPr/>
        </p:nvSpPr>
        <p:spPr>
          <a:xfrm>
            <a:off x="9330613" y="320269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rgbClr val="FF0000"/>
                </a:solidFill>
                <a:latin typeface="Source Han Serif CN" panose="02020400000000000000" pitchFamily="18" charset="-128"/>
                <a:ea typeface="Source Han Serif CN" panose="02020400000000000000" pitchFamily="18" charset="-128"/>
              </a:rPr>
              <a:t>数字地图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7DF0AD-58A9-9B47-8193-42AD1FC4B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9532"/>
            <a:ext cx="12192000" cy="59384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C50B8BD-43B2-094F-981E-28696EE80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0036"/>
            <a:ext cx="12192000" cy="595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1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BD37D70-2B63-E449-8E0D-95A5587F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369"/>
            <a:ext cx="12191999" cy="312380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EA7322D-77FC-BC42-8538-74276EED5498}"/>
              </a:ext>
            </a:extLst>
          </p:cNvPr>
          <p:cNvSpPr txBox="1"/>
          <p:nvPr/>
        </p:nvSpPr>
        <p:spPr>
          <a:xfrm>
            <a:off x="5159050" y="2998441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帮助支持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E226AB-CB73-524B-9A9F-1777B22A2138}"/>
              </a:ext>
            </a:extLst>
          </p:cNvPr>
          <p:cNvSpPr txBox="1"/>
          <p:nvPr/>
        </p:nvSpPr>
        <p:spPr>
          <a:xfrm>
            <a:off x="3352800" y="2105561"/>
            <a:ext cx="120257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600" dirty="0">
                <a:solidFill>
                  <a:schemeClr val="bg1"/>
                </a:solidFill>
                <a:latin typeface="Edwardian Script ITC" panose="030303020407070D0804" pitchFamily="66" charset="0"/>
              </a:rPr>
              <a:t>4</a:t>
            </a:r>
            <a:endParaRPr kumimoji="1" lang="zh-CN" altLang="en-US" sz="16600" dirty="0">
              <a:solidFill>
                <a:schemeClr val="bg1"/>
              </a:solidFill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103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CA3145F-876F-AD44-BEA6-1EF14B114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432" y="982077"/>
            <a:ext cx="10587135" cy="54602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A7BC6A0-5A6B-0A41-BD81-63245875A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6" name="文本">
            <a:extLst>
              <a:ext uri="{FF2B5EF4-FFF2-40B4-BE49-F238E27FC236}">
                <a16:creationId xmlns:a16="http://schemas.microsoft.com/office/drawing/2014/main" id="{501C015D-364E-B148-9681-96D1F5965D2B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微观数据</a:t>
            </a:r>
          </a:p>
        </p:txBody>
      </p:sp>
    </p:spTree>
    <p:extLst>
      <p:ext uri="{BB962C8B-B14F-4D97-AF65-F5344CB8AC3E}">
        <p14:creationId xmlns:p14="http://schemas.microsoft.com/office/powerpoint/2010/main" val="1636368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65FC0356-AFC2-6943-9818-DF38A31E2DC5}"/>
              </a:ext>
            </a:extLst>
          </p:cNvPr>
          <p:cNvSpPr/>
          <p:nvPr/>
        </p:nvSpPr>
        <p:spPr>
          <a:xfrm>
            <a:off x="7011748" y="1608306"/>
            <a:ext cx="369652" cy="369652"/>
          </a:xfrm>
          <a:prstGeom prst="roundRect">
            <a:avLst/>
          </a:prstGeom>
          <a:solidFill>
            <a:schemeClr val="accent2"/>
          </a:solidFill>
          <a:ln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1F8242B-63A2-7149-8CFA-EF17F3E77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75872"/>
            <a:ext cx="12191999" cy="1521151"/>
          </a:xfrm>
          <a:prstGeom prst="rect">
            <a:avLst/>
          </a:prstGeom>
        </p:spPr>
      </p:pic>
      <p:pic>
        <p:nvPicPr>
          <p:cNvPr id="23" name="Picture" descr="Picture">
            <a:extLst>
              <a:ext uri="{FF2B5EF4-FFF2-40B4-BE49-F238E27FC236}">
                <a16:creationId xmlns:a16="http://schemas.microsoft.com/office/drawing/2014/main" id="{6F4B7493-EAED-435C-B99E-50A848A13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6410121" y="2130884"/>
            <a:ext cx="5017646" cy="287711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4EC7326-CE43-48EE-92D3-23710C73B56D}"/>
              </a:ext>
            </a:extLst>
          </p:cNvPr>
          <p:cNvSpPr/>
          <p:nvPr/>
        </p:nvSpPr>
        <p:spPr>
          <a:xfrm>
            <a:off x="817466" y="2611709"/>
            <a:ext cx="50443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EPS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Easy Professional Superior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）数据平台，是集丰富的数值型数据资源和强大的分析预测系统为一体的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信息服务平台。大规模集成整合了各类数据资源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E65F3AE-4732-4D5B-AE4B-0FB4E5AAE623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AE838B1-81E9-4B76-A201-E188F156E7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28A4CED-D862-42A3-B64F-A5CF99C3F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16" name="Picture" descr="Picture">
            <a:extLst>
              <a:ext uri="{FF2B5EF4-FFF2-40B4-BE49-F238E27FC236}">
                <a16:creationId xmlns:a16="http://schemas.microsoft.com/office/drawing/2014/main" id="{344CE8AD-A1C5-4DA0-A7D5-200FE054D4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7064330" y="1660425"/>
            <a:ext cx="264489" cy="265415"/>
          </a:xfrm>
          <a:prstGeom prst="rect">
            <a:avLst/>
          </a:prstGeom>
        </p:spPr>
      </p:pic>
      <p:sp>
        <p:nvSpPr>
          <p:cNvPr id="17" name="文本">
            <a:extLst>
              <a:ext uri="{FF2B5EF4-FFF2-40B4-BE49-F238E27FC236}">
                <a16:creationId xmlns:a16="http://schemas.microsoft.com/office/drawing/2014/main" id="{57250F24-FE1A-4DBD-8DB1-41A6B01D8D6E}"/>
              </a:ext>
            </a:extLst>
          </p:cNvPr>
          <p:cNvSpPr txBox="1">
            <a:spLocks/>
          </p:cNvSpPr>
          <p:nvPr/>
        </p:nvSpPr>
        <p:spPr>
          <a:xfrm>
            <a:off x="7550160" y="1660425"/>
            <a:ext cx="3815554" cy="32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</a:t>
            </a:r>
            <a:r>
              <a:rPr lang="en-US" altLang="zh-CN" sz="2000" dirty="0" err="1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www.epsnet.com.cn</a:t>
            </a:r>
            <a:r>
              <a:rPr lang="en-US" altLang="zh-CN" sz="20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endParaRPr lang="zh-CN" altLang="en-US" sz="2000" dirty="0">
              <a:solidFill>
                <a:srgbClr val="EC5A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DE48EA4-27DF-CF48-A8E5-513F39342D8B}"/>
              </a:ext>
            </a:extLst>
          </p:cNvPr>
          <p:cNvSpPr/>
          <p:nvPr/>
        </p:nvSpPr>
        <p:spPr>
          <a:xfrm>
            <a:off x="817466" y="2615803"/>
            <a:ext cx="50443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     EPS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Easy Professional Superior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）数据平台，是集丰富的</a:t>
            </a:r>
            <a:r>
              <a:rPr lang="zh-CN" altLang="zh-CN" sz="22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数值型数据资源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和强大的</a:t>
            </a:r>
            <a:r>
              <a:rPr lang="zh-CN" altLang="zh-CN" sz="2200" dirty="0">
                <a:solidFill>
                  <a:srgbClr val="EC5A3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分析预测系统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为一体的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数据</a:t>
            </a:r>
            <a:r>
              <a:rPr lang="zh-CN" altLang="zh-CN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信息服务平台。大规模集成整合了各类数据资源</a:t>
            </a:r>
            <a:r>
              <a:rPr lang="zh-CN" altLang="en-US" sz="2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2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4C6BFA9-35D0-AB4A-A658-CABB9C3AEF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8290" y="2282439"/>
            <a:ext cx="3847348" cy="23908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7186F9-788F-4D48-AAD3-B2FD883D7A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1993" y="2688947"/>
            <a:ext cx="3413902" cy="16773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78561ED-4E70-1546-81AD-592323E252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8291" y="4539188"/>
            <a:ext cx="3847348" cy="14833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9A72FE3-249C-9645-ABB5-32F3EC750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24" name="文本">
            <a:extLst>
              <a:ext uri="{FF2B5EF4-FFF2-40B4-BE49-F238E27FC236}">
                <a16:creationId xmlns:a16="http://schemas.microsoft.com/office/drawing/2014/main" id="{B47D2BFE-E5C0-D243-933A-95309D0F3EAC}"/>
              </a:ext>
            </a:extLst>
          </p:cNvPr>
          <p:cNvSpPr txBox="1">
            <a:spLocks/>
          </p:cNvSpPr>
          <p:nvPr/>
        </p:nvSpPr>
        <p:spPr>
          <a:xfrm>
            <a:off x="544803" y="330300"/>
            <a:ext cx="5911679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数据平台简介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6176237-B686-514F-9AE1-67221F71D7AF}"/>
              </a:ext>
            </a:extLst>
          </p:cNvPr>
          <p:cNvSpPr txBox="1"/>
          <p:nvPr/>
        </p:nvSpPr>
        <p:spPr>
          <a:xfrm>
            <a:off x="2850098" y="54042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全面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E55AC55-BADC-0845-9596-7741975077EC}"/>
              </a:ext>
            </a:extLst>
          </p:cNvPr>
          <p:cNvSpPr txBox="1"/>
          <p:nvPr/>
        </p:nvSpPr>
        <p:spPr>
          <a:xfrm>
            <a:off x="5593298" y="54042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高效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22D54C5-7B31-C144-BAFE-30E7B3932F54}"/>
              </a:ext>
            </a:extLst>
          </p:cNvPr>
          <p:cNvSpPr txBox="1"/>
          <p:nvPr/>
        </p:nvSpPr>
        <p:spPr>
          <a:xfrm>
            <a:off x="8336498" y="540428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专业</a:t>
            </a:r>
          </a:p>
        </p:txBody>
      </p:sp>
    </p:spTree>
    <p:extLst>
      <p:ext uri="{BB962C8B-B14F-4D97-AF65-F5344CB8AC3E}">
        <p14:creationId xmlns:p14="http://schemas.microsoft.com/office/powerpoint/2010/main" val="228445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黑色, 发动机, 键盘, 摩托车&#10;&#10;描述已自动生成">
            <a:extLst>
              <a:ext uri="{FF2B5EF4-FFF2-40B4-BE49-F238E27FC236}">
                <a16:creationId xmlns:a16="http://schemas.microsoft.com/office/drawing/2014/main" id="{33784D38-AAD1-D44B-AD9F-185497AD2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342078" cy="2821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4FD9E1-5C23-274D-9F0F-CA0A619944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922" y="-1"/>
            <a:ext cx="2342078" cy="2756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B5FF930-2BF3-8248-8AAB-61F0723EE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" y="4104408"/>
            <a:ext cx="2342078" cy="275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AB3A8B2-337A-BA47-BFE5-B3153FE162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6209" y="4040554"/>
            <a:ext cx="2342078" cy="2817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2754297-E721-EA45-A012-8D67B71BB6C8}"/>
              </a:ext>
            </a:extLst>
          </p:cNvPr>
          <p:cNvSpPr/>
          <p:nvPr/>
        </p:nvSpPr>
        <p:spPr>
          <a:xfrm>
            <a:off x="2375791" y="1"/>
            <a:ext cx="3720210" cy="275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数据来源：国家统计局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样本范围：规模以上工业企业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统计内容：企业基本信息及财务信息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起止时间：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1998-2015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68FA88-6660-8544-A562-AFB6FE2B88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400800" y="0"/>
            <a:ext cx="3652780" cy="2821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数据来源：中国海关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样本范围：发生进出口的企业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统计内容：企业基本信息及进出口信息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起止时间：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2000-2016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15439D2-C70A-6045-A78C-481851AF1DE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75791" y="4104408"/>
            <a:ext cx="3720210" cy="27535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数据来源：原中国环保部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样本范围：重点调查工业企业及其他特定企业。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统计内容：企业环保相关信息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起止时间：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1998-2013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年。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EE7419F-FBD7-E34A-A6A3-5F5B32E7FA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00799" y="4275866"/>
            <a:ext cx="3652781" cy="2582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数据来源：国家知识产权局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样本范围：规模以上工业企业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统计内容：企业基本信息专利相关信息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70000"/>
              </a:lnSpc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起止时间：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1998-2018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</a:t>
            </a:r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BC0BC512-CD46-044A-A40A-3E739D6C4333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5E19989D-35E7-9B41-A9E6-512EDAC342B0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33713" cy="6858000"/>
          </a:xfrm>
          <a:prstGeom prst="line">
            <a:avLst/>
          </a:prstGeom>
          <a:ln>
            <a:solidFill>
              <a:schemeClr val="bg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77980576-3F7A-BD4A-BF23-1E3E5BB7CFF2}"/>
              </a:ext>
            </a:extLst>
          </p:cNvPr>
          <p:cNvSpPr txBox="1"/>
          <p:nvPr/>
        </p:nvSpPr>
        <p:spPr>
          <a:xfrm>
            <a:off x="4400883" y="3333164"/>
            <a:ext cx="4801315" cy="553998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none" rtlCol="0">
            <a:spAutoFit/>
          </a:bodyPr>
          <a:lstStyle/>
          <a:p>
            <a:pPr algn="r"/>
            <a:r>
              <a:rPr kumimoji="1" lang="zh-CN" altLang="en-US" sz="3000" dirty="0">
                <a:solidFill>
                  <a:srgbClr val="EC5A32"/>
                </a:solidFill>
                <a:latin typeface="FZZhengHeiS-B-GB" panose="02000500000000000000" pitchFamily="2" charset="-122"/>
                <a:ea typeface="FZZhengHeiS-B-GB" panose="02000500000000000000" pitchFamily="2" charset="-122"/>
              </a:rPr>
              <a:t>中国微观经济数据查询系统</a:t>
            </a:r>
          </a:p>
        </p:txBody>
      </p:sp>
      <p:pic>
        <p:nvPicPr>
          <p:cNvPr id="18" name="图片 17" descr="徽标&#10;&#10;描述已自动生成">
            <a:extLst>
              <a:ext uri="{FF2B5EF4-FFF2-40B4-BE49-F238E27FC236}">
                <a16:creationId xmlns:a16="http://schemas.microsoft.com/office/drawing/2014/main" id="{66D3DF20-B245-A34B-9227-E4938CBD7B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990" b="-7412"/>
          <a:stretch/>
        </p:blipFill>
        <p:spPr>
          <a:xfrm>
            <a:off x="3423360" y="3209843"/>
            <a:ext cx="1069856" cy="66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92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9629D7-BAB3-1F48-B8E8-EF7CC05A5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38" y="1031623"/>
            <a:ext cx="11402923" cy="58263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4B7F1F-D321-3444-8345-EBDE61307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4" name="文本">
            <a:extLst>
              <a:ext uri="{FF2B5EF4-FFF2-40B4-BE49-F238E27FC236}">
                <a16:creationId xmlns:a16="http://schemas.microsoft.com/office/drawing/2014/main" id="{B932D0C6-732A-8348-966B-A29351CB1018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长江经济带</a:t>
            </a:r>
          </a:p>
        </p:txBody>
      </p:sp>
    </p:spTree>
    <p:extLst>
      <p:ext uri="{BB962C8B-B14F-4D97-AF65-F5344CB8AC3E}">
        <p14:creationId xmlns:p14="http://schemas.microsoft.com/office/powerpoint/2010/main" val="3519285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4CF0660-9815-C648-B8A2-830696D87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C272A2DD-1098-CF46-B7B0-1446CB1C617D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长江经济带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3A49342-1A0A-D64F-82D3-2CAAC921E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65" y="1049256"/>
            <a:ext cx="9479870" cy="580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2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F753317-6705-6C49-AEC9-BA22C8CBA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F039A767-ED5C-814F-9094-1463D905FA07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革命老区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706F42B-F0C8-6C45-ADD1-6313139CD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47" y="1230221"/>
            <a:ext cx="11263706" cy="550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37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78B9009-FC65-3F43-B471-F50E644DB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A42E881B-026F-EE4E-845C-BCBCA35572AE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革命老区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942657C-FCED-0A4E-B8C5-011C039CB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45" y="1246121"/>
            <a:ext cx="11366509" cy="561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16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D532195-E04E-8C40-B919-E4D21E438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" name="文本">
            <a:extLst>
              <a:ext uri="{FF2B5EF4-FFF2-40B4-BE49-F238E27FC236}">
                <a16:creationId xmlns:a16="http://schemas.microsoft.com/office/drawing/2014/main" id="{5F875F1A-9574-B045-BBB6-74593BF1E50F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数据狗论坛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C5C0237-39BA-9C40-915A-8EC81EDD2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41" y="1335527"/>
            <a:ext cx="10643118" cy="519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55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A3AD1FD-233C-EC42-B37D-2593CE026283}"/>
              </a:ext>
            </a:extLst>
          </p:cNvPr>
          <p:cNvSpPr/>
          <p:nvPr/>
        </p:nvSpPr>
        <p:spPr>
          <a:xfrm>
            <a:off x="7569484" y="462358"/>
            <a:ext cx="485830" cy="485830"/>
          </a:xfrm>
          <a:prstGeom prst="rect">
            <a:avLst/>
          </a:prstGeom>
          <a:solidFill>
            <a:srgbClr val="FF7768"/>
          </a:solidFill>
          <a:ln>
            <a:solidFill>
              <a:srgbClr val="FF7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pic>
        <p:nvPicPr>
          <p:cNvPr id="2262" name="Picture" descr="Picture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7679602" y="567575"/>
            <a:ext cx="264489" cy="26541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612F77A-E3FD-46AB-9B5D-3489854DA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8524" y="1102719"/>
            <a:ext cx="10293858" cy="5666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文本">
            <a:extLst>
              <a:ext uri="{FF2B5EF4-FFF2-40B4-BE49-F238E27FC236}">
                <a16:creationId xmlns:a16="http://schemas.microsoft.com/office/drawing/2014/main" id="{77BEACC1-2661-480E-8E4A-5F3CACF9AF7D}"/>
              </a:ext>
            </a:extLst>
          </p:cNvPr>
          <p:cNvSpPr txBox="1">
            <a:spLocks/>
          </p:cNvSpPr>
          <p:nvPr/>
        </p:nvSpPr>
        <p:spPr>
          <a:xfrm>
            <a:off x="8165431" y="567575"/>
            <a:ext cx="2949776" cy="4191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 dirty="0">
                <a:solidFill>
                  <a:srgbClr val="FF776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http://www.shujugo.cn</a:t>
            </a:r>
            <a:endParaRPr lang="zh-CN" altLang="en-US" sz="2000" dirty="0">
              <a:solidFill>
                <a:srgbClr val="FF776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6E1AAD4-1985-4585-B2CB-F6A1C797D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996" y="1389111"/>
            <a:ext cx="7596188" cy="37671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DD2AAEF-5A0C-4929-8949-788B345C2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524" y="1102719"/>
            <a:ext cx="10293858" cy="5666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25F39E6-1DB5-4527-977A-18D8832F9B4D}"/>
              </a:ext>
            </a:extLst>
          </p:cNvPr>
          <p:cNvSpPr/>
          <p:nvPr/>
        </p:nvSpPr>
        <p:spPr>
          <a:xfrm>
            <a:off x="1424066" y="3507699"/>
            <a:ext cx="2188564" cy="10043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D520259-1996-4E0A-BF28-DAB43BE4D4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524" y="1102717"/>
            <a:ext cx="10293857" cy="5666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483A703-62AD-492C-952C-42A8844704E7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3A32098-7813-4D97-8E83-AD60A98B5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A93C64C3-B2D2-4F1E-A217-91DD55BBA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0533B407-6DFD-EC49-B428-921785194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7" name="文本">
            <a:extLst>
              <a:ext uri="{FF2B5EF4-FFF2-40B4-BE49-F238E27FC236}">
                <a16:creationId xmlns:a16="http://schemas.microsoft.com/office/drawing/2014/main" id="{D33F24B9-BE74-A044-B3FF-248E3A38279C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数据狗论坛</a:t>
            </a:r>
          </a:p>
        </p:txBody>
      </p:sp>
    </p:spTree>
    <p:extLst>
      <p:ext uri="{BB962C8B-B14F-4D97-AF65-F5344CB8AC3E}">
        <p14:creationId xmlns:p14="http://schemas.microsoft.com/office/powerpoint/2010/main" val="3507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CE93652D-807F-F443-8C62-0EF3651F3712}"/>
              </a:ext>
            </a:extLst>
          </p:cNvPr>
          <p:cNvGrpSpPr/>
          <p:nvPr/>
        </p:nvGrpSpPr>
        <p:grpSpPr>
          <a:xfrm>
            <a:off x="392834" y="1920326"/>
            <a:ext cx="1902131" cy="4761904"/>
            <a:chOff x="410763" y="1667438"/>
            <a:chExt cx="1902131" cy="476190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ECBC084-1B24-FF45-AF4D-DB8A3EBEE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20" t="3434" r="26303" b="71242"/>
            <a:stretch/>
          </p:blipFill>
          <p:spPr>
            <a:xfrm>
              <a:off x="813754" y="2301250"/>
              <a:ext cx="1021977" cy="1004047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3F1AB66A-229E-6A4C-90AB-37E67E59129F}"/>
                </a:ext>
              </a:extLst>
            </p:cNvPr>
            <p:cNvSpPr txBox="1"/>
            <p:nvPr/>
          </p:nvSpPr>
          <p:spPr>
            <a:xfrm>
              <a:off x="616695" y="16674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用户反馈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8FE51E8-B885-D94D-937E-6234EF209F95}"/>
                </a:ext>
              </a:extLst>
            </p:cNvPr>
            <p:cNvSpPr txBox="1"/>
            <p:nvPr/>
          </p:nvSpPr>
          <p:spPr>
            <a:xfrm>
              <a:off x="410763" y="3477444"/>
              <a:ext cx="1902131" cy="2951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提供多样的反馈渠道，总部售后服务中心设立售后追踪、用户回访等服务，及时了解用户需求及使用情况。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078C791-39DD-DC4C-BD57-6A1C1D6062C0}"/>
              </a:ext>
            </a:extLst>
          </p:cNvPr>
          <p:cNvGrpSpPr/>
          <p:nvPr/>
        </p:nvGrpSpPr>
        <p:grpSpPr>
          <a:xfrm>
            <a:off x="2284086" y="1920326"/>
            <a:ext cx="1902130" cy="3515408"/>
            <a:chOff x="2276203" y="1667438"/>
            <a:chExt cx="1902130" cy="3515408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31E3DCB-F1BE-1249-A391-54AF32815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20" t="3675" r="26303" b="71001"/>
            <a:stretch/>
          </p:blipFill>
          <p:spPr>
            <a:xfrm>
              <a:off x="2716280" y="2301249"/>
              <a:ext cx="1021977" cy="1004048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B99039C-8264-4C4B-AEAD-06CFFD2F3A62}"/>
                </a:ext>
              </a:extLst>
            </p:cNvPr>
            <p:cNvSpPr txBox="1"/>
            <p:nvPr/>
          </p:nvSpPr>
          <p:spPr>
            <a:xfrm>
              <a:off x="2519382" y="1667438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流量统计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CA3451A-6BC7-1D40-B264-D579BFD633D5}"/>
                </a:ext>
              </a:extLst>
            </p:cNvPr>
            <p:cNvSpPr txBox="1"/>
            <p:nvPr/>
          </p:nvSpPr>
          <p:spPr>
            <a:xfrm>
              <a:off x="2276203" y="3477443"/>
              <a:ext cx="1902130" cy="1705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为用户提供点击量、访问量、下载量等多种分析统计方法。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BD156C3-94C6-3C4C-A33A-64E1E7809820}"/>
              </a:ext>
            </a:extLst>
          </p:cNvPr>
          <p:cNvGrpSpPr/>
          <p:nvPr/>
        </p:nvGrpSpPr>
        <p:grpSpPr>
          <a:xfrm>
            <a:off x="4175337" y="1920326"/>
            <a:ext cx="1865439" cy="4346406"/>
            <a:chOff x="4197074" y="1667437"/>
            <a:chExt cx="1865439" cy="434640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CDA06AB9-61B3-E947-B423-B7C36B274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120" t="3434" r="26303" b="71242"/>
            <a:stretch/>
          </p:blipFill>
          <p:spPr>
            <a:xfrm>
              <a:off x="4618806" y="2301249"/>
              <a:ext cx="1021977" cy="1004048"/>
            </a:xfrm>
            <a:prstGeom prst="rect">
              <a:avLst/>
            </a:pr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5E518E1-C543-EE4E-947E-1271A432B2E5}"/>
                </a:ext>
              </a:extLst>
            </p:cNvPr>
            <p:cNvSpPr txBox="1"/>
            <p:nvPr/>
          </p:nvSpPr>
          <p:spPr>
            <a:xfrm>
              <a:off x="4422069" y="166743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培训服务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0FD8B10-EE6B-D54F-9E01-F940D8BC7A94}"/>
                </a:ext>
              </a:extLst>
            </p:cNvPr>
            <p:cNvSpPr txBox="1"/>
            <p:nvPr/>
          </p:nvSpPr>
          <p:spPr>
            <a:xfrm>
              <a:off x="4197074" y="3477443"/>
              <a:ext cx="1865439" cy="2536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EPS</a:t>
              </a: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培训中心将定期为用户进行免费培训课程，帮助用户了解、使用</a:t>
              </a: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EPS</a:t>
              </a: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数据产品。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779248D-BC79-8243-AEEC-EACCA33DAAE5}"/>
              </a:ext>
            </a:extLst>
          </p:cNvPr>
          <p:cNvGrpSpPr/>
          <p:nvPr/>
        </p:nvGrpSpPr>
        <p:grpSpPr>
          <a:xfrm>
            <a:off x="6029897" y="1920326"/>
            <a:ext cx="1917667" cy="3930908"/>
            <a:chOff x="6129489" y="1667437"/>
            <a:chExt cx="1917667" cy="393090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57A4EEE-13CD-854F-AB88-E538E4DC0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120" t="3417" r="26303" b="71381"/>
            <a:stretch/>
          </p:blipFill>
          <p:spPr>
            <a:xfrm>
              <a:off x="6521332" y="2301249"/>
              <a:ext cx="1021977" cy="1004048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17AA54F-228D-0A4E-B266-8BC2A5A8E387}"/>
                </a:ext>
              </a:extLst>
            </p:cNvPr>
            <p:cNvSpPr txBox="1"/>
            <p:nvPr/>
          </p:nvSpPr>
          <p:spPr>
            <a:xfrm>
              <a:off x="6324756" y="166743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数据定制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4457295-699F-7E44-9A9C-98B455408142}"/>
                </a:ext>
              </a:extLst>
            </p:cNvPr>
            <p:cNvSpPr txBox="1"/>
            <p:nvPr/>
          </p:nvSpPr>
          <p:spPr>
            <a:xfrm>
              <a:off x="6129489" y="3477443"/>
              <a:ext cx="1917667" cy="21209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根据用户对数据的不同需求，构建个性化数据系统，提供专业的数据定制服务。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03C0920-8D2D-8B4B-A8FF-9193B3FD2C79}"/>
              </a:ext>
            </a:extLst>
          </p:cNvPr>
          <p:cNvGrpSpPr/>
          <p:nvPr/>
        </p:nvGrpSpPr>
        <p:grpSpPr>
          <a:xfrm>
            <a:off x="7936685" y="1920326"/>
            <a:ext cx="1893377" cy="4346406"/>
            <a:chOff x="7988157" y="1667437"/>
            <a:chExt cx="1893377" cy="434640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A4AABA8-D602-4D48-97E4-A931A0860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318" t="3658" r="26508" b="71140"/>
            <a:stretch/>
          </p:blipFill>
          <p:spPr>
            <a:xfrm>
              <a:off x="8423858" y="2301249"/>
              <a:ext cx="1021977" cy="1004049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87D8189-FFC1-4045-8300-D8BEBD035D59}"/>
                </a:ext>
              </a:extLst>
            </p:cNvPr>
            <p:cNvSpPr txBox="1"/>
            <p:nvPr/>
          </p:nvSpPr>
          <p:spPr>
            <a:xfrm>
              <a:off x="8226960" y="166743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技术服务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A633D4B3-2699-1345-818D-08CCDF44F3F8}"/>
                </a:ext>
              </a:extLst>
            </p:cNvPr>
            <p:cNvSpPr txBox="1"/>
            <p:nvPr/>
          </p:nvSpPr>
          <p:spPr>
            <a:xfrm>
              <a:off x="7988157" y="3477443"/>
              <a:ext cx="1893377" cy="2536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接受用户关于数据库技术方面的相关资讯，并承诺在</a:t>
              </a:r>
              <a:r>
                <a:rPr kumimoji="1" lang="en-US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24</a:t>
              </a: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小时之内给出技术解决方案。</a:t>
              </a: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D6039521-3807-7A47-833C-64224C8DF16F}"/>
              </a:ext>
            </a:extLst>
          </p:cNvPr>
          <p:cNvGrpSpPr/>
          <p:nvPr/>
        </p:nvGrpSpPr>
        <p:grpSpPr>
          <a:xfrm>
            <a:off x="9872971" y="1920326"/>
            <a:ext cx="1902131" cy="4264909"/>
            <a:chOff x="9837113" y="1667436"/>
            <a:chExt cx="1902131" cy="426490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34EEC93-8F39-B446-8B88-EFBB4A3B23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7120" t="3417" r="26303" b="71381"/>
            <a:stretch/>
          </p:blipFill>
          <p:spPr>
            <a:xfrm>
              <a:off x="10326383" y="2301249"/>
              <a:ext cx="1021977" cy="1004049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E60980A-33B6-6940-9D58-6697304ECA62}"/>
                </a:ext>
              </a:extLst>
            </p:cNvPr>
            <p:cNvSpPr txBox="1"/>
            <p:nvPr/>
          </p:nvSpPr>
          <p:spPr>
            <a:xfrm>
              <a:off x="10129164" y="166743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4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在线咨询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DE21A1F6-399F-1441-AA70-A9B51C43EA38}"/>
                </a:ext>
              </a:extLst>
            </p:cNvPr>
            <p:cNvSpPr txBox="1"/>
            <p:nvPr/>
          </p:nvSpPr>
          <p:spPr>
            <a:xfrm>
              <a:off x="9837113" y="3477442"/>
              <a:ext cx="1902131" cy="245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设立网上客服，以最快的速度帮助用户解决使用过程中的相关问题。官网网址：</a:t>
              </a:r>
              <a:r>
                <a:rPr kumimoji="1" lang="en-US" altLang="zh-CN" sz="1400" dirty="0" err="1">
                  <a:solidFill>
                    <a:srgbClr val="2E85D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www.epsnet.com.cn</a:t>
              </a:r>
              <a:endParaRPr kumimoji="1" lang="zh-CN" altLang="en-US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5B1BE3C8-9AD9-1849-9DDB-04FAB2A93CE7}"/>
              </a:ext>
            </a:extLst>
          </p:cNvPr>
          <p:cNvSpPr/>
          <p:nvPr/>
        </p:nvSpPr>
        <p:spPr>
          <a:xfrm>
            <a:off x="357697" y="1725706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BF49326-7954-234B-94DA-850D934A2CE7}"/>
              </a:ext>
            </a:extLst>
          </p:cNvPr>
          <p:cNvSpPr/>
          <p:nvPr/>
        </p:nvSpPr>
        <p:spPr>
          <a:xfrm>
            <a:off x="2268068" y="1725706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4153D69-EC14-AB42-BC45-A9B049E9F45A}"/>
              </a:ext>
            </a:extLst>
          </p:cNvPr>
          <p:cNvSpPr/>
          <p:nvPr/>
        </p:nvSpPr>
        <p:spPr>
          <a:xfrm>
            <a:off x="4177464" y="1721224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BE83AD0-A8D4-EC46-9ADA-F1028D0773DF}"/>
              </a:ext>
            </a:extLst>
          </p:cNvPr>
          <p:cNvSpPr/>
          <p:nvPr/>
        </p:nvSpPr>
        <p:spPr>
          <a:xfrm>
            <a:off x="6087472" y="1718603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4DB2AF7-B199-E840-911A-544030A24EC9}"/>
              </a:ext>
            </a:extLst>
          </p:cNvPr>
          <p:cNvSpPr/>
          <p:nvPr/>
        </p:nvSpPr>
        <p:spPr>
          <a:xfrm>
            <a:off x="7996868" y="1718603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C42B2DA-0197-4741-ADC1-47F9F3645623}"/>
              </a:ext>
            </a:extLst>
          </p:cNvPr>
          <p:cNvSpPr/>
          <p:nvPr/>
        </p:nvSpPr>
        <p:spPr>
          <a:xfrm>
            <a:off x="9906264" y="1718603"/>
            <a:ext cx="1902131" cy="4961006"/>
          </a:xfrm>
          <a:prstGeom prst="rect">
            <a:avLst/>
          </a:prstGeom>
          <a:noFill/>
          <a:ln w="38100">
            <a:solidFill>
              <a:srgbClr val="EC5A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D649CDB-12C0-6C40-8D74-EB0B0522CF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35" name="文本">
            <a:extLst>
              <a:ext uri="{FF2B5EF4-FFF2-40B4-BE49-F238E27FC236}">
                <a16:creationId xmlns:a16="http://schemas.microsoft.com/office/drawing/2014/main" id="{E717E031-D41F-2047-BB9E-63284F53757C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售后服务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9CF4E68-C93B-6A48-9C11-DCEBA85E2F53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9AEDE6BA-D2CB-FB4B-A00A-A4DF73C31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2F268D15-320C-C341-9803-EABB49BD9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119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Picture" descr="Picture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978107" y="1750909"/>
            <a:ext cx="666091" cy="666091"/>
          </a:xfrm>
          <a:prstGeom prst="rect">
            <a:avLst/>
          </a:prstGeom>
        </p:spPr>
      </p:pic>
      <p:pic>
        <p:nvPicPr>
          <p:cNvPr id="1559" name="Picture" descr="Picture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622251" y="2962691"/>
            <a:ext cx="665693" cy="665693"/>
          </a:xfrm>
          <a:prstGeom prst="rect">
            <a:avLst/>
          </a:prstGeom>
        </p:spPr>
      </p:pic>
      <p:pic>
        <p:nvPicPr>
          <p:cNvPr id="2027" name="Picture" descr="Picture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7112583" y="2607270"/>
            <a:ext cx="599360" cy="599360"/>
          </a:xfrm>
          <a:prstGeom prst="rect">
            <a:avLst/>
          </a:prstGeom>
        </p:spPr>
      </p:pic>
      <p:pic>
        <p:nvPicPr>
          <p:cNvPr id="2496" name="Picture" descr="Picture"/>
          <p:cNvPicPr>
            <a:picLocks noChangeAspect="1"/>
          </p:cNvPicPr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7358186" y="4174349"/>
            <a:ext cx="642521" cy="64252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CBC23F5-0E9B-A740-8927-D5E9F763572A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A67284A-5DDD-4540-BFFF-CA4D288217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FB6D64D-9C18-1447-9D34-57692A9D9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D2A51A9-C7EA-AE48-B951-40CA1B5701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682" y="1203204"/>
            <a:ext cx="10509366" cy="5217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20D56E4-F324-AA45-94E0-78DB56C0E2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5" name="文本">
            <a:extLst>
              <a:ext uri="{FF2B5EF4-FFF2-40B4-BE49-F238E27FC236}">
                <a16:creationId xmlns:a16="http://schemas.microsoft.com/office/drawing/2014/main" id="{475E5109-9195-DB4C-A00D-945C054F8055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帮助中心</a:t>
            </a:r>
          </a:p>
        </p:txBody>
      </p:sp>
    </p:spTree>
    <p:extLst>
      <p:ext uri="{BB962C8B-B14F-4D97-AF65-F5344CB8AC3E}">
        <p14:creationId xmlns:p14="http://schemas.microsoft.com/office/powerpoint/2010/main" val="16792934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Picture" descr="Picture"/>
          <p:cNvPicPr>
            <a:picLocks noChangeAspect="1"/>
          </p:cNvPicPr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4978107" y="1750909"/>
            <a:ext cx="666091" cy="666091"/>
          </a:xfrm>
          <a:prstGeom prst="rect">
            <a:avLst/>
          </a:prstGeom>
        </p:spPr>
      </p:pic>
      <p:pic>
        <p:nvPicPr>
          <p:cNvPr id="1559" name="Picture" descr="Picture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3622251" y="2962691"/>
            <a:ext cx="665693" cy="665693"/>
          </a:xfrm>
          <a:prstGeom prst="rect">
            <a:avLst/>
          </a:prstGeom>
        </p:spPr>
      </p:pic>
      <p:pic>
        <p:nvPicPr>
          <p:cNvPr id="2027" name="Picture" descr="Picture"/>
          <p:cNvPicPr>
            <a:picLocks noChangeAspect="1"/>
          </p:cNvPicPr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7112583" y="2607270"/>
            <a:ext cx="599360" cy="599360"/>
          </a:xfrm>
          <a:prstGeom prst="rect">
            <a:avLst/>
          </a:prstGeom>
        </p:spPr>
      </p:pic>
      <p:pic>
        <p:nvPicPr>
          <p:cNvPr id="2496" name="Picture" descr="Picture"/>
          <p:cNvPicPr>
            <a:picLocks noChangeAspect="1"/>
          </p:cNvPicPr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7358186" y="4174349"/>
            <a:ext cx="642521" cy="64252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43FD49EE-4D67-AC44-8483-C8ABBC5E5611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0FF65E7-8A61-5040-AF54-FC82F8B73E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98E205C-84AE-144E-A24D-A0320A617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FEE15D65-710E-EC4D-9B36-714EC0DD96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4" name="文本">
            <a:extLst>
              <a:ext uri="{FF2B5EF4-FFF2-40B4-BE49-F238E27FC236}">
                <a16:creationId xmlns:a16="http://schemas.microsoft.com/office/drawing/2014/main" id="{50682781-73D6-DB46-9A4D-993C96C73A97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数据定制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8CFCB5E-D851-374C-8D9B-F58E029633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t="40798" r="14545"/>
          <a:stretch/>
        </p:blipFill>
        <p:spPr>
          <a:xfrm>
            <a:off x="388181" y="1437880"/>
            <a:ext cx="11256423" cy="5231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C361351-7D2C-5146-B2CE-AA2EAD31D2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8695" y="788677"/>
            <a:ext cx="7147545" cy="5154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877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Picture"/>
          <p:cNvPicPr>
            <a:picLocks noChangeAspect="1"/>
          </p:cNvPicPr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702053" y="1892612"/>
            <a:ext cx="4034900" cy="3532597"/>
          </a:xfrm>
          <a:prstGeom prst="rect">
            <a:avLst/>
          </a:prstGeom>
        </p:spPr>
      </p:pic>
      <p:sp>
        <p:nvSpPr>
          <p:cNvPr id="467" name="文本"/>
          <p:cNvSpPr>
            <a:spLocks noGrp="1"/>
          </p:cNvSpPr>
          <p:nvPr>
            <p:ph type="ctrTitle"/>
          </p:nvPr>
        </p:nvSpPr>
        <p:spPr>
          <a:xfrm>
            <a:off x="251729" y="253453"/>
            <a:ext cx="4034900" cy="4191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altLang="zh-CN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EPS</a:t>
            </a:r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数据资源特点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9F7A3D7-FF0F-40AF-AEC5-BF2BD4C0E5C7}"/>
              </a:ext>
            </a:extLst>
          </p:cNvPr>
          <p:cNvGrpSpPr/>
          <p:nvPr/>
        </p:nvGrpSpPr>
        <p:grpSpPr>
          <a:xfrm>
            <a:off x="6469999" y="1402841"/>
            <a:ext cx="724965" cy="724965"/>
            <a:chOff x="13089420" y="902653"/>
            <a:chExt cx="1449929" cy="1449929"/>
          </a:xfrm>
        </p:grpSpPr>
        <p:sp>
          <p:nvSpPr>
            <p:cNvPr id="15" name="rugby-two-color-badge_27180">
              <a:extLst>
                <a:ext uri="{FF2B5EF4-FFF2-40B4-BE49-F238E27FC236}">
                  <a16:creationId xmlns:a16="http://schemas.microsoft.com/office/drawing/2014/main" id="{4E03C679-14C5-4A5B-9786-9085842AA4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397330" y="1107797"/>
              <a:ext cx="845530" cy="1107254"/>
            </a:xfrm>
            <a:custGeom>
              <a:avLst/>
              <a:gdLst>
                <a:gd name="T0" fmla="*/ 520 w 3333"/>
                <a:gd name="T1" fmla="*/ 3859 h 4371"/>
                <a:gd name="T2" fmla="*/ 616 w 3333"/>
                <a:gd name="T3" fmla="*/ 3886 h 4371"/>
                <a:gd name="T4" fmla="*/ 858 w 3333"/>
                <a:gd name="T5" fmla="*/ 3936 h 4371"/>
                <a:gd name="T6" fmla="*/ 1561 w 3333"/>
                <a:gd name="T7" fmla="*/ 4316 h 4371"/>
                <a:gd name="T8" fmla="*/ 1770 w 3333"/>
                <a:gd name="T9" fmla="*/ 4316 h 4371"/>
                <a:gd name="T10" fmla="*/ 2476 w 3333"/>
                <a:gd name="T11" fmla="*/ 3936 h 4371"/>
                <a:gd name="T12" fmla="*/ 2717 w 3333"/>
                <a:gd name="T13" fmla="*/ 3886 h 4371"/>
                <a:gd name="T14" fmla="*/ 2814 w 3333"/>
                <a:gd name="T15" fmla="*/ 3859 h 4371"/>
                <a:gd name="T16" fmla="*/ 3333 w 3333"/>
                <a:gd name="T17" fmla="*/ 3304 h 4371"/>
                <a:gd name="T18" fmla="*/ 3333 w 3333"/>
                <a:gd name="T19" fmla="*/ 472 h 4371"/>
                <a:gd name="T20" fmla="*/ 3212 w 3333"/>
                <a:gd name="T21" fmla="*/ 409 h 4371"/>
                <a:gd name="T22" fmla="*/ 1826 w 3333"/>
                <a:gd name="T23" fmla="*/ 179 h 4371"/>
                <a:gd name="T24" fmla="*/ 1739 w 3333"/>
                <a:gd name="T25" fmla="*/ 65 h 4371"/>
                <a:gd name="T26" fmla="*/ 1595 w 3333"/>
                <a:gd name="T27" fmla="*/ 65 h 4371"/>
                <a:gd name="T28" fmla="*/ 1507 w 3333"/>
                <a:gd name="T29" fmla="*/ 179 h 4371"/>
                <a:gd name="T30" fmla="*/ 121 w 3333"/>
                <a:gd name="T31" fmla="*/ 409 h 4371"/>
                <a:gd name="T32" fmla="*/ 0 w 3333"/>
                <a:gd name="T33" fmla="*/ 472 h 4371"/>
                <a:gd name="T34" fmla="*/ 0 w 3333"/>
                <a:gd name="T35" fmla="*/ 3304 h 4371"/>
                <a:gd name="T36" fmla="*/ 520 w 3333"/>
                <a:gd name="T37" fmla="*/ 3859 h 4371"/>
                <a:gd name="T38" fmla="*/ 285 w 3333"/>
                <a:gd name="T39" fmla="*/ 2009 h 4371"/>
                <a:gd name="T40" fmla="*/ 432 w 3333"/>
                <a:gd name="T41" fmla="*/ 1862 h 4371"/>
                <a:gd name="T42" fmla="*/ 2902 w 3333"/>
                <a:gd name="T43" fmla="*/ 1862 h 4371"/>
                <a:gd name="T44" fmla="*/ 3049 w 3333"/>
                <a:gd name="T45" fmla="*/ 2009 h 4371"/>
                <a:gd name="T46" fmla="*/ 3049 w 3333"/>
                <a:gd name="T47" fmla="*/ 3178 h 4371"/>
                <a:gd name="T48" fmla="*/ 2618 w 3333"/>
                <a:gd name="T49" fmla="*/ 3648 h 4371"/>
                <a:gd name="T50" fmla="*/ 2538 w 3333"/>
                <a:gd name="T51" fmla="*/ 3670 h 4371"/>
                <a:gd name="T52" fmla="*/ 2313 w 3333"/>
                <a:gd name="T53" fmla="*/ 3718 h 4371"/>
                <a:gd name="T54" fmla="*/ 1770 w 3333"/>
                <a:gd name="T55" fmla="*/ 3944 h 4371"/>
                <a:gd name="T56" fmla="*/ 1561 w 3333"/>
                <a:gd name="T57" fmla="*/ 3944 h 4371"/>
                <a:gd name="T58" fmla="*/ 1020 w 3333"/>
                <a:gd name="T59" fmla="*/ 3718 h 4371"/>
                <a:gd name="T60" fmla="*/ 796 w 3333"/>
                <a:gd name="T61" fmla="*/ 3670 h 4371"/>
                <a:gd name="T62" fmla="*/ 716 w 3333"/>
                <a:gd name="T63" fmla="*/ 3648 h 4371"/>
                <a:gd name="T64" fmla="*/ 285 w 3333"/>
                <a:gd name="T65" fmla="*/ 3178 h 4371"/>
                <a:gd name="T66" fmla="*/ 285 w 3333"/>
                <a:gd name="T67" fmla="*/ 2009 h 4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333" h="4371">
                  <a:moveTo>
                    <a:pt x="520" y="3859"/>
                  </a:moveTo>
                  <a:cubicBezTo>
                    <a:pt x="520" y="3859"/>
                    <a:pt x="563" y="3871"/>
                    <a:pt x="616" y="3886"/>
                  </a:cubicBezTo>
                  <a:cubicBezTo>
                    <a:pt x="669" y="3901"/>
                    <a:pt x="778" y="3920"/>
                    <a:pt x="858" y="3936"/>
                  </a:cubicBezTo>
                  <a:cubicBezTo>
                    <a:pt x="1072" y="3978"/>
                    <a:pt x="1292" y="4065"/>
                    <a:pt x="1561" y="4316"/>
                  </a:cubicBezTo>
                  <a:cubicBezTo>
                    <a:pt x="1620" y="4371"/>
                    <a:pt x="1710" y="4371"/>
                    <a:pt x="1770" y="4316"/>
                  </a:cubicBezTo>
                  <a:cubicBezTo>
                    <a:pt x="2041" y="4065"/>
                    <a:pt x="2262" y="3978"/>
                    <a:pt x="2476" y="3936"/>
                  </a:cubicBezTo>
                  <a:cubicBezTo>
                    <a:pt x="2556" y="3920"/>
                    <a:pt x="2664" y="3901"/>
                    <a:pt x="2717" y="3886"/>
                  </a:cubicBezTo>
                  <a:lnTo>
                    <a:pt x="2814" y="3859"/>
                  </a:lnTo>
                  <a:cubicBezTo>
                    <a:pt x="3060" y="3768"/>
                    <a:pt x="3327" y="3651"/>
                    <a:pt x="3333" y="3304"/>
                  </a:cubicBezTo>
                  <a:lnTo>
                    <a:pt x="3333" y="472"/>
                  </a:lnTo>
                  <a:cubicBezTo>
                    <a:pt x="3333" y="391"/>
                    <a:pt x="3282" y="367"/>
                    <a:pt x="3212" y="409"/>
                  </a:cubicBezTo>
                  <a:cubicBezTo>
                    <a:pt x="2767" y="673"/>
                    <a:pt x="2184" y="589"/>
                    <a:pt x="1826" y="179"/>
                  </a:cubicBezTo>
                  <a:cubicBezTo>
                    <a:pt x="1794" y="143"/>
                    <a:pt x="1765" y="105"/>
                    <a:pt x="1739" y="65"/>
                  </a:cubicBezTo>
                  <a:cubicBezTo>
                    <a:pt x="1695" y="0"/>
                    <a:pt x="1639" y="0"/>
                    <a:pt x="1595" y="65"/>
                  </a:cubicBezTo>
                  <a:cubicBezTo>
                    <a:pt x="1568" y="105"/>
                    <a:pt x="1539" y="143"/>
                    <a:pt x="1507" y="179"/>
                  </a:cubicBezTo>
                  <a:cubicBezTo>
                    <a:pt x="1150" y="589"/>
                    <a:pt x="566" y="673"/>
                    <a:pt x="121" y="409"/>
                  </a:cubicBezTo>
                  <a:cubicBezTo>
                    <a:pt x="51" y="367"/>
                    <a:pt x="0" y="391"/>
                    <a:pt x="0" y="472"/>
                  </a:cubicBezTo>
                  <a:lnTo>
                    <a:pt x="0" y="3304"/>
                  </a:lnTo>
                  <a:cubicBezTo>
                    <a:pt x="7" y="3650"/>
                    <a:pt x="274" y="3768"/>
                    <a:pt x="520" y="3859"/>
                  </a:cubicBezTo>
                  <a:close/>
                  <a:moveTo>
                    <a:pt x="285" y="2009"/>
                  </a:moveTo>
                  <a:cubicBezTo>
                    <a:pt x="285" y="1928"/>
                    <a:pt x="351" y="1862"/>
                    <a:pt x="432" y="1862"/>
                  </a:cubicBezTo>
                  <a:lnTo>
                    <a:pt x="2902" y="1862"/>
                  </a:lnTo>
                  <a:cubicBezTo>
                    <a:pt x="2983" y="1862"/>
                    <a:pt x="3049" y="1928"/>
                    <a:pt x="3049" y="2009"/>
                  </a:cubicBezTo>
                  <a:lnTo>
                    <a:pt x="3049" y="3178"/>
                  </a:lnTo>
                  <a:cubicBezTo>
                    <a:pt x="3043" y="3471"/>
                    <a:pt x="2822" y="3570"/>
                    <a:pt x="2618" y="3648"/>
                  </a:cubicBezTo>
                  <a:lnTo>
                    <a:pt x="2538" y="3670"/>
                  </a:lnTo>
                  <a:cubicBezTo>
                    <a:pt x="2494" y="3683"/>
                    <a:pt x="2392" y="3700"/>
                    <a:pt x="2313" y="3718"/>
                  </a:cubicBezTo>
                  <a:cubicBezTo>
                    <a:pt x="2148" y="3754"/>
                    <a:pt x="1977" y="3754"/>
                    <a:pt x="1770" y="3944"/>
                  </a:cubicBezTo>
                  <a:cubicBezTo>
                    <a:pt x="1710" y="3999"/>
                    <a:pt x="1621" y="3999"/>
                    <a:pt x="1561" y="3944"/>
                  </a:cubicBezTo>
                  <a:cubicBezTo>
                    <a:pt x="1356" y="3754"/>
                    <a:pt x="1186" y="3754"/>
                    <a:pt x="1020" y="3718"/>
                  </a:cubicBezTo>
                  <a:cubicBezTo>
                    <a:pt x="941" y="3700"/>
                    <a:pt x="840" y="3683"/>
                    <a:pt x="796" y="3670"/>
                  </a:cubicBezTo>
                  <a:cubicBezTo>
                    <a:pt x="752" y="3658"/>
                    <a:pt x="716" y="3648"/>
                    <a:pt x="716" y="3648"/>
                  </a:cubicBezTo>
                  <a:cubicBezTo>
                    <a:pt x="512" y="3570"/>
                    <a:pt x="290" y="3471"/>
                    <a:pt x="285" y="3178"/>
                  </a:cubicBezTo>
                  <a:lnTo>
                    <a:pt x="285" y="2009"/>
                  </a:lnTo>
                  <a:close/>
                </a:path>
              </a:pathLst>
            </a:custGeom>
            <a:solidFill>
              <a:srgbClr val="EC5A32"/>
            </a:solidFill>
            <a:ln>
              <a:solidFill>
                <a:srgbClr val="EC5A32"/>
              </a:solidFill>
            </a:ln>
          </p:spPr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7CC54103-AA0B-4036-AAF5-A037F69A630C}"/>
                </a:ext>
              </a:extLst>
            </p:cNvPr>
            <p:cNvSpPr/>
            <p:nvPr/>
          </p:nvSpPr>
          <p:spPr>
            <a:xfrm>
              <a:off x="13089420" y="902653"/>
              <a:ext cx="1449929" cy="1449929"/>
            </a:xfrm>
            <a:prstGeom prst="ellipse">
              <a:avLst/>
            </a:prstGeom>
            <a:noFill/>
            <a:ln w="57150">
              <a:solidFill>
                <a:srgbClr val="EC5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B41B768-6ED2-4C62-B655-25332CD0DB1C}"/>
              </a:ext>
            </a:extLst>
          </p:cNvPr>
          <p:cNvGrpSpPr/>
          <p:nvPr/>
        </p:nvGrpSpPr>
        <p:grpSpPr>
          <a:xfrm>
            <a:off x="6469999" y="2632280"/>
            <a:ext cx="724965" cy="724965"/>
            <a:chOff x="15171065" y="1321538"/>
            <a:chExt cx="1449929" cy="1449929"/>
          </a:xfrm>
        </p:grpSpPr>
        <p:sp>
          <p:nvSpPr>
            <p:cNvPr id="16" name="stack-of-storage-devices-with-refresh-button_31480">
              <a:extLst>
                <a:ext uri="{FF2B5EF4-FFF2-40B4-BE49-F238E27FC236}">
                  <a16:creationId xmlns:a16="http://schemas.microsoft.com/office/drawing/2014/main" id="{16507224-3BD6-4B81-AB49-ABDECD2CC34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465323" y="1631746"/>
              <a:ext cx="934431" cy="917189"/>
            </a:xfrm>
            <a:custGeom>
              <a:avLst/>
              <a:gdLst>
                <a:gd name="connsiteX0" fmla="*/ 66191 w 600370"/>
                <a:gd name="connsiteY0" fmla="*/ 449008 h 589292"/>
                <a:gd name="connsiteX1" fmla="*/ 81363 w 600370"/>
                <a:gd name="connsiteY1" fmla="*/ 464145 h 589292"/>
                <a:gd name="connsiteX2" fmla="*/ 66191 w 600370"/>
                <a:gd name="connsiteY2" fmla="*/ 479282 h 589292"/>
                <a:gd name="connsiteX3" fmla="*/ 51019 w 600370"/>
                <a:gd name="connsiteY3" fmla="*/ 464145 h 589292"/>
                <a:gd name="connsiteX4" fmla="*/ 66191 w 600370"/>
                <a:gd name="connsiteY4" fmla="*/ 449008 h 589292"/>
                <a:gd name="connsiteX5" fmla="*/ 66332 w 600370"/>
                <a:gd name="connsiteY5" fmla="*/ 314722 h 589292"/>
                <a:gd name="connsiteX6" fmla="*/ 81363 w 600370"/>
                <a:gd name="connsiteY6" fmla="*/ 329859 h 589292"/>
                <a:gd name="connsiteX7" fmla="*/ 66332 w 600370"/>
                <a:gd name="connsiteY7" fmla="*/ 344996 h 589292"/>
                <a:gd name="connsiteX8" fmla="*/ 51301 w 600370"/>
                <a:gd name="connsiteY8" fmla="*/ 329859 h 589292"/>
                <a:gd name="connsiteX9" fmla="*/ 66332 w 600370"/>
                <a:gd name="connsiteY9" fmla="*/ 314722 h 589292"/>
                <a:gd name="connsiteX10" fmla="*/ 534323 w 600370"/>
                <a:gd name="connsiteY10" fmla="*/ 308724 h 589292"/>
                <a:gd name="connsiteX11" fmla="*/ 600370 w 600370"/>
                <a:gd name="connsiteY11" fmla="*/ 426527 h 589292"/>
                <a:gd name="connsiteX12" fmla="*/ 478184 w 600370"/>
                <a:gd name="connsiteY12" fmla="*/ 563813 h 589292"/>
                <a:gd name="connsiteX13" fmla="*/ 478184 w 600370"/>
                <a:gd name="connsiteY13" fmla="*/ 589292 h 589292"/>
                <a:gd name="connsiteX14" fmla="*/ 412737 w 600370"/>
                <a:gd name="connsiteY14" fmla="*/ 548526 h 589292"/>
                <a:gd name="connsiteX15" fmla="*/ 478184 w 600370"/>
                <a:gd name="connsiteY15" fmla="*/ 507759 h 589292"/>
                <a:gd name="connsiteX16" fmla="*/ 478184 w 600370"/>
                <a:gd name="connsiteY16" fmla="*/ 530840 h 589292"/>
                <a:gd name="connsiteX17" fmla="*/ 567647 w 600370"/>
                <a:gd name="connsiteY17" fmla="*/ 426527 h 589292"/>
                <a:gd name="connsiteX18" fmla="*/ 502501 w 600370"/>
                <a:gd name="connsiteY18" fmla="*/ 328807 h 589292"/>
                <a:gd name="connsiteX19" fmla="*/ 445459 w 600370"/>
                <a:gd name="connsiteY19" fmla="*/ 263491 h 589292"/>
                <a:gd name="connsiteX20" fmla="*/ 510611 w 600370"/>
                <a:gd name="connsiteY20" fmla="*/ 304257 h 589292"/>
                <a:gd name="connsiteX21" fmla="*/ 445459 w 600370"/>
                <a:gd name="connsiteY21" fmla="*/ 345024 h 589292"/>
                <a:gd name="connsiteX22" fmla="*/ 445459 w 600370"/>
                <a:gd name="connsiteY22" fmla="*/ 321943 h 589292"/>
                <a:gd name="connsiteX23" fmla="*/ 355686 w 600370"/>
                <a:gd name="connsiteY23" fmla="*/ 426556 h 589292"/>
                <a:gd name="connsiteX24" fmla="*/ 421139 w 600370"/>
                <a:gd name="connsiteY24" fmla="*/ 523976 h 589292"/>
                <a:gd name="connsiteX25" fmla="*/ 389313 w 600370"/>
                <a:gd name="connsiteY25" fmla="*/ 544059 h 589292"/>
                <a:gd name="connsiteX26" fmla="*/ 323260 w 600370"/>
                <a:gd name="connsiteY26" fmla="*/ 426556 h 589292"/>
                <a:gd name="connsiteX27" fmla="*/ 445459 w 600370"/>
                <a:gd name="connsiteY27" fmla="*/ 288970 h 589292"/>
                <a:gd name="connsiteX28" fmla="*/ 66332 w 600370"/>
                <a:gd name="connsiteY28" fmla="*/ 180436 h 589292"/>
                <a:gd name="connsiteX29" fmla="*/ 81363 w 600370"/>
                <a:gd name="connsiteY29" fmla="*/ 195431 h 589292"/>
                <a:gd name="connsiteX30" fmla="*/ 66332 w 600370"/>
                <a:gd name="connsiteY30" fmla="*/ 210426 h 589292"/>
                <a:gd name="connsiteX31" fmla="*/ 51301 w 600370"/>
                <a:gd name="connsiteY31" fmla="*/ 195431 h 589292"/>
                <a:gd name="connsiteX32" fmla="*/ 66332 w 600370"/>
                <a:gd name="connsiteY32" fmla="*/ 180436 h 589292"/>
                <a:gd name="connsiteX33" fmla="*/ 67835 w 600370"/>
                <a:gd name="connsiteY33" fmla="*/ 0 h 589292"/>
                <a:gd name="connsiteX34" fmla="*/ 394104 w 600370"/>
                <a:gd name="connsiteY34" fmla="*/ 0 h 589292"/>
                <a:gd name="connsiteX35" fmla="*/ 419617 w 600370"/>
                <a:gd name="connsiteY35" fmla="*/ 20983 h 589292"/>
                <a:gd name="connsiteX36" fmla="*/ 461639 w 600370"/>
                <a:gd name="connsiteY36" fmla="*/ 173263 h 589292"/>
                <a:gd name="connsiteX37" fmla="*/ 461639 w 600370"/>
                <a:gd name="connsiteY37" fmla="*/ 174462 h 589292"/>
                <a:gd name="connsiteX38" fmla="*/ 461639 w 600370"/>
                <a:gd name="connsiteY38" fmla="*/ 216429 h 589292"/>
                <a:gd name="connsiteX39" fmla="*/ 452935 w 600370"/>
                <a:gd name="connsiteY39" fmla="*/ 241609 h 589292"/>
                <a:gd name="connsiteX40" fmla="*/ 434925 w 600370"/>
                <a:gd name="connsiteY40" fmla="*/ 230518 h 589292"/>
                <a:gd name="connsiteX41" fmla="*/ 440929 w 600370"/>
                <a:gd name="connsiteY41" fmla="*/ 216429 h 589292"/>
                <a:gd name="connsiteX42" fmla="*/ 440929 w 600370"/>
                <a:gd name="connsiteY42" fmla="*/ 174462 h 589292"/>
                <a:gd name="connsiteX43" fmla="*/ 419918 w 600370"/>
                <a:gd name="connsiteY43" fmla="*/ 153479 h 589292"/>
                <a:gd name="connsiteX44" fmla="*/ 42022 w 600370"/>
                <a:gd name="connsiteY44" fmla="*/ 153479 h 589292"/>
                <a:gd name="connsiteX45" fmla="*/ 21011 w 600370"/>
                <a:gd name="connsiteY45" fmla="*/ 174462 h 589292"/>
                <a:gd name="connsiteX46" fmla="*/ 21011 w 600370"/>
                <a:gd name="connsiteY46" fmla="*/ 216429 h 589292"/>
                <a:gd name="connsiteX47" fmla="*/ 42022 w 600370"/>
                <a:gd name="connsiteY47" fmla="*/ 237412 h 589292"/>
                <a:gd name="connsiteX48" fmla="*/ 419918 w 600370"/>
                <a:gd name="connsiteY48" fmla="*/ 237412 h 589292"/>
                <a:gd name="connsiteX49" fmla="*/ 422919 w 600370"/>
                <a:gd name="connsiteY49" fmla="*/ 236813 h 589292"/>
                <a:gd name="connsiteX50" fmla="*/ 422919 w 600370"/>
                <a:gd name="connsiteY50" fmla="*/ 270386 h 589292"/>
                <a:gd name="connsiteX51" fmla="*/ 381197 w 600370"/>
                <a:gd name="connsiteY51" fmla="*/ 287772 h 589292"/>
                <a:gd name="connsiteX52" fmla="*/ 42022 w 600370"/>
                <a:gd name="connsiteY52" fmla="*/ 287772 h 589292"/>
                <a:gd name="connsiteX53" fmla="*/ 21011 w 600370"/>
                <a:gd name="connsiteY53" fmla="*/ 308756 h 589292"/>
                <a:gd name="connsiteX54" fmla="*/ 21011 w 600370"/>
                <a:gd name="connsiteY54" fmla="*/ 350722 h 589292"/>
                <a:gd name="connsiteX55" fmla="*/ 42022 w 600370"/>
                <a:gd name="connsiteY55" fmla="*/ 371706 h 589292"/>
                <a:gd name="connsiteX56" fmla="*/ 310360 w 600370"/>
                <a:gd name="connsiteY56" fmla="*/ 371706 h 589292"/>
                <a:gd name="connsiteX57" fmla="*/ 301056 w 600370"/>
                <a:gd name="connsiteY57" fmla="*/ 422366 h 589292"/>
                <a:gd name="connsiteX58" fmla="*/ 42022 w 600370"/>
                <a:gd name="connsiteY58" fmla="*/ 422366 h 589292"/>
                <a:gd name="connsiteX59" fmla="*/ 21011 w 600370"/>
                <a:gd name="connsiteY59" fmla="*/ 443349 h 589292"/>
                <a:gd name="connsiteX60" fmla="*/ 21011 w 600370"/>
                <a:gd name="connsiteY60" fmla="*/ 485016 h 589292"/>
                <a:gd name="connsiteX61" fmla="*/ 42022 w 600370"/>
                <a:gd name="connsiteY61" fmla="*/ 506000 h 589292"/>
                <a:gd name="connsiteX62" fmla="*/ 322067 w 600370"/>
                <a:gd name="connsiteY62" fmla="*/ 506000 h 589292"/>
                <a:gd name="connsiteX63" fmla="*/ 336774 w 600370"/>
                <a:gd name="connsiteY63" fmla="*/ 526983 h 589292"/>
                <a:gd name="connsiteX64" fmla="*/ 42022 w 600370"/>
                <a:gd name="connsiteY64" fmla="*/ 526983 h 589292"/>
                <a:gd name="connsiteX65" fmla="*/ 0 w 600370"/>
                <a:gd name="connsiteY65" fmla="*/ 485016 h 589292"/>
                <a:gd name="connsiteX66" fmla="*/ 0 w 600370"/>
                <a:gd name="connsiteY66" fmla="*/ 443049 h 589292"/>
                <a:gd name="connsiteX67" fmla="*/ 300 w 600370"/>
                <a:gd name="connsiteY67" fmla="*/ 441850 h 589292"/>
                <a:gd name="connsiteX68" fmla="*/ 11106 w 600370"/>
                <a:gd name="connsiteY68" fmla="*/ 378900 h 589292"/>
                <a:gd name="connsiteX69" fmla="*/ 0 w 600370"/>
                <a:gd name="connsiteY69" fmla="*/ 350722 h 589292"/>
                <a:gd name="connsiteX70" fmla="*/ 0 w 600370"/>
                <a:gd name="connsiteY70" fmla="*/ 308756 h 589292"/>
                <a:gd name="connsiteX71" fmla="*/ 300 w 600370"/>
                <a:gd name="connsiteY71" fmla="*/ 307557 h 589292"/>
                <a:gd name="connsiteX72" fmla="*/ 11106 w 600370"/>
                <a:gd name="connsiteY72" fmla="*/ 244606 h 589292"/>
                <a:gd name="connsiteX73" fmla="*/ 0 w 600370"/>
                <a:gd name="connsiteY73" fmla="*/ 216429 h 589292"/>
                <a:gd name="connsiteX74" fmla="*/ 0 w 600370"/>
                <a:gd name="connsiteY74" fmla="*/ 174462 h 589292"/>
                <a:gd name="connsiteX75" fmla="*/ 300 w 600370"/>
                <a:gd name="connsiteY75" fmla="*/ 173263 h 589292"/>
                <a:gd name="connsiteX76" fmla="*/ 42022 w 600370"/>
                <a:gd name="connsiteY76" fmla="*/ 20983 h 589292"/>
                <a:gd name="connsiteX77" fmla="*/ 67835 w 600370"/>
                <a:gd name="connsiteY77" fmla="*/ 0 h 58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600370" h="589292">
                  <a:moveTo>
                    <a:pt x="66191" y="449008"/>
                  </a:moveTo>
                  <a:cubicBezTo>
                    <a:pt x="74570" y="449008"/>
                    <a:pt x="81363" y="455785"/>
                    <a:pt x="81363" y="464145"/>
                  </a:cubicBezTo>
                  <a:cubicBezTo>
                    <a:pt x="81363" y="472505"/>
                    <a:pt x="74570" y="479282"/>
                    <a:pt x="66191" y="479282"/>
                  </a:cubicBezTo>
                  <a:cubicBezTo>
                    <a:pt x="57812" y="479282"/>
                    <a:pt x="51019" y="472505"/>
                    <a:pt x="51019" y="464145"/>
                  </a:cubicBezTo>
                  <a:cubicBezTo>
                    <a:pt x="51019" y="455785"/>
                    <a:pt x="57812" y="449008"/>
                    <a:pt x="66191" y="449008"/>
                  </a:cubicBezTo>
                  <a:close/>
                  <a:moveTo>
                    <a:pt x="66332" y="314722"/>
                  </a:moveTo>
                  <a:cubicBezTo>
                    <a:pt x="74633" y="314722"/>
                    <a:pt x="81363" y="321499"/>
                    <a:pt x="81363" y="329859"/>
                  </a:cubicBezTo>
                  <a:cubicBezTo>
                    <a:pt x="81363" y="338219"/>
                    <a:pt x="74633" y="344996"/>
                    <a:pt x="66332" y="344996"/>
                  </a:cubicBezTo>
                  <a:cubicBezTo>
                    <a:pt x="58031" y="344996"/>
                    <a:pt x="51301" y="338219"/>
                    <a:pt x="51301" y="329859"/>
                  </a:cubicBezTo>
                  <a:cubicBezTo>
                    <a:pt x="51301" y="321499"/>
                    <a:pt x="58031" y="314722"/>
                    <a:pt x="66332" y="314722"/>
                  </a:cubicBezTo>
                  <a:close/>
                  <a:moveTo>
                    <a:pt x="534323" y="308724"/>
                  </a:moveTo>
                  <a:cubicBezTo>
                    <a:pt x="573952" y="333004"/>
                    <a:pt x="600370" y="376768"/>
                    <a:pt x="600370" y="426527"/>
                  </a:cubicBezTo>
                  <a:cubicBezTo>
                    <a:pt x="600370" y="497268"/>
                    <a:pt x="546932" y="555720"/>
                    <a:pt x="478184" y="563813"/>
                  </a:cubicBezTo>
                  <a:lnTo>
                    <a:pt x="478184" y="589292"/>
                  </a:lnTo>
                  <a:lnTo>
                    <a:pt x="412737" y="548526"/>
                  </a:lnTo>
                  <a:lnTo>
                    <a:pt x="478184" y="507759"/>
                  </a:lnTo>
                  <a:lnTo>
                    <a:pt x="478184" y="530840"/>
                  </a:lnTo>
                  <a:cubicBezTo>
                    <a:pt x="528920" y="523047"/>
                    <a:pt x="567647" y="479283"/>
                    <a:pt x="567647" y="426527"/>
                  </a:cubicBezTo>
                  <a:cubicBezTo>
                    <a:pt x="567647" y="382463"/>
                    <a:pt x="540628" y="344694"/>
                    <a:pt x="502501" y="328807"/>
                  </a:cubicBezTo>
                  <a:close/>
                  <a:moveTo>
                    <a:pt x="445459" y="263491"/>
                  </a:moveTo>
                  <a:lnTo>
                    <a:pt x="510611" y="304257"/>
                  </a:lnTo>
                  <a:lnTo>
                    <a:pt x="445459" y="345024"/>
                  </a:lnTo>
                  <a:lnTo>
                    <a:pt x="445459" y="321943"/>
                  </a:lnTo>
                  <a:cubicBezTo>
                    <a:pt x="394717" y="329736"/>
                    <a:pt x="355686" y="373500"/>
                    <a:pt x="355686" y="426556"/>
                  </a:cubicBezTo>
                  <a:cubicBezTo>
                    <a:pt x="355686" y="470320"/>
                    <a:pt x="382708" y="508089"/>
                    <a:pt x="421139" y="523976"/>
                  </a:cubicBezTo>
                  <a:lnTo>
                    <a:pt x="389313" y="544059"/>
                  </a:lnTo>
                  <a:cubicBezTo>
                    <a:pt x="349681" y="519779"/>
                    <a:pt x="323260" y="476015"/>
                    <a:pt x="323260" y="426556"/>
                  </a:cubicBezTo>
                  <a:cubicBezTo>
                    <a:pt x="323260" y="355515"/>
                    <a:pt x="376703" y="297063"/>
                    <a:pt x="445459" y="288970"/>
                  </a:cubicBezTo>
                  <a:close/>
                  <a:moveTo>
                    <a:pt x="66332" y="180436"/>
                  </a:moveTo>
                  <a:cubicBezTo>
                    <a:pt x="74633" y="180436"/>
                    <a:pt x="81363" y="187149"/>
                    <a:pt x="81363" y="195431"/>
                  </a:cubicBezTo>
                  <a:cubicBezTo>
                    <a:pt x="81363" y="203713"/>
                    <a:pt x="74633" y="210426"/>
                    <a:pt x="66332" y="210426"/>
                  </a:cubicBezTo>
                  <a:cubicBezTo>
                    <a:pt x="58031" y="210426"/>
                    <a:pt x="51301" y="203713"/>
                    <a:pt x="51301" y="195431"/>
                  </a:cubicBezTo>
                  <a:cubicBezTo>
                    <a:pt x="51301" y="187149"/>
                    <a:pt x="58031" y="180436"/>
                    <a:pt x="66332" y="180436"/>
                  </a:cubicBezTo>
                  <a:close/>
                  <a:moveTo>
                    <a:pt x="67835" y="0"/>
                  </a:moveTo>
                  <a:lnTo>
                    <a:pt x="394104" y="0"/>
                  </a:lnTo>
                  <a:cubicBezTo>
                    <a:pt x="406710" y="0"/>
                    <a:pt x="418417" y="9592"/>
                    <a:pt x="419617" y="20983"/>
                  </a:cubicBezTo>
                  <a:lnTo>
                    <a:pt x="461639" y="173263"/>
                  </a:lnTo>
                  <a:cubicBezTo>
                    <a:pt x="461639" y="173563"/>
                    <a:pt x="461639" y="173862"/>
                    <a:pt x="461639" y="174462"/>
                  </a:cubicBezTo>
                  <a:lnTo>
                    <a:pt x="461639" y="216429"/>
                  </a:lnTo>
                  <a:cubicBezTo>
                    <a:pt x="461639" y="226021"/>
                    <a:pt x="458338" y="234714"/>
                    <a:pt x="452935" y="241609"/>
                  </a:cubicBezTo>
                  <a:lnTo>
                    <a:pt x="434925" y="230518"/>
                  </a:lnTo>
                  <a:cubicBezTo>
                    <a:pt x="438527" y="226920"/>
                    <a:pt x="440929" y="221824"/>
                    <a:pt x="440929" y="216429"/>
                  </a:cubicBezTo>
                  <a:lnTo>
                    <a:pt x="440929" y="174462"/>
                  </a:lnTo>
                  <a:cubicBezTo>
                    <a:pt x="440929" y="162771"/>
                    <a:pt x="431324" y="153479"/>
                    <a:pt x="419918" y="153479"/>
                  </a:cubicBezTo>
                  <a:lnTo>
                    <a:pt x="42022" y="153479"/>
                  </a:lnTo>
                  <a:cubicBezTo>
                    <a:pt x="30315" y="153479"/>
                    <a:pt x="21011" y="162771"/>
                    <a:pt x="21011" y="174462"/>
                  </a:cubicBezTo>
                  <a:lnTo>
                    <a:pt x="21011" y="216429"/>
                  </a:lnTo>
                  <a:cubicBezTo>
                    <a:pt x="21011" y="227820"/>
                    <a:pt x="30315" y="237412"/>
                    <a:pt x="42022" y="237412"/>
                  </a:cubicBezTo>
                  <a:lnTo>
                    <a:pt x="419918" y="237412"/>
                  </a:lnTo>
                  <a:cubicBezTo>
                    <a:pt x="420818" y="237412"/>
                    <a:pt x="422019" y="236813"/>
                    <a:pt x="422919" y="236813"/>
                  </a:cubicBezTo>
                  <a:lnTo>
                    <a:pt x="422919" y="270386"/>
                  </a:lnTo>
                  <a:cubicBezTo>
                    <a:pt x="407911" y="273983"/>
                    <a:pt x="394104" y="280278"/>
                    <a:pt x="381197" y="287772"/>
                  </a:cubicBezTo>
                  <a:lnTo>
                    <a:pt x="42022" y="287772"/>
                  </a:lnTo>
                  <a:cubicBezTo>
                    <a:pt x="30315" y="287772"/>
                    <a:pt x="21011" y="297365"/>
                    <a:pt x="21011" y="308756"/>
                  </a:cubicBezTo>
                  <a:lnTo>
                    <a:pt x="21011" y="350722"/>
                  </a:lnTo>
                  <a:cubicBezTo>
                    <a:pt x="21011" y="362413"/>
                    <a:pt x="30315" y="371706"/>
                    <a:pt x="42022" y="371706"/>
                  </a:cubicBezTo>
                  <a:lnTo>
                    <a:pt x="310360" y="371706"/>
                  </a:lnTo>
                  <a:cubicBezTo>
                    <a:pt x="304657" y="387593"/>
                    <a:pt x="301656" y="404680"/>
                    <a:pt x="301056" y="422366"/>
                  </a:cubicBezTo>
                  <a:lnTo>
                    <a:pt x="42022" y="422366"/>
                  </a:lnTo>
                  <a:cubicBezTo>
                    <a:pt x="30315" y="422366"/>
                    <a:pt x="21011" y="431658"/>
                    <a:pt x="21011" y="443349"/>
                  </a:cubicBezTo>
                  <a:lnTo>
                    <a:pt x="21011" y="485016"/>
                  </a:lnTo>
                  <a:cubicBezTo>
                    <a:pt x="21011" y="496707"/>
                    <a:pt x="30315" y="506000"/>
                    <a:pt x="42022" y="506000"/>
                  </a:cubicBezTo>
                  <a:lnTo>
                    <a:pt x="322067" y="506000"/>
                  </a:lnTo>
                  <a:cubicBezTo>
                    <a:pt x="326269" y="513494"/>
                    <a:pt x="331371" y="520388"/>
                    <a:pt x="336774" y="526983"/>
                  </a:cubicBezTo>
                  <a:lnTo>
                    <a:pt x="42022" y="526983"/>
                  </a:lnTo>
                  <a:cubicBezTo>
                    <a:pt x="18910" y="526983"/>
                    <a:pt x="0" y="508098"/>
                    <a:pt x="0" y="485016"/>
                  </a:cubicBezTo>
                  <a:lnTo>
                    <a:pt x="0" y="443049"/>
                  </a:lnTo>
                  <a:cubicBezTo>
                    <a:pt x="0" y="442750"/>
                    <a:pt x="300" y="442450"/>
                    <a:pt x="300" y="441850"/>
                  </a:cubicBezTo>
                  <a:lnTo>
                    <a:pt x="11106" y="378900"/>
                  </a:lnTo>
                  <a:cubicBezTo>
                    <a:pt x="4202" y="371406"/>
                    <a:pt x="0" y="361514"/>
                    <a:pt x="0" y="350722"/>
                  </a:cubicBezTo>
                  <a:lnTo>
                    <a:pt x="0" y="308756"/>
                  </a:lnTo>
                  <a:cubicBezTo>
                    <a:pt x="0" y="308456"/>
                    <a:pt x="300" y="307856"/>
                    <a:pt x="300" y="307557"/>
                  </a:cubicBezTo>
                  <a:lnTo>
                    <a:pt x="11106" y="244606"/>
                  </a:lnTo>
                  <a:cubicBezTo>
                    <a:pt x="4202" y="237112"/>
                    <a:pt x="0" y="227220"/>
                    <a:pt x="0" y="216429"/>
                  </a:cubicBezTo>
                  <a:lnTo>
                    <a:pt x="0" y="174462"/>
                  </a:lnTo>
                  <a:cubicBezTo>
                    <a:pt x="0" y="173862"/>
                    <a:pt x="300" y="173563"/>
                    <a:pt x="300" y="173263"/>
                  </a:cubicBezTo>
                  <a:lnTo>
                    <a:pt x="42022" y="20983"/>
                  </a:lnTo>
                  <a:cubicBezTo>
                    <a:pt x="43522" y="9592"/>
                    <a:pt x="54928" y="0"/>
                    <a:pt x="67835" y="0"/>
                  </a:cubicBezTo>
                  <a:close/>
                </a:path>
              </a:pathLst>
            </a:custGeom>
            <a:solidFill>
              <a:srgbClr val="EC5A32"/>
            </a:solidFill>
            <a:ln>
              <a:solidFill>
                <a:srgbClr val="EC5A32"/>
              </a:solidFill>
            </a:ln>
          </p:spPr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5DE77088-A4A4-452D-943A-EAC19D96C493}"/>
                </a:ext>
              </a:extLst>
            </p:cNvPr>
            <p:cNvSpPr/>
            <p:nvPr/>
          </p:nvSpPr>
          <p:spPr>
            <a:xfrm>
              <a:off x="15171065" y="1321538"/>
              <a:ext cx="1449929" cy="1449929"/>
            </a:xfrm>
            <a:prstGeom prst="ellipse">
              <a:avLst/>
            </a:prstGeom>
            <a:noFill/>
            <a:ln w="57150">
              <a:solidFill>
                <a:srgbClr val="EC5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901688C-A466-4E5C-B0D1-19D083D2997F}"/>
              </a:ext>
            </a:extLst>
          </p:cNvPr>
          <p:cNvGrpSpPr/>
          <p:nvPr/>
        </p:nvGrpSpPr>
        <p:grpSpPr>
          <a:xfrm>
            <a:off x="6469998" y="3861720"/>
            <a:ext cx="724965" cy="724965"/>
            <a:chOff x="18931386" y="2873049"/>
            <a:chExt cx="1449929" cy="1449929"/>
          </a:xfrm>
        </p:grpSpPr>
        <p:sp>
          <p:nvSpPr>
            <p:cNvPr id="17" name="web-search_74903">
              <a:extLst>
                <a:ext uri="{FF2B5EF4-FFF2-40B4-BE49-F238E27FC236}">
                  <a16:creationId xmlns:a16="http://schemas.microsoft.com/office/drawing/2014/main" id="{B21D07B8-E656-442C-8C60-0333DC37CC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237569" y="3276516"/>
              <a:ext cx="867984" cy="754303"/>
            </a:xfrm>
            <a:custGeom>
              <a:avLst/>
              <a:gdLst>
                <a:gd name="connsiteX0" fmla="*/ 468425 w 609570"/>
                <a:gd name="connsiteY0" fmla="*/ 313388 h 529735"/>
                <a:gd name="connsiteX1" fmla="*/ 397381 w 609570"/>
                <a:gd name="connsiteY1" fmla="*/ 384321 h 529735"/>
                <a:gd name="connsiteX2" fmla="*/ 468425 w 609570"/>
                <a:gd name="connsiteY2" fmla="*/ 455255 h 529735"/>
                <a:gd name="connsiteX3" fmla="*/ 539470 w 609570"/>
                <a:gd name="connsiteY3" fmla="*/ 384321 h 529735"/>
                <a:gd name="connsiteX4" fmla="*/ 468425 w 609570"/>
                <a:gd name="connsiteY4" fmla="*/ 313388 h 529735"/>
                <a:gd name="connsiteX5" fmla="*/ 468425 w 609570"/>
                <a:gd name="connsiteY5" fmla="*/ 285014 h 529735"/>
                <a:gd name="connsiteX6" fmla="*/ 567887 w 609570"/>
                <a:gd name="connsiteY6" fmla="*/ 384321 h 529735"/>
                <a:gd name="connsiteX7" fmla="*/ 556639 w 609570"/>
                <a:gd name="connsiteY7" fmla="*/ 430310 h 529735"/>
                <a:gd name="connsiteX8" fmla="*/ 553915 w 609570"/>
                <a:gd name="connsiteY8" fmla="*/ 435394 h 529735"/>
                <a:gd name="connsiteX9" fmla="*/ 601515 w 609570"/>
                <a:gd name="connsiteY9" fmla="*/ 482683 h 529735"/>
                <a:gd name="connsiteX10" fmla="*/ 609567 w 609570"/>
                <a:gd name="connsiteY10" fmla="*/ 502071 h 529735"/>
                <a:gd name="connsiteX11" fmla="*/ 601633 w 609570"/>
                <a:gd name="connsiteY11" fmla="*/ 521578 h 529735"/>
                <a:gd name="connsiteX12" fmla="*/ 582096 w 609570"/>
                <a:gd name="connsiteY12" fmla="*/ 529735 h 529735"/>
                <a:gd name="connsiteX13" fmla="*/ 562677 w 609570"/>
                <a:gd name="connsiteY13" fmla="*/ 521696 h 529735"/>
                <a:gd name="connsiteX14" fmla="*/ 513657 w 609570"/>
                <a:gd name="connsiteY14" fmla="*/ 472988 h 529735"/>
                <a:gd name="connsiteX15" fmla="*/ 508684 w 609570"/>
                <a:gd name="connsiteY15" fmla="*/ 475116 h 529735"/>
                <a:gd name="connsiteX16" fmla="*/ 468425 w 609570"/>
                <a:gd name="connsiteY16" fmla="*/ 483747 h 529735"/>
                <a:gd name="connsiteX17" fmla="*/ 368845 w 609570"/>
                <a:gd name="connsiteY17" fmla="*/ 384321 h 529735"/>
                <a:gd name="connsiteX18" fmla="*/ 468425 w 609570"/>
                <a:gd name="connsiteY18" fmla="*/ 285014 h 529735"/>
                <a:gd name="connsiteX19" fmla="*/ 214632 w 609570"/>
                <a:gd name="connsiteY19" fmla="*/ 275770 h 529735"/>
                <a:gd name="connsiteX20" fmla="*/ 408821 w 609570"/>
                <a:gd name="connsiteY20" fmla="*/ 275770 h 529735"/>
                <a:gd name="connsiteX21" fmla="*/ 410479 w 609570"/>
                <a:gd name="connsiteY21" fmla="*/ 275888 h 529735"/>
                <a:gd name="connsiteX22" fmla="*/ 361576 w 609570"/>
                <a:gd name="connsiteY22" fmla="*/ 323119 h 529735"/>
                <a:gd name="connsiteX23" fmla="*/ 214632 w 609570"/>
                <a:gd name="connsiteY23" fmla="*/ 323119 h 529735"/>
                <a:gd name="connsiteX24" fmla="*/ 190950 w 609570"/>
                <a:gd name="connsiteY24" fmla="*/ 299445 h 529735"/>
                <a:gd name="connsiteX25" fmla="*/ 214632 w 609570"/>
                <a:gd name="connsiteY25" fmla="*/ 275770 h 529735"/>
                <a:gd name="connsiteX26" fmla="*/ 136157 w 609570"/>
                <a:gd name="connsiteY26" fmla="*/ 270689 h 529735"/>
                <a:gd name="connsiteX27" fmla="*/ 164913 w 609570"/>
                <a:gd name="connsiteY27" fmla="*/ 299445 h 529735"/>
                <a:gd name="connsiteX28" fmla="*/ 136157 w 609570"/>
                <a:gd name="connsiteY28" fmla="*/ 328201 h 529735"/>
                <a:gd name="connsiteX29" fmla="*/ 107401 w 609570"/>
                <a:gd name="connsiteY29" fmla="*/ 299445 h 529735"/>
                <a:gd name="connsiteX30" fmla="*/ 136157 w 609570"/>
                <a:gd name="connsiteY30" fmla="*/ 270689 h 529735"/>
                <a:gd name="connsiteX31" fmla="*/ 214631 w 609570"/>
                <a:gd name="connsiteY31" fmla="*/ 181212 h 529735"/>
                <a:gd name="connsiteX32" fmla="*/ 408814 w 609570"/>
                <a:gd name="connsiteY32" fmla="*/ 181212 h 529735"/>
                <a:gd name="connsiteX33" fmla="*/ 432495 w 609570"/>
                <a:gd name="connsiteY33" fmla="*/ 204851 h 529735"/>
                <a:gd name="connsiteX34" fmla="*/ 408814 w 609570"/>
                <a:gd name="connsiteY34" fmla="*/ 228491 h 529735"/>
                <a:gd name="connsiteX35" fmla="*/ 214631 w 609570"/>
                <a:gd name="connsiteY35" fmla="*/ 228491 h 529735"/>
                <a:gd name="connsiteX36" fmla="*/ 190950 w 609570"/>
                <a:gd name="connsiteY36" fmla="*/ 204851 h 529735"/>
                <a:gd name="connsiteX37" fmla="*/ 214631 w 609570"/>
                <a:gd name="connsiteY37" fmla="*/ 181212 h 529735"/>
                <a:gd name="connsiteX38" fmla="*/ 136157 w 609570"/>
                <a:gd name="connsiteY38" fmla="*/ 176131 h 529735"/>
                <a:gd name="connsiteX39" fmla="*/ 164913 w 609570"/>
                <a:gd name="connsiteY39" fmla="*/ 204851 h 529735"/>
                <a:gd name="connsiteX40" fmla="*/ 136157 w 609570"/>
                <a:gd name="connsiteY40" fmla="*/ 233571 h 529735"/>
                <a:gd name="connsiteX41" fmla="*/ 107401 w 609570"/>
                <a:gd name="connsiteY41" fmla="*/ 204851 h 529735"/>
                <a:gd name="connsiteX42" fmla="*/ 136157 w 609570"/>
                <a:gd name="connsiteY42" fmla="*/ 176131 h 529735"/>
                <a:gd name="connsiteX43" fmla="*/ 15748 w 609570"/>
                <a:gd name="connsiteY43" fmla="*/ 0 h 529735"/>
                <a:gd name="connsiteX44" fmla="*/ 500389 w 609570"/>
                <a:gd name="connsiteY44" fmla="*/ 0 h 529735"/>
                <a:gd name="connsiteX45" fmla="*/ 516256 w 609570"/>
                <a:gd name="connsiteY45" fmla="*/ 15724 h 529735"/>
                <a:gd name="connsiteX46" fmla="*/ 516256 w 609570"/>
                <a:gd name="connsiteY46" fmla="*/ 271089 h 529735"/>
                <a:gd name="connsiteX47" fmla="*/ 484641 w 609570"/>
                <a:gd name="connsiteY47" fmla="*/ 262459 h 529735"/>
                <a:gd name="connsiteX48" fmla="*/ 484641 w 609570"/>
                <a:gd name="connsiteY48" fmla="*/ 121416 h 529735"/>
                <a:gd name="connsiteX49" fmla="*/ 31615 w 609570"/>
                <a:gd name="connsiteY49" fmla="*/ 121416 h 529735"/>
                <a:gd name="connsiteX50" fmla="*/ 31615 w 609570"/>
                <a:gd name="connsiteY50" fmla="*/ 393215 h 529735"/>
                <a:gd name="connsiteX51" fmla="*/ 345513 w 609570"/>
                <a:gd name="connsiteY51" fmla="*/ 393215 h 529735"/>
                <a:gd name="connsiteX52" fmla="*/ 352025 w 609570"/>
                <a:gd name="connsiteY52" fmla="*/ 424663 h 529735"/>
                <a:gd name="connsiteX53" fmla="*/ 15748 w 609570"/>
                <a:gd name="connsiteY53" fmla="*/ 424663 h 529735"/>
                <a:gd name="connsiteX54" fmla="*/ 0 w 609570"/>
                <a:gd name="connsiteY54" fmla="*/ 408939 h 529735"/>
                <a:gd name="connsiteX55" fmla="*/ 0 w 609570"/>
                <a:gd name="connsiteY55" fmla="*/ 15724 h 529735"/>
                <a:gd name="connsiteX56" fmla="*/ 15748 w 609570"/>
                <a:gd name="connsiteY56" fmla="*/ 0 h 529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09570" h="529735">
                  <a:moveTo>
                    <a:pt x="468425" y="313388"/>
                  </a:moveTo>
                  <a:cubicBezTo>
                    <a:pt x="429233" y="313388"/>
                    <a:pt x="397381" y="345190"/>
                    <a:pt x="397381" y="384321"/>
                  </a:cubicBezTo>
                  <a:cubicBezTo>
                    <a:pt x="397381" y="423453"/>
                    <a:pt x="429233" y="455255"/>
                    <a:pt x="468425" y="455255"/>
                  </a:cubicBezTo>
                  <a:cubicBezTo>
                    <a:pt x="507618" y="455255"/>
                    <a:pt x="539470" y="423453"/>
                    <a:pt x="539470" y="384321"/>
                  </a:cubicBezTo>
                  <a:cubicBezTo>
                    <a:pt x="539470" y="345308"/>
                    <a:pt x="507618" y="313388"/>
                    <a:pt x="468425" y="313388"/>
                  </a:cubicBezTo>
                  <a:close/>
                  <a:moveTo>
                    <a:pt x="468425" y="285014"/>
                  </a:moveTo>
                  <a:cubicBezTo>
                    <a:pt x="523248" y="285014"/>
                    <a:pt x="567887" y="329584"/>
                    <a:pt x="567887" y="384321"/>
                  </a:cubicBezTo>
                  <a:cubicBezTo>
                    <a:pt x="567887" y="400518"/>
                    <a:pt x="564098" y="416005"/>
                    <a:pt x="556639" y="430310"/>
                  </a:cubicBezTo>
                  <a:lnTo>
                    <a:pt x="553915" y="435394"/>
                  </a:lnTo>
                  <a:lnTo>
                    <a:pt x="601515" y="482683"/>
                  </a:lnTo>
                  <a:cubicBezTo>
                    <a:pt x="606725" y="487884"/>
                    <a:pt x="609567" y="494741"/>
                    <a:pt x="609567" y="502071"/>
                  </a:cubicBezTo>
                  <a:cubicBezTo>
                    <a:pt x="609685" y="509519"/>
                    <a:pt x="606843" y="516376"/>
                    <a:pt x="601633" y="521578"/>
                  </a:cubicBezTo>
                  <a:cubicBezTo>
                    <a:pt x="596423" y="526780"/>
                    <a:pt x="589437" y="529735"/>
                    <a:pt x="582096" y="529735"/>
                  </a:cubicBezTo>
                  <a:cubicBezTo>
                    <a:pt x="574755" y="529735"/>
                    <a:pt x="567887" y="526898"/>
                    <a:pt x="562677" y="521696"/>
                  </a:cubicBezTo>
                  <a:lnTo>
                    <a:pt x="513657" y="472988"/>
                  </a:lnTo>
                  <a:lnTo>
                    <a:pt x="508684" y="475116"/>
                  </a:lnTo>
                  <a:cubicBezTo>
                    <a:pt x="495896" y="480791"/>
                    <a:pt x="482397" y="483747"/>
                    <a:pt x="468425" y="483747"/>
                  </a:cubicBezTo>
                  <a:cubicBezTo>
                    <a:pt x="413484" y="483747"/>
                    <a:pt x="368845" y="439177"/>
                    <a:pt x="368845" y="384321"/>
                  </a:cubicBezTo>
                  <a:cubicBezTo>
                    <a:pt x="368845" y="329584"/>
                    <a:pt x="413484" y="285014"/>
                    <a:pt x="468425" y="285014"/>
                  </a:cubicBezTo>
                  <a:close/>
                  <a:moveTo>
                    <a:pt x="214632" y="275770"/>
                  </a:moveTo>
                  <a:lnTo>
                    <a:pt x="408821" y="275770"/>
                  </a:lnTo>
                  <a:cubicBezTo>
                    <a:pt x="409413" y="275770"/>
                    <a:pt x="409887" y="275770"/>
                    <a:pt x="410479" y="275888"/>
                  </a:cubicBezTo>
                  <a:cubicBezTo>
                    <a:pt x="390113" y="286661"/>
                    <a:pt x="373180" y="303114"/>
                    <a:pt x="361576" y="323119"/>
                  </a:cubicBezTo>
                  <a:lnTo>
                    <a:pt x="214632" y="323119"/>
                  </a:lnTo>
                  <a:cubicBezTo>
                    <a:pt x="201607" y="323119"/>
                    <a:pt x="190950" y="312466"/>
                    <a:pt x="190950" y="299445"/>
                  </a:cubicBezTo>
                  <a:cubicBezTo>
                    <a:pt x="190950" y="286305"/>
                    <a:pt x="201607" y="275770"/>
                    <a:pt x="214632" y="275770"/>
                  </a:cubicBezTo>
                  <a:close/>
                  <a:moveTo>
                    <a:pt x="136157" y="270689"/>
                  </a:moveTo>
                  <a:cubicBezTo>
                    <a:pt x="152039" y="270689"/>
                    <a:pt x="164913" y="283563"/>
                    <a:pt x="164913" y="299445"/>
                  </a:cubicBezTo>
                  <a:cubicBezTo>
                    <a:pt x="164913" y="315327"/>
                    <a:pt x="152039" y="328201"/>
                    <a:pt x="136157" y="328201"/>
                  </a:cubicBezTo>
                  <a:cubicBezTo>
                    <a:pt x="120275" y="328201"/>
                    <a:pt x="107401" y="315327"/>
                    <a:pt x="107401" y="299445"/>
                  </a:cubicBezTo>
                  <a:cubicBezTo>
                    <a:pt x="107401" y="283563"/>
                    <a:pt x="120275" y="270689"/>
                    <a:pt x="136157" y="270689"/>
                  </a:cubicBezTo>
                  <a:close/>
                  <a:moveTo>
                    <a:pt x="214631" y="181212"/>
                  </a:moveTo>
                  <a:lnTo>
                    <a:pt x="408814" y="181212"/>
                  </a:lnTo>
                  <a:cubicBezTo>
                    <a:pt x="421957" y="181212"/>
                    <a:pt x="432495" y="191731"/>
                    <a:pt x="432495" y="204851"/>
                  </a:cubicBezTo>
                  <a:cubicBezTo>
                    <a:pt x="432495" y="217853"/>
                    <a:pt x="421957" y="228491"/>
                    <a:pt x="408814" y="228491"/>
                  </a:cubicBezTo>
                  <a:lnTo>
                    <a:pt x="214631" y="228491"/>
                  </a:lnTo>
                  <a:cubicBezTo>
                    <a:pt x="201606" y="228491"/>
                    <a:pt x="190950" y="217853"/>
                    <a:pt x="190950" y="204851"/>
                  </a:cubicBezTo>
                  <a:cubicBezTo>
                    <a:pt x="190950" y="191731"/>
                    <a:pt x="201606" y="181212"/>
                    <a:pt x="214631" y="181212"/>
                  </a:cubicBezTo>
                  <a:close/>
                  <a:moveTo>
                    <a:pt x="136157" y="176131"/>
                  </a:moveTo>
                  <a:cubicBezTo>
                    <a:pt x="152039" y="176131"/>
                    <a:pt x="164913" y="188989"/>
                    <a:pt x="164913" y="204851"/>
                  </a:cubicBezTo>
                  <a:cubicBezTo>
                    <a:pt x="164913" y="220713"/>
                    <a:pt x="152039" y="233571"/>
                    <a:pt x="136157" y="233571"/>
                  </a:cubicBezTo>
                  <a:cubicBezTo>
                    <a:pt x="120275" y="233571"/>
                    <a:pt x="107401" y="220713"/>
                    <a:pt x="107401" y="204851"/>
                  </a:cubicBezTo>
                  <a:cubicBezTo>
                    <a:pt x="107401" y="188989"/>
                    <a:pt x="120275" y="176131"/>
                    <a:pt x="136157" y="176131"/>
                  </a:cubicBezTo>
                  <a:close/>
                  <a:moveTo>
                    <a:pt x="15748" y="0"/>
                  </a:moveTo>
                  <a:lnTo>
                    <a:pt x="500389" y="0"/>
                  </a:lnTo>
                  <a:cubicBezTo>
                    <a:pt x="509152" y="0"/>
                    <a:pt x="516256" y="7093"/>
                    <a:pt x="516256" y="15724"/>
                  </a:cubicBezTo>
                  <a:lnTo>
                    <a:pt x="516256" y="271089"/>
                  </a:lnTo>
                  <a:cubicBezTo>
                    <a:pt x="506310" y="266833"/>
                    <a:pt x="495653" y="263995"/>
                    <a:pt x="484641" y="262459"/>
                  </a:cubicBezTo>
                  <a:lnTo>
                    <a:pt x="484641" y="121416"/>
                  </a:lnTo>
                  <a:lnTo>
                    <a:pt x="31615" y="121416"/>
                  </a:lnTo>
                  <a:lnTo>
                    <a:pt x="31615" y="393215"/>
                  </a:lnTo>
                  <a:lnTo>
                    <a:pt x="345513" y="393215"/>
                  </a:lnTo>
                  <a:cubicBezTo>
                    <a:pt x="346341" y="404210"/>
                    <a:pt x="348591" y="414732"/>
                    <a:pt x="352025" y="424663"/>
                  </a:cubicBezTo>
                  <a:lnTo>
                    <a:pt x="15748" y="424663"/>
                  </a:lnTo>
                  <a:cubicBezTo>
                    <a:pt x="7104" y="424663"/>
                    <a:pt x="0" y="417688"/>
                    <a:pt x="0" y="408939"/>
                  </a:cubicBezTo>
                  <a:lnTo>
                    <a:pt x="0" y="15724"/>
                  </a:lnTo>
                  <a:cubicBezTo>
                    <a:pt x="0" y="7093"/>
                    <a:pt x="7104" y="0"/>
                    <a:pt x="15748" y="0"/>
                  </a:cubicBezTo>
                  <a:close/>
                </a:path>
              </a:pathLst>
            </a:custGeom>
            <a:solidFill>
              <a:srgbClr val="EC5A32"/>
            </a:solidFill>
            <a:ln>
              <a:solidFill>
                <a:srgbClr val="EC5A32"/>
              </a:solidFill>
            </a:ln>
          </p:spPr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177F5F44-99F6-42C8-A41E-E946D3C61BAA}"/>
                </a:ext>
              </a:extLst>
            </p:cNvPr>
            <p:cNvSpPr/>
            <p:nvPr/>
          </p:nvSpPr>
          <p:spPr>
            <a:xfrm>
              <a:off x="18931386" y="2873049"/>
              <a:ext cx="1449929" cy="1449929"/>
            </a:xfrm>
            <a:prstGeom prst="ellipse">
              <a:avLst/>
            </a:prstGeom>
            <a:noFill/>
            <a:ln w="57150">
              <a:solidFill>
                <a:srgbClr val="EC5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A19B61-5A83-440E-9DC9-763BEF8F2670}"/>
              </a:ext>
            </a:extLst>
          </p:cNvPr>
          <p:cNvGrpSpPr/>
          <p:nvPr/>
        </p:nvGrpSpPr>
        <p:grpSpPr>
          <a:xfrm>
            <a:off x="6488253" y="5091159"/>
            <a:ext cx="724965" cy="724965"/>
            <a:chOff x="21956179" y="3776731"/>
            <a:chExt cx="1449929" cy="1449929"/>
          </a:xfrm>
        </p:grpSpPr>
        <p:sp>
          <p:nvSpPr>
            <p:cNvPr id="18" name="cursor_152610">
              <a:extLst>
                <a:ext uri="{FF2B5EF4-FFF2-40B4-BE49-F238E27FC236}">
                  <a16:creationId xmlns:a16="http://schemas.microsoft.com/office/drawing/2014/main" id="{82442813-47F0-4E2A-9FE0-754AD9CB45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2321372" y="4036987"/>
              <a:ext cx="700311" cy="947423"/>
            </a:xfrm>
            <a:custGeom>
              <a:avLst/>
              <a:gdLst>
                <a:gd name="T0" fmla="*/ 3216 w 3247"/>
                <a:gd name="T1" fmla="*/ 3707 h 4400"/>
                <a:gd name="T2" fmla="*/ 2698 w 3247"/>
                <a:gd name="T3" fmla="*/ 2754 h 4400"/>
                <a:gd name="T4" fmla="*/ 3123 w 3247"/>
                <a:gd name="T5" fmla="*/ 2524 h 4400"/>
                <a:gd name="T6" fmla="*/ 3227 w 3247"/>
                <a:gd name="T7" fmla="*/ 2356 h 4400"/>
                <a:gd name="T8" fmla="*/ 3136 w 3247"/>
                <a:gd name="T9" fmla="*/ 2180 h 4400"/>
                <a:gd name="T10" fmla="*/ 2117 w 3247"/>
                <a:gd name="T11" fmla="*/ 1520 h 4400"/>
                <a:gd name="T12" fmla="*/ 2200 w 3247"/>
                <a:gd name="T13" fmla="*/ 1100 h 4400"/>
                <a:gd name="T14" fmla="*/ 1100 w 3247"/>
                <a:gd name="T15" fmla="*/ 0 h 4400"/>
                <a:gd name="T16" fmla="*/ 0 w 3247"/>
                <a:gd name="T17" fmla="*/ 1100 h 4400"/>
                <a:gd name="T18" fmla="*/ 898 w 3247"/>
                <a:gd name="T19" fmla="*/ 2182 h 4400"/>
                <a:gd name="T20" fmla="*/ 896 w 3247"/>
                <a:gd name="T21" fmla="*/ 3396 h 4400"/>
                <a:gd name="T22" fmla="*/ 994 w 3247"/>
                <a:gd name="T23" fmla="*/ 3568 h 4400"/>
                <a:gd name="T24" fmla="*/ 1191 w 3247"/>
                <a:gd name="T25" fmla="*/ 3572 h 4400"/>
                <a:gd name="T26" fmla="*/ 1616 w 3247"/>
                <a:gd name="T27" fmla="*/ 3342 h 4400"/>
                <a:gd name="T28" fmla="*/ 2133 w 3247"/>
                <a:gd name="T29" fmla="*/ 4295 h 4400"/>
                <a:gd name="T30" fmla="*/ 2309 w 3247"/>
                <a:gd name="T31" fmla="*/ 4400 h 4400"/>
                <a:gd name="T32" fmla="*/ 2404 w 3247"/>
                <a:gd name="T33" fmla="*/ 4376 h 4400"/>
                <a:gd name="T34" fmla="*/ 3136 w 3247"/>
                <a:gd name="T35" fmla="*/ 3979 h 4400"/>
                <a:gd name="T36" fmla="*/ 3232 w 3247"/>
                <a:gd name="T37" fmla="*/ 3860 h 4400"/>
                <a:gd name="T38" fmla="*/ 3216 w 3247"/>
                <a:gd name="T39" fmla="*/ 3707 h 4400"/>
                <a:gd name="T40" fmla="*/ 400 w 3247"/>
                <a:gd name="T41" fmla="*/ 1100 h 4400"/>
                <a:gd name="T42" fmla="*/ 1100 w 3247"/>
                <a:gd name="T43" fmla="*/ 400 h 4400"/>
                <a:gd name="T44" fmla="*/ 1800 w 3247"/>
                <a:gd name="T45" fmla="*/ 1100 h 4400"/>
                <a:gd name="T46" fmla="*/ 1772 w 3247"/>
                <a:gd name="T47" fmla="*/ 1297 h 4400"/>
                <a:gd name="T48" fmla="*/ 1208 w 3247"/>
                <a:gd name="T49" fmla="*/ 932 h 4400"/>
                <a:gd name="T50" fmla="*/ 1004 w 3247"/>
                <a:gd name="T51" fmla="*/ 924 h 4400"/>
                <a:gd name="T52" fmla="*/ 900 w 3247"/>
                <a:gd name="T53" fmla="*/ 1100 h 4400"/>
                <a:gd name="T54" fmla="*/ 899 w 3247"/>
                <a:gd name="T55" fmla="*/ 1771 h 4400"/>
                <a:gd name="T56" fmla="*/ 400 w 3247"/>
                <a:gd name="T57" fmla="*/ 1100 h 4400"/>
                <a:gd name="T58" fmla="*/ 2389 w 3247"/>
                <a:gd name="T59" fmla="*/ 3929 h 4400"/>
                <a:gd name="T60" fmla="*/ 1872 w 3247"/>
                <a:gd name="T61" fmla="*/ 2975 h 4400"/>
                <a:gd name="T62" fmla="*/ 1696 w 3247"/>
                <a:gd name="T63" fmla="*/ 2871 h 4400"/>
                <a:gd name="T64" fmla="*/ 1601 w 3247"/>
                <a:gd name="T65" fmla="*/ 2895 h 4400"/>
                <a:gd name="T66" fmla="*/ 1297 w 3247"/>
                <a:gd name="T67" fmla="*/ 3060 h 4400"/>
                <a:gd name="T68" fmla="*/ 1299 w 3247"/>
                <a:gd name="T69" fmla="*/ 1468 h 4400"/>
                <a:gd name="T70" fmla="*/ 1747 w 3247"/>
                <a:gd name="T71" fmla="*/ 1757 h 4400"/>
                <a:gd name="T72" fmla="*/ 1747 w 3247"/>
                <a:gd name="T73" fmla="*/ 1757 h 4400"/>
                <a:gd name="T74" fmla="*/ 1747 w 3247"/>
                <a:gd name="T75" fmla="*/ 1757 h 4400"/>
                <a:gd name="T76" fmla="*/ 2636 w 3247"/>
                <a:gd name="T77" fmla="*/ 2333 h 4400"/>
                <a:gd name="T78" fmla="*/ 2332 w 3247"/>
                <a:gd name="T79" fmla="*/ 2498 h 4400"/>
                <a:gd name="T80" fmla="*/ 2252 w 3247"/>
                <a:gd name="T81" fmla="*/ 2769 h 4400"/>
                <a:gd name="T82" fmla="*/ 2769 w 3247"/>
                <a:gd name="T83" fmla="*/ 3722 h 4400"/>
                <a:gd name="T84" fmla="*/ 2389 w 3247"/>
                <a:gd name="T85" fmla="*/ 3929 h 4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247" h="4400">
                  <a:moveTo>
                    <a:pt x="3216" y="3707"/>
                  </a:moveTo>
                  <a:lnTo>
                    <a:pt x="2698" y="2754"/>
                  </a:lnTo>
                  <a:lnTo>
                    <a:pt x="3123" y="2524"/>
                  </a:lnTo>
                  <a:cubicBezTo>
                    <a:pt x="3185" y="2490"/>
                    <a:pt x="3224" y="2426"/>
                    <a:pt x="3227" y="2356"/>
                  </a:cubicBezTo>
                  <a:cubicBezTo>
                    <a:pt x="3230" y="2285"/>
                    <a:pt x="3195" y="2218"/>
                    <a:pt x="3136" y="2180"/>
                  </a:cubicBezTo>
                  <a:lnTo>
                    <a:pt x="2117" y="1520"/>
                  </a:lnTo>
                  <a:cubicBezTo>
                    <a:pt x="2172" y="1388"/>
                    <a:pt x="2200" y="1246"/>
                    <a:pt x="2200" y="1100"/>
                  </a:cubicBezTo>
                  <a:cubicBezTo>
                    <a:pt x="2200" y="494"/>
                    <a:pt x="1706" y="0"/>
                    <a:pt x="1100" y="0"/>
                  </a:cubicBezTo>
                  <a:cubicBezTo>
                    <a:pt x="493" y="0"/>
                    <a:pt x="0" y="494"/>
                    <a:pt x="0" y="1100"/>
                  </a:cubicBezTo>
                  <a:cubicBezTo>
                    <a:pt x="0" y="1638"/>
                    <a:pt x="388" y="2086"/>
                    <a:pt x="898" y="2182"/>
                  </a:cubicBezTo>
                  <a:lnTo>
                    <a:pt x="896" y="3396"/>
                  </a:lnTo>
                  <a:cubicBezTo>
                    <a:pt x="896" y="3467"/>
                    <a:pt x="933" y="3532"/>
                    <a:pt x="994" y="3568"/>
                  </a:cubicBezTo>
                  <a:cubicBezTo>
                    <a:pt x="1054" y="3604"/>
                    <a:pt x="1129" y="3606"/>
                    <a:pt x="1191" y="3572"/>
                  </a:cubicBezTo>
                  <a:lnTo>
                    <a:pt x="1616" y="3342"/>
                  </a:lnTo>
                  <a:lnTo>
                    <a:pt x="2133" y="4295"/>
                  </a:lnTo>
                  <a:cubicBezTo>
                    <a:pt x="2169" y="4362"/>
                    <a:pt x="2238" y="4400"/>
                    <a:pt x="2309" y="4400"/>
                  </a:cubicBezTo>
                  <a:cubicBezTo>
                    <a:pt x="2341" y="4400"/>
                    <a:pt x="2374" y="4392"/>
                    <a:pt x="2404" y="4376"/>
                  </a:cubicBezTo>
                  <a:lnTo>
                    <a:pt x="3136" y="3979"/>
                  </a:lnTo>
                  <a:cubicBezTo>
                    <a:pt x="3182" y="3953"/>
                    <a:pt x="3217" y="3911"/>
                    <a:pt x="3232" y="3860"/>
                  </a:cubicBezTo>
                  <a:cubicBezTo>
                    <a:pt x="3247" y="3809"/>
                    <a:pt x="3241" y="3754"/>
                    <a:pt x="3216" y="3707"/>
                  </a:cubicBezTo>
                  <a:close/>
                  <a:moveTo>
                    <a:pt x="400" y="1100"/>
                  </a:moveTo>
                  <a:cubicBezTo>
                    <a:pt x="400" y="714"/>
                    <a:pt x="714" y="400"/>
                    <a:pt x="1100" y="400"/>
                  </a:cubicBezTo>
                  <a:cubicBezTo>
                    <a:pt x="1486" y="400"/>
                    <a:pt x="1800" y="714"/>
                    <a:pt x="1800" y="1100"/>
                  </a:cubicBezTo>
                  <a:cubicBezTo>
                    <a:pt x="1800" y="1167"/>
                    <a:pt x="1790" y="1234"/>
                    <a:pt x="1772" y="1297"/>
                  </a:cubicBezTo>
                  <a:lnTo>
                    <a:pt x="1208" y="932"/>
                  </a:lnTo>
                  <a:cubicBezTo>
                    <a:pt x="1147" y="893"/>
                    <a:pt x="1069" y="890"/>
                    <a:pt x="1004" y="924"/>
                  </a:cubicBezTo>
                  <a:cubicBezTo>
                    <a:pt x="940" y="959"/>
                    <a:pt x="900" y="1027"/>
                    <a:pt x="900" y="1100"/>
                  </a:cubicBezTo>
                  <a:lnTo>
                    <a:pt x="899" y="1771"/>
                  </a:lnTo>
                  <a:cubicBezTo>
                    <a:pt x="610" y="1684"/>
                    <a:pt x="400" y="1416"/>
                    <a:pt x="400" y="1100"/>
                  </a:cubicBezTo>
                  <a:close/>
                  <a:moveTo>
                    <a:pt x="2389" y="3929"/>
                  </a:moveTo>
                  <a:lnTo>
                    <a:pt x="1872" y="2975"/>
                  </a:lnTo>
                  <a:cubicBezTo>
                    <a:pt x="1835" y="2908"/>
                    <a:pt x="1767" y="2871"/>
                    <a:pt x="1696" y="2871"/>
                  </a:cubicBezTo>
                  <a:cubicBezTo>
                    <a:pt x="1664" y="2871"/>
                    <a:pt x="1631" y="2878"/>
                    <a:pt x="1601" y="2895"/>
                  </a:cubicBezTo>
                  <a:lnTo>
                    <a:pt x="1297" y="3060"/>
                  </a:lnTo>
                  <a:lnTo>
                    <a:pt x="1299" y="1468"/>
                  </a:lnTo>
                  <a:lnTo>
                    <a:pt x="1747" y="1757"/>
                  </a:lnTo>
                  <a:cubicBezTo>
                    <a:pt x="1747" y="1757"/>
                    <a:pt x="1747" y="1757"/>
                    <a:pt x="1747" y="1757"/>
                  </a:cubicBezTo>
                  <a:cubicBezTo>
                    <a:pt x="1747" y="1757"/>
                    <a:pt x="1747" y="1757"/>
                    <a:pt x="1747" y="1757"/>
                  </a:cubicBezTo>
                  <a:lnTo>
                    <a:pt x="2636" y="2333"/>
                  </a:lnTo>
                  <a:lnTo>
                    <a:pt x="2332" y="2498"/>
                  </a:lnTo>
                  <a:cubicBezTo>
                    <a:pt x="2235" y="2551"/>
                    <a:pt x="2199" y="2672"/>
                    <a:pt x="2252" y="2769"/>
                  </a:cubicBezTo>
                  <a:lnTo>
                    <a:pt x="2769" y="3722"/>
                  </a:lnTo>
                  <a:lnTo>
                    <a:pt x="2389" y="3929"/>
                  </a:lnTo>
                  <a:close/>
                </a:path>
              </a:pathLst>
            </a:custGeom>
            <a:solidFill>
              <a:srgbClr val="EC5A32"/>
            </a:solidFill>
            <a:ln>
              <a:solidFill>
                <a:srgbClr val="EC5A32"/>
              </a:solidFill>
            </a:ln>
          </p:spPr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71A1DD3-4114-4EDE-A71A-A55C3CE3EE5B}"/>
                </a:ext>
              </a:extLst>
            </p:cNvPr>
            <p:cNvSpPr/>
            <p:nvPr/>
          </p:nvSpPr>
          <p:spPr>
            <a:xfrm>
              <a:off x="21956179" y="3776731"/>
              <a:ext cx="1449929" cy="1449929"/>
            </a:xfrm>
            <a:prstGeom prst="ellipse">
              <a:avLst/>
            </a:prstGeom>
            <a:noFill/>
            <a:ln w="57150">
              <a:solidFill>
                <a:srgbClr val="EC5A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sp>
        <p:nvSpPr>
          <p:cNvPr id="25" name="文本">
            <a:extLst>
              <a:ext uri="{FF2B5EF4-FFF2-40B4-BE49-F238E27FC236}">
                <a16:creationId xmlns:a16="http://schemas.microsoft.com/office/drawing/2014/main" id="{C0D4A90B-06A4-4FEB-8EBA-9348678D7C67}"/>
              </a:ext>
            </a:extLst>
          </p:cNvPr>
          <p:cNvSpPr txBox="1">
            <a:spLocks/>
          </p:cNvSpPr>
          <p:nvPr/>
        </p:nvSpPr>
        <p:spPr>
          <a:xfrm>
            <a:off x="7467771" y="1523100"/>
            <a:ext cx="2152480" cy="3476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000" dirty="0"/>
              <a:t>覆盖领域多</a:t>
            </a:r>
            <a:endParaRPr lang="zh-CN" altLang="zh-CN" sz="3000" dirty="0"/>
          </a:p>
        </p:txBody>
      </p:sp>
      <p:sp>
        <p:nvSpPr>
          <p:cNvPr id="26" name="文本">
            <a:extLst>
              <a:ext uri="{FF2B5EF4-FFF2-40B4-BE49-F238E27FC236}">
                <a16:creationId xmlns:a16="http://schemas.microsoft.com/office/drawing/2014/main" id="{4F24886B-7EE3-46B5-9954-DDBE59D27705}"/>
              </a:ext>
            </a:extLst>
          </p:cNvPr>
          <p:cNvSpPr txBox="1">
            <a:spLocks/>
          </p:cNvSpPr>
          <p:nvPr/>
        </p:nvSpPr>
        <p:spPr>
          <a:xfrm>
            <a:off x="7467771" y="4023311"/>
            <a:ext cx="2152480" cy="3476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000" dirty="0"/>
              <a:t>数据粒度细</a:t>
            </a:r>
            <a:endParaRPr lang="zh-CN" altLang="zh-CN" sz="3000" dirty="0"/>
          </a:p>
        </p:txBody>
      </p:sp>
      <p:sp>
        <p:nvSpPr>
          <p:cNvPr id="29" name="文本">
            <a:extLst>
              <a:ext uri="{FF2B5EF4-FFF2-40B4-BE49-F238E27FC236}">
                <a16:creationId xmlns:a16="http://schemas.microsoft.com/office/drawing/2014/main" id="{7CAC7A9C-72B5-4664-9DB9-B8959E4561AB}"/>
              </a:ext>
            </a:extLst>
          </p:cNvPr>
          <p:cNvSpPr txBox="1">
            <a:spLocks/>
          </p:cNvSpPr>
          <p:nvPr/>
        </p:nvSpPr>
        <p:spPr>
          <a:xfrm>
            <a:off x="7467771" y="2815791"/>
            <a:ext cx="2152480" cy="3476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3000" dirty="0"/>
              <a:t>涉及区域广</a:t>
            </a:r>
            <a:endParaRPr lang="zh-CN" altLang="zh-CN" sz="3000" dirty="0"/>
          </a:p>
        </p:txBody>
      </p:sp>
      <p:sp>
        <p:nvSpPr>
          <p:cNvPr id="30" name="文本">
            <a:extLst>
              <a:ext uri="{FF2B5EF4-FFF2-40B4-BE49-F238E27FC236}">
                <a16:creationId xmlns:a16="http://schemas.microsoft.com/office/drawing/2014/main" id="{1533E367-914D-48B1-9A89-F69DA771C3C6}"/>
              </a:ext>
            </a:extLst>
          </p:cNvPr>
          <p:cNvSpPr txBox="1">
            <a:spLocks/>
          </p:cNvSpPr>
          <p:nvPr/>
        </p:nvSpPr>
        <p:spPr>
          <a:xfrm>
            <a:off x="7467771" y="5221287"/>
            <a:ext cx="2152480" cy="3476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zh-CN" sz="3000" dirty="0"/>
              <a:t>数据</a:t>
            </a:r>
            <a:r>
              <a:rPr lang="zh-CN" altLang="en-US" sz="3000" dirty="0"/>
              <a:t>来源优</a:t>
            </a:r>
            <a:endParaRPr lang="zh-CN" altLang="zh-CN" sz="3000" dirty="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DEB4C7FE-84E7-4BF2-AD8F-5ED29AE6C7B4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DD55A6F9-E600-43F9-B7F4-F5E95A6D2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056C5900-967E-427D-A766-2932AABF0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2E6DF817-EFA6-AD47-B569-C2526B11E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848" y="1858199"/>
            <a:ext cx="40259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01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手机屏幕截图&#10;&#10;描述已自动生成">
            <a:extLst>
              <a:ext uri="{FF2B5EF4-FFF2-40B4-BE49-F238E27FC236}">
                <a16:creationId xmlns:a16="http://schemas.microsoft.com/office/drawing/2014/main" id="{127D1DBC-2B79-3A4F-87B5-5E8F927D0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351" y="1538644"/>
            <a:ext cx="2118982" cy="459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 descr="手机屏幕截图&#10;&#10;描述已自动生成">
            <a:extLst>
              <a:ext uri="{FF2B5EF4-FFF2-40B4-BE49-F238E27FC236}">
                <a16:creationId xmlns:a16="http://schemas.microsoft.com/office/drawing/2014/main" id="{E495D20F-BC0B-194B-A3EB-77E5B4F47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09" y="1538644"/>
            <a:ext cx="2118982" cy="459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手机屏幕截图&#10;&#10;描述已自动生成">
            <a:extLst>
              <a:ext uri="{FF2B5EF4-FFF2-40B4-BE49-F238E27FC236}">
                <a16:creationId xmlns:a16="http://schemas.microsoft.com/office/drawing/2014/main" id="{D207FDFE-92B7-FA4C-8701-6CCF72D0E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7" y="1538644"/>
            <a:ext cx="2118982" cy="4591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120B137-24AB-9142-AEAC-872DB94BB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60" y="270378"/>
            <a:ext cx="132421" cy="634666"/>
          </a:xfrm>
          <a:prstGeom prst="rect">
            <a:avLst/>
          </a:prstGeom>
        </p:spPr>
      </p:pic>
      <p:sp>
        <p:nvSpPr>
          <p:cNvPr id="13" name="文本">
            <a:extLst>
              <a:ext uri="{FF2B5EF4-FFF2-40B4-BE49-F238E27FC236}">
                <a16:creationId xmlns:a16="http://schemas.microsoft.com/office/drawing/2014/main" id="{6BA0BFEA-2EE8-9741-AD50-1A771E4D0973}"/>
              </a:ext>
            </a:extLst>
          </p:cNvPr>
          <p:cNvSpPr txBox="1">
            <a:spLocks/>
          </p:cNvSpPr>
          <p:nvPr/>
        </p:nvSpPr>
        <p:spPr>
          <a:xfrm>
            <a:off x="544803" y="330301"/>
            <a:ext cx="6573173" cy="33394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联系我们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4B9F6EB-BF3F-504F-9020-0FF42E459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8558" y="1453473"/>
            <a:ext cx="3068970" cy="2685349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863F9197-3CA3-E84F-AAB6-58373CB22EC5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05080B4-B4C8-C340-9298-42BA7F185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392AD6-EAF4-C748-8C56-50F5098EC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9D0E6B1-D396-FC40-BD1F-03747692308A}"/>
              </a:ext>
            </a:extLst>
          </p:cNvPr>
          <p:cNvSpPr txBox="1"/>
          <p:nvPr/>
        </p:nvSpPr>
        <p:spPr>
          <a:xfrm>
            <a:off x="8038299" y="4350327"/>
            <a:ext cx="4153701" cy="15831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北京搜知数据科技有限公司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电话：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010-85786021-8001</a:t>
            </a: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网址：</a:t>
            </a:r>
            <a:r>
              <a:rPr kumimoji="1" lang="en-US" altLang="zh-CN" sz="12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www.epsnet.com.cn</a:t>
            </a:r>
            <a:endParaRPr kumimoji="1" lang="en-US" altLang="zh-CN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邮箱：</a:t>
            </a:r>
            <a:r>
              <a:rPr kumimoji="1"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service@epsnet.com.cn</a:t>
            </a:r>
          </a:p>
          <a:p>
            <a:pPr>
              <a:lnSpc>
                <a:spcPct val="150000"/>
              </a:lnSpc>
            </a:pPr>
            <a:r>
              <a:rPr kumimoji="1"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地址：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北京市海淀区西北旺镇唐家岭村南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号院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幢房</a:t>
            </a:r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2107 </a:t>
            </a:r>
            <a:endParaRPr kumimoji="1" lang="zh-CN" altLang="en-US" sz="1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601332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107FDC-82DD-FD45-AB0B-4DDE2622D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99" r="96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64126F3-C955-9B46-A16F-51EDC3DAD58B}"/>
              </a:ext>
            </a:extLst>
          </p:cNvPr>
          <p:cNvSpPr/>
          <p:nvPr/>
        </p:nvSpPr>
        <p:spPr>
          <a:xfrm>
            <a:off x="0" y="1778000"/>
            <a:ext cx="8974667" cy="284480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79E656-C8F8-A64D-9901-B382CF81483C}"/>
              </a:ext>
            </a:extLst>
          </p:cNvPr>
          <p:cNvSpPr txBox="1"/>
          <p:nvPr/>
        </p:nvSpPr>
        <p:spPr>
          <a:xfrm>
            <a:off x="296121" y="2163857"/>
            <a:ext cx="8382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THANKS FOR LISTENING</a:t>
            </a:r>
            <a:endParaRPr kumimoji="1" lang="zh-CN" altLang="en-US" sz="5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4A8B1DD-0555-1D40-99D0-537DECBC4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45" y="3234629"/>
            <a:ext cx="2581521" cy="3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52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EAD72A69-3646-7145-8213-FE52BCD86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113" y="1235592"/>
            <a:ext cx="1613716" cy="5196173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2AE7DB5-D369-4F80-990D-C83F1549F39A}"/>
              </a:ext>
            </a:extLst>
          </p:cNvPr>
          <p:cNvSpPr/>
          <p:nvPr/>
        </p:nvSpPr>
        <p:spPr>
          <a:xfrm>
            <a:off x="1567961" y="2630603"/>
            <a:ext cx="2455985" cy="2406153"/>
          </a:xfrm>
          <a:prstGeom prst="ellipse">
            <a:avLst/>
          </a:prstGeom>
          <a:solidFill>
            <a:srgbClr val="2E85D0"/>
          </a:solidFill>
          <a:ln>
            <a:solidFill>
              <a:srgbClr val="169D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九大</a:t>
            </a:r>
            <a:endParaRPr lang="en-US" altLang="zh-CN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研究</a:t>
            </a:r>
            <a:endParaRPr lang="en-US" altLang="zh-CN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系列</a:t>
            </a: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E3A8A141-EB45-4EB0-A1FB-0596F7E9C38B}"/>
              </a:ext>
            </a:extLst>
          </p:cNvPr>
          <p:cNvSpPr/>
          <p:nvPr/>
        </p:nvSpPr>
        <p:spPr>
          <a:xfrm>
            <a:off x="750277" y="1788002"/>
            <a:ext cx="4091354" cy="4091354"/>
          </a:xfrm>
          <a:prstGeom prst="ellipse">
            <a:avLst/>
          </a:prstGeom>
          <a:noFill/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5D935923-C155-4F82-9679-5BAD7F6B5A57}"/>
              </a:ext>
            </a:extLst>
          </p:cNvPr>
          <p:cNvSpPr/>
          <p:nvPr/>
        </p:nvSpPr>
        <p:spPr>
          <a:xfrm>
            <a:off x="2412023" y="1535956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宏观经济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64AD9DB-6FBA-4B7D-8B11-96883EC614DA}"/>
              </a:ext>
            </a:extLst>
          </p:cNvPr>
          <p:cNvSpPr/>
          <p:nvPr/>
        </p:nvSpPr>
        <p:spPr>
          <a:xfrm>
            <a:off x="1023206" y="2144439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社会民生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883E078D-7571-4733-9213-E2A9055184ED}"/>
              </a:ext>
            </a:extLst>
          </p:cNvPr>
          <p:cNvSpPr/>
          <p:nvPr/>
        </p:nvSpPr>
        <p:spPr>
          <a:xfrm>
            <a:off x="1567961" y="5391150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区域县城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3E9513D-0BB0-4A49-9318-5A7DD5737DF9}"/>
              </a:ext>
            </a:extLst>
          </p:cNvPr>
          <p:cNvSpPr/>
          <p:nvPr/>
        </p:nvSpPr>
        <p:spPr>
          <a:xfrm>
            <a:off x="3828875" y="2111981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全球经济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794B634-B360-4CFD-9554-21A38A239847}"/>
              </a:ext>
            </a:extLst>
          </p:cNvPr>
          <p:cNvSpPr/>
          <p:nvPr/>
        </p:nvSpPr>
        <p:spPr>
          <a:xfrm>
            <a:off x="3266911" y="5386245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贸易外经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3D5EC448-4D67-4E48-947D-4AACC0764271}"/>
              </a:ext>
            </a:extLst>
          </p:cNvPr>
          <p:cNvSpPr/>
          <p:nvPr/>
        </p:nvSpPr>
        <p:spPr>
          <a:xfrm>
            <a:off x="4290118" y="4456479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产业经济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4604DDA-30AF-47B6-AB4B-BACF91E3E96A}"/>
              </a:ext>
            </a:extLst>
          </p:cNvPr>
          <p:cNvSpPr/>
          <p:nvPr/>
        </p:nvSpPr>
        <p:spPr>
          <a:xfrm>
            <a:off x="4385816" y="3198488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金融市场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6830518-4A59-4E95-AE8B-FC27A57C004E}"/>
              </a:ext>
            </a:extLst>
          </p:cNvPr>
          <p:cNvSpPr/>
          <p:nvPr/>
        </p:nvSpPr>
        <p:spPr>
          <a:xfrm>
            <a:off x="478451" y="3200941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国内普查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DE2B1CA-0E6E-4B99-BE9B-B5EC68F66D71}"/>
              </a:ext>
            </a:extLst>
          </p:cNvPr>
          <p:cNvSpPr/>
          <p:nvPr/>
        </p:nvSpPr>
        <p:spPr>
          <a:xfrm>
            <a:off x="583794" y="4464424"/>
            <a:ext cx="767862" cy="504093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12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重点行业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C7EFC870-2674-48FB-A378-339C1EC41817}"/>
              </a:ext>
            </a:extLst>
          </p:cNvPr>
          <p:cNvGrpSpPr/>
          <p:nvPr/>
        </p:nvGrpSpPr>
        <p:grpSpPr>
          <a:xfrm>
            <a:off x="5588971" y="2152885"/>
            <a:ext cx="606672" cy="3377477"/>
            <a:chOff x="12455767" y="4505063"/>
            <a:chExt cx="1213344" cy="6754953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75B6F327-AD28-442C-9699-147D301A5EE5}"/>
                </a:ext>
              </a:extLst>
            </p:cNvPr>
            <p:cNvSpPr/>
            <p:nvPr/>
          </p:nvSpPr>
          <p:spPr>
            <a:xfrm>
              <a:off x="12455767" y="4505063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E407713-A5D9-443B-9499-F32ABC9120C6}"/>
                </a:ext>
              </a:extLst>
            </p:cNvPr>
            <p:cNvSpPr/>
            <p:nvPr/>
          </p:nvSpPr>
          <p:spPr>
            <a:xfrm>
              <a:off x="13165016" y="6605950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93746198-FEBD-44BC-A50C-3ED4552DE228}"/>
                </a:ext>
              </a:extLst>
            </p:cNvPr>
            <p:cNvSpPr/>
            <p:nvPr/>
          </p:nvSpPr>
          <p:spPr>
            <a:xfrm>
              <a:off x="13165016" y="8876093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DC02ABEC-C110-4A1C-8448-0982007BE3C4}"/>
                </a:ext>
              </a:extLst>
            </p:cNvPr>
            <p:cNvSpPr/>
            <p:nvPr/>
          </p:nvSpPr>
          <p:spPr>
            <a:xfrm>
              <a:off x="12455767" y="10755921"/>
              <a:ext cx="504095" cy="5040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E85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6F358D6A-8C8C-4A12-90AE-33C766EA2DCA}"/>
              </a:ext>
            </a:extLst>
          </p:cNvPr>
          <p:cNvSpPr txBox="1"/>
          <p:nvPr/>
        </p:nvSpPr>
        <p:spPr>
          <a:xfrm>
            <a:off x="6096000" y="2048076"/>
            <a:ext cx="4626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2E85D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包含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89</a:t>
            </a:r>
            <a:r>
              <a:rPr lang="zh-CN" altLang="en-US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</a:t>
            </a:r>
            <a:r>
              <a:rPr lang="zh-CN" altLang="en-US" sz="2400" dirty="0">
                <a:solidFill>
                  <a:srgbClr val="2E85D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数据库，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400" dirty="0">
                <a:solidFill>
                  <a:srgbClr val="2E85D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多个子库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EBEB370E-9FA1-42CC-ADFE-7A3BB8CE6A27}"/>
              </a:ext>
            </a:extLst>
          </p:cNvPr>
          <p:cNvSpPr txBox="1"/>
          <p:nvPr/>
        </p:nvSpPr>
        <p:spPr>
          <a:xfrm>
            <a:off x="6456482" y="3069362"/>
            <a:ext cx="519084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rgbClr val="169D8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2400" b="1" dirty="0">
                <a:solidFill>
                  <a:srgbClr val="2E85D0"/>
                </a:solidFill>
              </a:rPr>
              <a:t>数据总量超过</a:t>
            </a:r>
            <a:r>
              <a:rPr lang="en-US" altLang="zh-CN" sz="2700" b="1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zh-CN" altLang="en-US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2400" b="1" dirty="0">
                <a:solidFill>
                  <a:srgbClr val="2E85D0"/>
                </a:solidFill>
              </a:rPr>
              <a:t>条，每年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r>
              <a:rPr lang="zh-CN" altLang="en-US" sz="2400" b="1" dirty="0">
                <a:solidFill>
                  <a:srgbClr val="2E85D0"/>
                </a:solidFill>
              </a:rPr>
              <a:t>新增</a:t>
            </a:r>
            <a:endParaRPr lang="zh-CN" altLang="en-US" sz="2400" dirty="0">
              <a:solidFill>
                <a:srgbClr val="2E85D0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AF6B2D9-8CAD-4891-94C0-B7F38450A87A}"/>
              </a:ext>
            </a:extLst>
          </p:cNvPr>
          <p:cNvSpPr txBox="1"/>
          <p:nvPr/>
        </p:nvSpPr>
        <p:spPr>
          <a:xfrm>
            <a:off x="6069622" y="5173505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rgbClr val="169D8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40+</a:t>
            </a:r>
            <a:r>
              <a:rPr lang="zh-CN" altLang="en-US" sz="2400" dirty="0">
                <a:solidFill>
                  <a:srgbClr val="2E85D0"/>
                </a:solidFill>
              </a:rPr>
              <a:t>领域，</a:t>
            </a:r>
            <a:r>
              <a:rPr lang="en-US" altLang="zh-CN" sz="2700" dirty="0">
                <a:solidFill>
                  <a:srgbClr val="2E85D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30+</a:t>
            </a:r>
            <a:r>
              <a:rPr lang="zh-CN" altLang="en-US" sz="2400" dirty="0">
                <a:solidFill>
                  <a:srgbClr val="2E85D0"/>
                </a:solidFill>
              </a:rPr>
              <a:t>一级学科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AB9FAEE-E442-438A-82E1-1E09C309FD4E}"/>
              </a:ext>
            </a:extLst>
          </p:cNvPr>
          <p:cNvGrpSpPr/>
          <p:nvPr/>
        </p:nvGrpSpPr>
        <p:grpSpPr>
          <a:xfrm>
            <a:off x="10985500" y="51563"/>
            <a:ext cx="1135771" cy="536148"/>
            <a:chOff x="11441210" y="2418706"/>
            <a:chExt cx="3611221" cy="144780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B1C54C8-F3F0-4E8C-A3DD-558F7C360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1080"/>
            <a:stretch/>
          </p:blipFill>
          <p:spPr>
            <a:xfrm>
              <a:off x="11441210" y="2418706"/>
              <a:ext cx="3611221" cy="1447800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FE606DF7-3420-4A92-932E-CDD3838CA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612" t="25892" b="29412"/>
            <a:stretch/>
          </p:blipFill>
          <p:spPr>
            <a:xfrm>
              <a:off x="12970412" y="3343147"/>
              <a:ext cx="2082019" cy="355172"/>
            </a:xfrm>
            <a:prstGeom prst="rect">
              <a:avLst/>
            </a:prstGeom>
          </p:spPr>
        </p:pic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14384C71-FAFD-43A4-9FCF-FD0EF541967F}"/>
              </a:ext>
            </a:extLst>
          </p:cNvPr>
          <p:cNvSpPr txBox="1"/>
          <p:nvPr/>
        </p:nvSpPr>
        <p:spPr>
          <a:xfrm>
            <a:off x="6456482" y="4256674"/>
            <a:ext cx="361028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800">
                <a:solidFill>
                  <a:srgbClr val="169D8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sz="3000" b="1" dirty="0">
                <a:solidFill>
                  <a:srgbClr val="2E85D0"/>
                </a:solidFill>
              </a:rPr>
              <a:t>15</a:t>
            </a:r>
            <a:r>
              <a:rPr lang="zh-CN" altLang="en-US" sz="3000" b="1" dirty="0">
                <a:solidFill>
                  <a:srgbClr val="2E85D0"/>
                </a:solidFill>
              </a:rPr>
              <a:t>亿</a:t>
            </a:r>
            <a:r>
              <a:rPr lang="en-US" altLang="zh-CN" sz="2400" b="1" dirty="0">
                <a:solidFill>
                  <a:srgbClr val="2E85D0"/>
                </a:solidFill>
              </a:rPr>
              <a:t>+</a:t>
            </a:r>
            <a:r>
              <a:rPr lang="zh-CN" altLang="en-US" sz="2400" b="1" dirty="0">
                <a:solidFill>
                  <a:srgbClr val="2E85D0"/>
                </a:solidFill>
              </a:rPr>
              <a:t>统计指标时间序列</a:t>
            </a:r>
          </a:p>
        </p:txBody>
      </p:sp>
      <p:sp>
        <p:nvSpPr>
          <p:cNvPr id="28" name="文本">
            <a:extLst>
              <a:ext uri="{FF2B5EF4-FFF2-40B4-BE49-F238E27FC236}">
                <a16:creationId xmlns:a16="http://schemas.microsoft.com/office/drawing/2014/main" id="{8167C187-1AD5-3146-9CAB-551CA0570A7F}"/>
              </a:ext>
            </a:extLst>
          </p:cNvPr>
          <p:cNvSpPr txBox="1">
            <a:spLocks/>
          </p:cNvSpPr>
          <p:nvPr/>
        </p:nvSpPr>
        <p:spPr>
          <a:xfrm>
            <a:off x="347698" y="356292"/>
            <a:ext cx="9719068" cy="80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覆盖领域多</a:t>
            </a:r>
          </a:p>
        </p:txBody>
      </p:sp>
    </p:spTree>
    <p:extLst>
      <p:ext uri="{BB962C8B-B14F-4D97-AF65-F5344CB8AC3E}">
        <p14:creationId xmlns:p14="http://schemas.microsoft.com/office/powerpoint/2010/main" val="333336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DE8A0E9C-39C2-C74E-BDD3-4E867BA2C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842"/>
          <a:stretch/>
        </p:blipFill>
        <p:spPr>
          <a:xfrm>
            <a:off x="8327998" y="4963796"/>
            <a:ext cx="2341096" cy="1884237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9CC08F0B-7BDE-6D49-99FA-9A8F928C062F}"/>
              </a:ext>
            </a:extLst>
          </p:cNvPr>
          <p:cNvSpPr/>
          <p:nvPr/>
        </p:nvSpPr>
        <p:spPr>
          <a:xfrm>
            <a:off x="5599995" y="2636687"/>
            <a:ext cx="1964945" cy="1925076"/>
          </a:xfrm>
          <a:prstGeom prst="ellipse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九大</a:t>
            </a:r>
            <a:endParaRPr lang="en-US" altLang="zh-CN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研究</a:t>
            </a:r>
            <a:endParaRPr lang="en-US" altLang="zh-CN" sz="33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en-US" sz="33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系列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295A9709-B98E-2F45-8A51-4BF01ECDAF26}"/>
              </a:ext>
            </a:extLst>
          </p:cNvPr>
          <p:cNvSpPr/>
          <p:nvPr/>
        </p:nvSpPr>
        <p:spPr>
          <a:xfrm>
            <a:off x="4945795" y="1962553"/>
            <a:ext cx="3273345" cy="3273345"/>
          </a:xfrm>
          <a:prstGeom prst="ellipse">
            <a:avLst/>
          </a:prstGeom>
          <a:noFill/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00"/>
          </a:p>
        </p:txBody>
      </p:sp>
      <p:sp>
        <p:nvSpPr>
          <p:cNvPr id="5" name="矩形: 圆角 6">
            <a:extLst>
              <a:ext uri="{FF2B5EF4-FFF2-40B4-BE49-F238E27FC236}">
                <a16:creationId xmlns:a16="http://schemas.microsoft.com/office/drawing/2014/main" id="{EBB983D8-8D70-9D4D-8320-E7A87C78D250}"/>
              </a:ext>
            </a:extLst>
          </p:cNvPr>
          <p:cNvSpPr/>
          <p:nvPr/>
        </p:nvSpPr>
        <p:spPr>
          <a:xfrm>
            <a:off x="6275297" y="5034245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社会民生</a:t>
            </a:r>
          </a:p>
        </p:txBody>
      </p:sp>
      <p:sp>
        <p:nvSpPr>
          <p:cNvPr id="6" name="矩形: 圆角 7">
            <a:extLst>
              <a:ext uri="{FF2B5EF4-FFF2-40B4-BE49-F238E27FC236}">
                <a16:creationId xmlns:a16="http://schemas.microsoft.com/office/drawing/2014/main" id="{A14FA3D4-F3F7-0D4A-A7CC-9ED89DF17D9E}"/>
              </a:ext>
            </a:extLst>
          </p:cNvPr>
          <p:cNvSpPr/>
          <p:nvPr/>
        </p:nvSpPr>
        <p:spPr>
          <a:xfrm>
            <a:off x="6078347" y="1764876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重点行业</a:t>
            </a:r>
          </a:p>
        </p:txBody>
      </p:sp>
      <p:sp>
        <p:nvSpPr>
          <p:cNvPr id="7" name="矩形: 圆角 8">
            <a:extLst>
              <a:ext uri="{FF2B5EF4-FFF2-40B4-BE49-F238E27FC236}">
                <a16:creationId xmlns:a16="http://schemas.microsoft.com/office/drawing/2014/main" id="{F2141968-4A54-0E4B-B5B3-355EC7CC03AB}"/>
              </a:ext>
            </a:extLst>
          </p:cNvPr>
          <p:cNvSpPr/>
          <p:nvPr/>
        </p:nvSpPr>
        <p:spPr>
          <a:xfrm>
            <a:off x="5238397" y="4565237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贸易外经</a:t>
            </a:r>
          </a:p>
        </p:txBody>
      </p:sp>
      <p:sp>
        <p:nvSpPr>
          <p:cNvPr id="8" name="矩形: 圆角 9">
            <a:extLst>
              <a:ext uri="{FF2B5EF4-FFF2-40B4-BE49-F238E27FC236}">
                <a16:creationId xmlns:a16="http://schemas.microsoft.com/office/drawing/2014/main" id="{13C9A680-3E90-D94F-B20F-A09B8C7AEE0E}"/>
              </a:ext>
            </a:extLst>
          </p:cNvPr>
          <p:cNvSpPr/>
          <p:nvPr/>
        </p:nvSpPr>
        <p:spPr>
          <a:xfrm>
            <a:off x="7258250" y="2038056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全球经济</a:t>
            </a:r>
          </a:p>
        </p:txBody>
      </p:sp>
      <p:sp>
        <p:nvSpPr>
          <p:cNvPr id="9" name="矩形: 圆角 10">
            <a:extLst>
              <a:ext uri="{FF2B5EF4-FFF2-40B4-BE49-F238E27FC236}">
                <a16:creationId xmlns:a16="http://schemas.microsoft.com/office/drawing/2014/main" id="{F01A422C-8F24-2A4C-AC0E-D40E1E784EFC}"/>
              </a:ext>
            </a:extLst>
          </p:cNvPr>
          <p:cNvSpPr/>
          <p:nvPr/>
        </p:nvSpPr>
        <p:spPr>
          <a:xfrm>
            <a:off x="7257770" y="4766891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产业经济</a:t>
            </a:r>
          </a:p>
        </p:txBody>
      </p:sp>
      <p:sp>
        <p:nvSpPr>
          <p:cNvPr id="10" name="矩形: 圆角 11">
            <a:extLst>
              <a:ext uri="{FF2B5EF4-FFF2-40B4-BE49-F238E27FC236}">
                <a16:creationId xmlns:a16="http://schemas.microsoft.com/office/drawing/2014/main" id="{A55A2652-E099-F54D-A6D6-6E3B092A062C}"/>
              </a:ext>
            </a:extLst>
          </p:cNvPr>
          <p:cNvSpPr/>
          <p:nvPr/>
        </p:nvSpPr>
        <p:spPr>
          <a:xfrm>
            <a:off x="7876970" y="4020374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金融市场</a:t>
            </a:r>
          </a:p>
        </p:txBody>
      </p:sp>
      <p:sp>
        <p:nvSpPr>
          <p:cNvPr id="11" name="矩形: 圆角 12">
            <a:extLst>
              <a:ext uri="{FF2B5EF4-FFF2-40B4-BE49-F238E27FC236}">
                <a16:creationId xmlns:a16="http://schemas.microsoft.com/office/drawing/2014/main" id="{5506DCA5-83CB-4F47-9E7A-2BA02FB2530D}"/>
              </a:ext>
            </a:extLst>
          </p:cNvPr>
          <p:cNvSpPr/>
          <p:nvPr/>
        </p:nvSpPr>
        <p:spPr>
          <a:xfrm>
            <a:off x="7876970" y="2885302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宏观经济</a:t>
            </a:r>
          </a:p>
        </p:txBody>
      </p:sp>
      <p:sp>
        <p:nvSpPr>
          <p:cNvPr id="12" name="矩形: 圆角 13">
            <a:extLst>
              <a:ext uri="{FF2B5EF4-FFF2-40B4-BE49-F238E27FC236}">
                <a16:creationId xmlns:a16="http://schemas.microsoft.com/office/drawing/2014/main" id="{A27DCD06-FA9A-824B-BCCC-C5FB564A5847}"/>
              </a:ext>
            </a:extLst>
          </p:cNvPr>
          <p:cNvSpPr/>
          <p:nvPr/>
        </p:nvSpPr>
        <p:spPr>
          <a:xfrm>
            <a:off x="4988000" y="2385456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区域县城</a:t>
            </a:r>
          </a:p>
        </p:txBody>
      </p:sp>
      <p:sp>
        <p:nvSpPr>
          <p:cNvPr id="13" name="矩形: 圆角 14">
            <a:extLst>
              <a:ext uri="{FF2B5EF4-FFF2-40B4-BE49-F238E27FC236}">
                <a16:creationId xmlns:a16="http://schemas.microsoft.com/office/drawing/2014/main" id="{1145EB8A-5B89-1845-8457-62DCB7332766}"/>
              </a:ext>
            </a:extLst>
          </p:cNvPr>
          <p:cNvSpPr/>
          <p:nvPr/>
        </p:nvSpPr>
        <p:spPr>
          <a:xfrm>
            <a:off x="4696902" y="3628992"/>
            <a:ext cx="614339" cy="403307"/>
          </a:xfrm>
          <a:prstGeom prst="roundRect">
            <a:avLst/>
          </a:prstGeom>
          <a:solidFill>
            <a:srgbClr val="2E85D0"/>
          </a:solidFill>
          <a:ln>
            <a:solidFill>
              <a:srgbClr val="2E85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CN" altLang="en-US" sz="9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国内普查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7771E5F-8D35-144F-B9BE-5D886081AF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885"/>
          <a:stretch/>
        </p:blipFill>
        <p:spPr>
          <a:xfrm>
            <a:off x="9366373" y="1863970"/>
            <a:ext cx="1871663" cy="12229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2C5AE71-843B-0841-8263-B14862E11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373" y="3874188"/>
            <a:ext cx="1624013" cy="9048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92D0D2B-D731-F440-AFA4-899216EC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50"/>
          <a:stretch/>
        </p:blipFill>
        <p:spPr>
          <a:xfrm>
            <a:off x="5724657" y="5576985"/>
            <a:ext cx="1833563" cy="127104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27FB874-45A6-6F47-9F55-D312782CD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609" y="3026719"/>
            <a:ext cx="1495425" cy="17668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DA242F6-7D1F-234C-A74F-1F15918D7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1517" y="0"/>
            <a:ext cx="2747595" cy="181135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0890718-F68C-494E-ACA1-0A3851F5F5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473" y="1940377"/>
            <a:ext cx="1502173" cy="4731660"/>
          </a:xfrm>
          <a:prstGeom prst="rect">
            <a:avLst/>
          </a:prstGeom>
        </p:spPr>
      </p:pic>
      <p:cxnSp>
        <p:nvCxnSpPr>
          <p:cNvPr id="34" name="直接连接符 20">
            <a:extLst>
              <a:ext uri="{FF2B5EF4-FFF2-40B4-BE49-F238E27FC236}">
                <a16:creationId xmlns:a16="http://schemas.microsoft.com/office/drawing/2014/main" id="{589A3D90-D45F-DA49-974A-AE448454CC68}"/>
              </a:ext>
            </a:extLst>
          </p:cNvPr>
          <p:cNvCxnSpPr>
            <a:cxnSpLocks/>
          </p:cNvCxnSpPr>
          <p:nvPr/>
        </p:nvCxnSpPr>
        <p:spPr>
          <a:xfrm flipV="1">
            <a:off x="7858808" y="1771161"/>
            <a:ext cx="560735" cy="303028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57">
            <a:extLst>
              <a:ext uri="{FF2B5EF4-FFF2-40B4-BE49-F238E27FC236}">
                <a16:creationId xmlns:a16="http://schemas.microsoft.com/office/drawing/2014/main" id="{4E6310B8-D2E5-9845-ABE2-7ECC1B49B886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8491309" y="4222027"/>
            <a:ext cx="875064" cy="1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60">
            <a:extLst>
              <a:ext uri="{FF2B5EF4-FFF2-40B4-BE49-F238E27FC236}">
                <a16:creationId xmlns:a16="http://schemas.microsoft.com/office/drawing/2014/main" id="{9F8E402E-A2B4-CA4E-AE5A-ECD031978ED0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7872109" y="4968545"/>
            <a:ext cx="619200" cy="65700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63">
            <a:extLst>
              <a:ext uri="{FF2B5EF4-FFF2-40B4-BE49-F238E27FC236}">
                <a16:creationId xmlns:a16="http://schemas.microsoft.com/office/drawing/2014/main" id="{B12E95D2-1ABC-9740-8EEB-F4DBE9DD4934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582467" y="5437552"/>
            <a:ext cx="0" cy="155936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72">
            <a:extLst>
              <a:ext uri="{FF2B5EF4-FFF2-40B4-BE49-F238E27FC236}">
                <a16:creationId xmlns:a16="http://schemas.microsoft.com/office/drawing/2014/main" id="{3D65C23D-D893-D94A-8028-2E57D9569520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3362835" y="3830645"/>
            <a:ext cx="1334067" cy="1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75">
            <a:extLst>
              <a:ext uri="{FF2B5EF4-FFF2-40B4-BE49-F238E27FC236}">
                <a16:creationId xmlns:a16="http://schemas.microsoft.com/office/drawing/2014/main" id="{B4CFEFF9-A3D5-8B4C-925B-FCF3D0492233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1637954" y="2587110"/>
            <a:ext cx="3350046" cy="0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78">
            <a:extLst>
              <a:ext uri="{FF2B5EF4-FFF2-40B4-BE49-F238E27FC236}">
                <a16:creationId xmlns:a16="http://schemas.microsoft.com/office/drawing/2014/main" id="{426C5D31-A2E7-884B-A122-441E400BC347}"/>
              </a:ext>
            </a:extLst>
          </p:cNvPr>
          <p:cNvCxnSpPr>
            <a:cxnSpLocks/>
            <a:endCxn id="68" idx="2"/>
          </p:cNvCxnSpPr>
          <p:nvPr/>
        </p:nvCxnSpPr>
        <p:spPr>
          <a:xfrm flipH="1" flipV="1">
            <a:off x="4794068" y="1584715"/>
            <a:ext cx="1301932" cy="240406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">
            <a:extLst>
              <a:ext uri="{FF2B5EF4-FFF2-40B4-BE49-F238E27FC236}">
                <a16:creationId xmlns:a16="http://schemas.microsoft.com/office/drawing/2014/main" id="{8350EAA2-BFF6-5143-8E02-F8DBFA27C29A}"/>
              </a:ext>
            </a:extLst>
          </p:cNvPr>
          <p:cNvSpPr txBox="1">
            <a:spLocks/>
          </p:cNvSpPr>
          <p:nvPr/>
        </p:nvSpPr>
        <p:spPr>
          <a:xfrm>
            <a:off x="297203" y="328862"/>
            <a:ext cx="9719068" cy="8035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/>
              <a:t>覆盖领域多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35EC926F-A7C2-5E49-8C41-AC0483858D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2686" y="5718902"/>
            <a:ext cx="298667" cy="105244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61F0DE66-B7F9-AD49-B9C3-9119F75EB5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0611" y="6066027"/>
            <a:ext cx="146413" cy="239523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2C42EEC-06BE-F841-8A1B-DCA68B11533F}"/>
              </a:ext>
            </a:extLst>
          </p:cNvPr>
          <p:cNvSpPr txBox="1"/>
          <p:nvPr/>
        </p:nvSpPr>
        <p:spPr>
          <a:xfrm>
            <a:off x="7419108" y="6030520"/>
            <a:ext cx="307777" cy="4193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800" spc="17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扶贫</a:t>
            </a: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3D7AFEB0-F08B-9F4D-B6AE-D8FEBB6772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7601" y="5513741"/>
            <a:ext cx="444543" cy="2450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2" name="墨迹 61">
                <a:extLst>
                  <a:ext uri="{FF2B5EF4-FFF2-40B4-BE49-F238E27FC236}">
                    <a16:creationId xmlns:a16="http://schemas.microsoft.com/office/drawing/2014/main" id="{482BCD64-0CC3-1D48-B36C-5DAE2FD82B53}"/>
                  </a:ext>
                </a:extLst>
              </p14:cNvPr>
              <p14:cNvContentPartPr/>
              <p14:nvPr/>
            </p14:nvContentPartPr>
            <p14:xfrm>
              <a:off x="10347234" y="5407124"/>
              <a:ext cx="146880" cy="255240"/>
            </p14:xfrm>
          </p:contentPart>
        </mc:Choice>
        <mc:Fallback xmlns="">
          <p:pic>
            <p:nvPicPr>
              <p:cNvPr id="62" name="墨迹 61">
                <a:extLst>
                  <a:ext uri="{FF2B5EF4-FFF2-40B4-BE49-F238E27FC236}">
                    <a16:creationId xmlns:a16="http://schemas.microsoft.com/office/drawing/2014/main" id="{482BCD64-0CC3-1D48-B36C-5DAE2FD82B5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29234" y="5389124"/>
                <a:ext cx="182520" cy="290880"/>
              </a:xfrm>
              <a:prstGeom prst="rect">
                <a:avLst/>
              </a:prstGeom>
            </p:spPr>
          </p:pic>
        </mc:Fallback>
      </mc:AlternateContent>
      <p:pic>
        <p:nvPicPr>
          <p:cNvPr id="63" name="图片 62">
            <a:extLst>
              <a:ext uri="{FF2B5EF4-FFF2-40B4-BE49-F238E27FC236}">
                <a16:creationId xmlns:a16="http://schemas.microsoft.com/office/drawing/2014/main" id="{CE470329-41AF-5D42-96AB-EBC41B0F40C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-1" r="-105115"/>
          <a:stretch/>
        </p:blipFill>
        <p:spPr>
          <a:xfrm>
            <a:off x="10279411" y="4883193"/>
            <a:ext cx="606548" cy="1755194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BAB154A8-3596-E34F-91D2-382C94D0FB1B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87" t="9225"/>
          <a:stretch/>
        </p:blipFill>
        <p:spPr>
          <a:xfrm>
            <a:off x="10571959" y="5023173"/>
            <a:ext cx="295712" cy="1593278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AD340D9C-7EE7-7843-A806-AE44957FE2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03306" y="3026719"/>
            <a:ext cx="1456088" cy="392024"/>
          </a:xfrm>
          <a:prstGeom prst="rect">
            <a:avLst/>
          </a:prstGeom>
        </p:spPr>
      </p:pic>
      <p:cxnSp>
        <p:nvCxnSpPr>
          <p:cNvPr id="35" name="直接连接符 54">
            <a:extLst>
              <a:ext uri="{FF2B5EF4-FFF2-40B4-BE49-F238E27FC236}">
                <a16:creationId xmlns:a16="http://schemas.microsoft.com/office/drawing/2014/main" id="{F594E321-80A3-7347-A43C-62F1C6DF2BD1}"/>
              </a:ext>
            </a:extLst>
          </p:cNvPr>
          <p:cNvCxnSpPr>
            <a:cxnSpLocks/>
          </p:cNvCxnSpPr>
          <p:nvPr/>
        </p:nvCxnSpPr>
        <p:spPr>
          <a:xfrm flipV="1">
            <a:off x="8491309" y="3094504"/>
            <a:ext cx="875064" cy="1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图片 66">
            <a:extLst>
              <a:ext uri="{FF2B5EF4-FFF2-40B4-BE49-F238E27FC236}">
                <a16:creationId xmlns:a16="http://schemas.microsoft.com/office/drawing/2014/main" id="{0100CD0F-BC82-F243-9133-DDD8127158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37432" y="3112973"/>
            <a:ext cx="979768" cy="135052"/>
          </a:xfrm>
          <a:prstGeom prst="rect">
            <a:avLst/>
          </a:prstGeom>
        </p:spPr>
      </p:pic>
      <p:sp>
        <p:nvSpPr>
          <p:cNvPr id="66" name="文本框 65">
            <a:extLst>
              <a:ext uri="{FF2B5EF4-FFF2-40B4-BE49-F238E27FC236}">
                <a16:creationId xmlns:a16="http://schemas.microsoft.com/office/drawing/2014/main" id="{8ECB8B5C-DE34-B04F-A764-3CC7942DF984}"/>
              </a:ext>
            </a:extLst>
          </p:cNvPr>
          <p:cNvSpPr txBox="1"/>
          <p:nvPr/>
        </p:nvSpPr>
        <p:spPr>
          <a:xfrm>
            <a:off x="9561097" y="3078048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中国国土资源数据库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AA9462E-C50D-3D4F-878B-F0AC1631F77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4916" y="1056090"/>
            <a:ext cx="1443038" cy="95726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74F3FFC-4A67-A443-9FED-57452BF15AD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6948" y="1812678"/>
            <a:ext cx="393700" cy="723900"/>
          </a:xfrm>
          <a:prstGeom prst="rect">
            <a:avLst/>
          </a:prstGeom>
        </p:spPr>
      </p:pic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772D3CB9-C151-3D41-8C66-69C50FB63B1F}"/>
              </a:ext>
            </a:extLst>
          </p:cNvPr>
          <p:cNvGrpSpPr/>
          <p:nvPr/>
        </p:nvGrpSpPr>
        <p:grpSpPr>
          <a:xfrm>
            <a:off x="3624496" y="-20248"/>
            <a:ext cx="2579019" cy="1662209"/>
            <a:chOff x="3163935" y="99614"/>
            <a:chExt cx="2579019" cy="1662209"/>
          </a:xfrm>
        </p:grpSpPr>
        <p:pic>
          <p:nvPicPr>
            <p:cNvPr id="80" name="图片 79">
              <a:extLst>
                <a:ext uri="{FF2B5EF4-FFF2-40B4-BE49-F238E27FC236}">
                  <a16:creationId xmlns:a16="http://schemas.microsoft.com/office/drawing/2014/main" id="{0E07DFE7-9A5E-504A-AF90-14705D89A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177621" y="449361"/>
              <a:ext cx="553929" cy="1312462"/>
            </a:xfrm>
            <a:prstGeom prst="rect">
              <a:avLst/>
            </a:prstGeom>
          </p:spPr>
        </p:pic>
        <p:pic>
          <p:nvPicPr>
            <p:cNvPr id="68" name="图片 67">
              <a:extLst>
                <a:ext uri="{FF2B5EF4-FFF2-40B4-BE49-F238E27FC236}">
                  <a16:creationId xmlns:a16="http://schemas.microsoft.com/office/drawing/2014/main" id="{6D32092B-75C2-084D-8A1A-ADFC50D2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452444" y="99614"/>
              <a:ext cx="1762125" cy="1604963"/>
            </a:xfrm>
            <a:prstGeom prst="rect">
              <a:avLst/>
            </a:prstGeom>
          </p:spPr>
        </p:pic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0A43DFF0-52AD-C040-BB0B-C4EF7C5B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083505" y="356177"/>
              <a:ext cx="164103" cy="1105110"/>
            </a:xfrm>
            <a:prstGeom prst="rect">
              <a:avLst/>
            </a:prstGeom>
          </p:spPr>
        </p:pic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96058C49-AD28-C340-9102-1518C435FA31}"/>
                </a:ext>
              </a:extLst>
            </p:cNvPr>
            <p:cNvSpPr txBox="1"/>
            <p:nvPr/>
          </p:nvSpPr>
          <p:spPr>
            <a:xfrm>
              <a:off x="4010715" y="322261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中国汽车产业数据库</a:t>
              </a:r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B6640493-28EB-9846-822A-364361190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6460" r="1" b="18648"/>
            <a:stretch/>
          </p:blipFill>
          <p:spPr>
            <a:xfrm>
              <a:off x="5188545" y="345075"/>
              <a:ext cx="532099" cy="1159314"/>
            </a:xfrm>
            <a:prstGeom prst="rect">
              <a:avLst/>
            </a:prstGeom>
          </p:spPr>
        </p:pic>
        <p:pic>
          <p:nvPicPr>
            <p:cNvPr id="76" name="图片 75">
              <a:extLst>
                <a:ext uri="{FF2B5EF4-FFF2-40B4-BE49-F238E27FC236}">
                  <a16:creationId xmlns:a16="http://schemas.microsoft.com/office/drawing/2014/main" id="{46A833EE-89B7-9540-87D1-63A3BEAB6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239900" y="454678"/>
              <a:ext cx="131528" cy="1006607"/>
            </a:xfrm>
            <a:prstGeom prst="rect">
              <a:avLst/>
            </a:prstGeom>
          </p:spPr>
        </p:pic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65B7FF52-72CC-FE44-839F-F9E111EC7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516478" y="463636"/>
              <a:ext cx="131528" cy="1006606"/>
            </a:xfrm>
            <a:prstGeom prst="rect">
              <a:avLst/>
            </a:prstGeom>
          </p:spPr>
        </p:pic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125E8536-E4B8-4E45-9699-495E06534D47}"/>
                </a:ext>
              </a:extLst>
            </p:cNvPr>
            <p:cNvSpPr txBox="1"/>
            <p:nvPr/>
          </p:nvSpPr>
          <p:spPr>
            <a:xfrm>
              <a:off x="5138847" y="431137"/>
              <a:ext cx="307777" cy="10874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中国建筑业数据库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731FFAEA-7835-EE40-806E-F3D9E8E306C1}"/>
                </a:ext>
              </a:extLst>
            </p:cNvPr>
            <p:cNvSpPr txBox="1"/>
            <p:nvPr/>
          </p:nvSpPr>
          <p:spPr>
            <a:xfrm>
              <a:off x="5435177" y="434259"/>
              <a:ext cx="307777" cy="10874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中国房地产数据库</a:t>
              </a:r>
            </a:p>
          </p:txBody>
        </p:sp>
        <p:pic>
          <p:nvPicPr>
            <p:cNvPr id="79" name="图片 78">
              <a:extLst>
                <a:ext uri="{FF2B5EF4-FFF2-40B4-BE49-F238E27FC236}">
                  <a16:creationId xmlns:a16="http://schemas.microsoft.com/office/drawing/2014/main" id="{B54D9B9C-3A7A-FD46-B6D2-941EAC865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763944" y="1506280"/>
              <a:ext cx="910269" cy="206728"/>
            </a:xfrm>
            <a:prstGeom prst="rect">
              <a:avLst/>
            </a:prstGeom>
          </p:spPr>
        </p:pic>
        <p:pic>
          <p:nvPicPr>
            <p:cNvPr id="81" name="图片 80">
              <a:extLst>
                <a:ext uri="{FF2B5EF4-FFF2-40B4-BE49-F238E27FC236}">
                  <a16:creationId xmlns:a16="http://schemas.microsoft.com/office/drawing/2014/main" id="{9B805E53-8095-C443-82AF-1852E62342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t="80385"/>
            <a:stretch/>
          </p:blipFill>
          <p:spPr>
            <a:xfrm>
              <a:off x="3173570" y="1504389"/>
              <a:ext cx="553929" cy="257434"/>
            </a:xfrm>
            <a:prstGeom prst="rect">
              <a:avLst/>
            </a:prstGeom>
          </p:spPr>
        </p:pic>
        <p:pic>
          <p:nvPicPr>
            <p:cNvPr id="82" name="图片 81">
              <a:extLst>
                <a:ext uri="{FF2B5EF4-FFF2-40B4-BE49-F238E27FC236}">
                  <a16:creationId xmlns:a16="http://schemas.microsoft.com/office/drawing/2014/main" id="{6DEACA74-2196-AC4A-AC7B-B6529F742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235267" y="566604"/>
              <a:ext cx="144539" cy="889534"/>
            </a:xfrm>
            <a:prstGeom prst="rect">
              <a:avLst/>
            </a:prstGeom>
          </p:spPr>
        </p:pic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35D48100-4D5B-394A-AC9D-6C43DCA43499}"/>
                </a:ext>
              </a:extLst>
            </p:cNvPr>
            <p:cNvSpPr txBox="1"/>
            <p:nvPr/>
          </p:nvSpPr>
          <p:spPr>
            <a:xfrm>
              <a:off x="3163935" y="559713"/>
              <a:ext cx="307777" cy="96308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中国科技数据库</a:t>
              </a: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7157EF64-A519-064C-941A-58EBE9170536}"/>
              </a:ext>
            </a:extLst>
          </p:cNvPr>
          <p:cNvGrpSpPr/>
          <p:nvPr/>
        </p:nvGrpSpPr>
        <p:grpSpPr>
          <a:xfrm>
            <a:off x="2843384" y="4968506"/>
            <a:ext cx="2017264" cy="1833293"/>
            <a:chOff x="3112193" y="5238950"/>
            <a:chExt cx="2017264" cy="1833293"/>
          </a:xfrm>
        </p:grpSpPr>
        <p:pic>
          <p:nvPicPr>
            <p:cNvPr id="83" name="图片 82">
              <a:extLst>
                <a:ext uri="{FF2B5EF4-FFF2-40B4-BE49-F238E27FC236}">
                  <a16:creationId xmlns:a16="http://schemas.microsoft.com/office/drawing/2014/main" id="{31D32917-FD4B-AD4D-990C-98B25157FF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526" b="2950"/>
            <a:stretch/>
          </p:blipFill>
          <p:spPr>
            <a:xfrm>
              <a:off x="3112391" y="5314355"/>
              <a:ext cx="1640553" cy="1615827"/>
            </a:xfrm>
            <a:prstGeom prst="rect">
              <a:avLst/>
            </a:prstGeom>
          </p:spPr>
        </p:pic>
        <p:pic>
          <p:nvPicPr>
            <p:cNvPr id="103" name="图片 102">
              <a:extLst>
                <a:ext uri="{FF2B5EF4-FFF2-40B4-BE49-F238E27FC236}">
                  <a16:creationId xmlns:a16="http://schemas.microsoft.com/office/drawing/2014/main" id="{761D602D-5847-4D42-BD32-EF2383C34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27543" y="5516916"/>
              <a:ext cx="298667" cy="1052444"/>
            </a:xfrm>
            <a:prstGeom prst="rect">
              <a:avLst/>
            </a:prstGeom>
          </p:spPr>
        </p:pic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id="{0D6A3987-FC32-064A-B7DE-CB97CF9B6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30790" y="5490139"/>
              <a:ext cx="298667" cy="1582104"/>
            </a:xfrm>
            <a:prstGeom prst="rect">
              <a:avLst/>
            </a:prstGeom>
          </p:spPr>
        </p:pic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id="{8D5E58AA-0769-5D4D-B280-C7C45726F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14663" y="5238950"/>
              <a:ext cx="444543" cy="295669"/>
            </a:xfrm>
            <a:prstGeom prst="rect">
              <a:avLst/>
            </a:prstGeom>
          </p:spPr>
        </p:pic>
        <p:pic>
          <p:nvPicPr>
            <p:cNvPr id="91" name="图片 90">
              <a:extLst>
                <a:ext uri="{FF2B5EF4-FFF2-40B4-BE49-F238E27FC236}">
                  <a16:creationId xmlns:a16="http://schemas.microsoft.com/office/drawing/2014/main" id="{09AF51D5-3B3A-9442-BAA0-5FBF7EA67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183499" y="5619796"/>
              <a:ext cx="150440" cy="1112307"/>
            </a:xfrm>
            <a:prstGeom prst="rect">
              <a:avLst/>
            </a:prstGeom>
          </p:spPr>
        </p:pic>
        <p:pic>
          <p:nvPicPr>
            <p:cNvPr id="92" name="图片 91">
              <a:extLst>
                <a:ext uri="{FF2B5EF4-FFF2-40B4-BE49-F238E27FC236}">
                  <a16:creationId xmlns:a16="http://schemas.microsoft.com/office/drawing/2014/main" id="{E8C07938-C5A0-C745-815E-6E4788260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481363" y="5613143"/>
              <a:ext cx="150440" cy="1112307"/>
            </a:xfrm>
            <a:prstGeom prst="rect">
              <a:avLst/>
            </a:prstGeom>
          </p:spPr>
        </p:pic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id="{BFEA9099-D692-6044-B172-843D3FFE2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751050" y="5619795"/>
              <a:ext cx="150440" cy="1112307"/>
            </a:xfrm>
            <a:prstGeom prst="rect">
              <a:avLst/>
            </a:prstGeom>
          </p:spPr>
        </p:pic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0167AD0C-C69C-F94E-ACE3-4C699A180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035860" y="5613142"/>
              <a:ext cx="150440" cy="1112307"/>
            </a:xfrm>
            <a:prstGeom prst="rect">
              <a:avLst/>
            </a:prstGeom>
          </p:spPr>
        </p:pic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5ABC786D-5D97-844A-83BD-798BCC97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318492" y="5613141"/>
              <a:ext cx="150440" cy="1112307"/>
            </a:xfrm>
            <a:prstGeom prst="rect">
              <a:avLst/>
            </a:prstGeom>
          </p:spPr>
        </p:pic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F93E5E69-3596-4244-B4ED-921DAA0A09F5}"/>
                </a:ext>
              </a:extLst>
            </p:cNvPr>
            <p:cNvSpPr txBox="1"/>
            <p:nvPr/>
          </p:nvSpPr>
          <p:spPr>
            <a:xfrm>
              <a:off x="3112193" y="5583033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中国商品贸易数据库</a:t>
              </a: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85949C37-6C3B-574B-980B-C6A9BFC39F51}"/>
                </a:ext>
              </a:extLst>
            </p:cNvPr>
            <p:cNvSpPr txBox="1"/>
            <p:nvPr/>
          </p:nvSpPr>
          <p:spPr>
            <a:xfrm>
              <a:off x="3401159" y="5593488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中国地区贸易数据库</a:t>
              </a: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DACAD9F1-419F-284E-BFEC-64B1056EA389}"/>
                </a:ext>
              </a:extLst>
            </p:cNvPr>
            <p:cNvSpPr txBox="1"/>
            <p:nvPr/>
          </p:nvSpPr>
          <p:spPr>
            <a:xfrm>
              <a:off x="3673359" y="5593488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中国行业贸易数据库</a:t>
              </a: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EEA1A58B-0A4D-B543-91CF-3008FD824386}"/>
                </a:ext>
              </a:extLst>
            </p:cNvPr>
            <p:cNvSpPr txBox="1"/>
            <p:nvPr/>
          </p:nvSpPr>
          <p:spPr>
            <a:xfrm>
              <a:off x="3954185" y="5595397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中国贸易指数数据库</a:t>
              </a:r>
            </a:p>
          </p:txBody>
        </p:sp>
        <p:sp>
          <p:nvSpPr>
            <p:cNvPr id="100" name="文本框 99">
              <a:extLst>
                <a:ext uri="{FF2B5EF4-FFF2-40B4-BE49-F238E27FC236}">
                  <a16:creationId xmlns:a16="http://schemas.microsoft.com/office/drawing/2014/main" id="{3A6B5A76-4563-CF4B-8633-8143479891A9}"/>
                </a:ext>
              </a:extLst>
            </p:cNvPr>
            <p:cNvSpPr txBox="1"/>
            <p:nvPr/>
          </p:nvSpPr>
          <p:spPr>
            <a:xfrm>
              <a:off x="4239303" y="5583033"/>
              <a:ext cx="307777" cy="121187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中国对外经济数据库</a:t>
              </a:r>
            </a:p>
          </p:txBody>
        </p:sp>
        <p:pic>
          <p:nvPicPr>
            <p:cNvPr id="102" name="图片 101">
              <a:extLst>
                <a:ext uri="{FF2B5EF4-FFF2-40B4-BE49-F238E27FC236}">
                  <a16:creationId xmlns:a16="http://schemas.microsoft.com/office/drawing/2014/main" id="{A11C53FA-A49D-9C47-A0E9-6993432B1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883723" y="5629634"/>
              <a:ext cx="150440" cy="1300548"/>
            </a:xfrm>
            <a:prstGeom prst="rect">
              <a:avLst/>
            </a:prstGeom>
          </p:spPr>
        </p:pic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EC387B22-EEF6-654C-92F8-F114402069FF}"/>
                </a:ext>
              </a:extLst>
            </p:cNvPr>
            <p:cNvSpPr txBox="1"/>
            <p:nvPr/>
          </p:nvSpPr>
          <p:spPr>
            <a:xfrm>
              <a:off x="4817100" y="5593488"/>
              <a:ext cx="307777" cy="146065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中国商品交易市场数据库</a:t>
              </a:r>
            </a:p>
          </p:txBody>
        </p:sp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C51885D1-90D6-1944-AC7B-0FBE248A4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11503" y="6547173"/>
              <a:ext cx="280826" cy="353034"/>
            </a:xfrm>
            <a:prstGeom prst="rect">
              <a:avLst/>
            </a:prstGeom>
          </p:spPr>
        </p:pic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1D257760-411E-194A-8EE2-C83AA2561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85468" y="5864041"/>
              <a:ext cx="146413" cy="239523"/>
            </a:xfrm>
            <a:prstGeom prst="rect">
              <a:avLst/>
            </a:prstGeom>
          </p:spPr>
        </p:pic>
        <p:sp>
          <p:nvSpPr>
            <p:cNvPr id="105" name="文本框 104">
              <a:extLst>
                <a:ext uri="{FF2B5EF4-FFF2-40B4-BE49-F238E27FC236}">
                  <a16:creationId xmlns:a16="http://schemas.microsoft.com/office/drawing/2014/main" id="{DD89B542-34D6-0E4A-AF71-51FDC5A84B54}"/>
                </a:ext>
              </a:extLst>
            </p:cNvPr>
            <p:cNvSpPr txBox="1"/>
            <p:nvPr/>
          </p:nvSpPr>
          <p:spPr>
            <a:xfrm>
              <a:off x="4503965" y="5828534"/>
              <a:ext cx="307777" cy="4193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zh-CN" altLang="en-US" sz="800" spc="17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商务</a:t>
              </a:r>
            </a:p>
          </p:txBody>
        </p:sp>
      </p:grpSp>
      <p:cxnSp>
        <p:nvCxnSpPr>
          <p:cNvPr id="84" name="直接连接符 63">
            <a:extLst>
              <a:ext uri="{FF2B5EF4-FFF2-40B4-BE49-F238E27FC236}">
                <a16:creationId xmlns:a16="http://schemas.microsoft.com/office/drawing/2014/main" id="{AC7AE14B-4E0A-6C43-A68E-CBA8B3B9979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4232791" y="4766891"/>
            <a:ext cx="1005606" cy="256282"/>
          </a:xfrm>
          <a:prstGeom prst="line">
            <a:avLst/>
          </a:prstGeom>
          <a:ln w="28575">
            <a:solidFill>
              <a:srgbClr val="2E85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546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游戏机, 画&#10;&#10;描述已自动生成">
            <a:extLst>
              <a:ext uri="{FF2B5EF4-FFF2-40B4-BE49-F238E27FC236}">
                <a16:creationId xmlns:a16="http://schemas.microsoft.com/office/drawing/2014/main" id="{FAC5BE2A-0E20-E748-803D-F22CF9370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6" r="8874" b="12538"/>
          <a:stretch/>
        </p:blipFill>
        <p:spPr>
          <a:xfrm>
            <a:off x="1221183" y="795606"/>
            <a:ext cx="10259618" cy="5926928"/>
          </a:xfrm>
          <a:prstGeom prst="rect">
            <a:avLst/>
          </a:prstGeom>
        </p:spPr>
      </p:pic>
      <p:sp>
        <p:nvSpPr>
          <p:cNvPr id="5" name="文本">
            <a:extLst>
              <a:ext uri="{FF2B5EF4-FFF2-40B4-BE49-F238E27FC236}">
                <a16:creationId xmlns:a16="http://schemas.microsoft.com/office/drawing/2014/main" id="{CE94333C-C56B-8C45-A20D-430A1988215F}"/>
              </a:ext>
            </a:extLst>
          </p:cNvPr>
          <p:cNvSpPr txBox="1">
            <a:spLocks/>
          </p:cNvSpPr>
          <p:nvPr/>
        </p:nvSpPr>
        <p:spPr>
          <a:xfrm>
            <a:off x="184321" y="314417"/>
            <a:ext cx="4859534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000" dirty="0"/>
              <a:t>涉及</a:t>
            </a:r>
            <a:r>
              <a:rPr lang="zh-CN" altLang="zh-CN" sz="4000" dirty="0"/>
              <a:t>区域</a:t>
            </a:r>
            <a:r>
              <a:rPr lang="zh-CN" altLang="en-US" sz="4000" dirty="0"/>
              <a:t>广</a:t>
            </a:r>
            <a:endParaRPr lang="zh-CN" altLang="zh-CN" sz="4000" dirty="0"/>
          </a:p>
        </p:txBody>
      </p:sp>
      <p:pic>
        <p:nvPicPr>
          <p:cNvPr id="16" name="图片 15" descr="图片包含 游戏机, 花&#10;&#10;描述已自动生成">
            <a:extLst>
              <a:ext uri="{FF2B5EF4-FFF2-40B4-BE49-F238E27FC236}">
                <a16:creationId xmlns:a16="http://schemas.microsoft.com/office/drawing/2014/main" id="{5B6E7C90-B068-034F-ACE7-9C8FC64143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27989" r="57524" b="50712"/>
          <a:stretch/>
        </p:blipFill>
        <p:spPr>
          <a:xfrm>
            <a:off x="4088674" y="2442755"/>
            <a:ext cx="1915448" cy="154408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AE9D30D-314E-DD4F-96E4-12784AFE558E}"/>
              </a:ext>
            </a:extLst>
          </p:cNvPr>
          <p:cNvSpPr txBox="1"/>
          <p:nvPr/>
        </p:nvSpPr>
        <p:spPr>
          <a:xfrm>
            <a:off x="6958266" y="3777290"/>
            <a:ext cx="29546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200+</a:t>
            </a:r>
            <a:r>
              <a:rPr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国家（地区）</a:t>
            </a:r>
            <a:br>
              <a:rPr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4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若干特定区域与组织</a:t>
            </a:r>
          </a:p>
        </p:txBody>
      </p:sp>
      <p:pic>
        <p:nvPicPr>
          <p:cNvPr id="14" name="图片 13" descr="图片包含 游戏机&#10;&#10;描述已自动生成">
            <a:extLst>
              <a:ext uri="{FF2B5EF4-FFF2-40B4-BE49-F238E27FC236}">
                <a16:creationId xmlns:a16="http://schemas.microsoft.com/office/drawing/2014/main" id="{79AABE1B-C282-8640-BC6E-5F9AD9F722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3" y="379222"/>
            <a:ext cx="7913703" cy="5671151"/>
          </a:xfrm>
          <a:prstGeom prst="rect">
            <a:avLst/>
          </a:prstGeom>
        </p:spPr>
      </p:pic>
      <p:sp>
        <p:nvSpPr>
          <p:cNvPr id="19" name="文本">
            <a:extLst>
              <a:ext uri="{FF2B5EF4-FFF2-40B4-BE49-F238E27FC236}">
                <a16:creationId xmlns:a16="http://schemas.microsoft.com/office/drawing/2014/main" id="{6BCE5DA4-A673-CF48-8937-6BE126007DBA}"/>
              </a:ext>
            </a:extLst>
          </p:cNvPr>
          <p:cNvSpPr txBox="1">
            <a:spLocks/>
          </p:cNvSpPr>
          <p:nvPr/>
        </p:nvSpPr>
        <p:spPr>
          <a:xfrm>
            <a:off x="8698530" y="4628213"/>
            <a:ext cx="3463868" cy="14341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31</a:t>
            </a: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省（直辖市、自治区）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香港、澳门、台湾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300+</a:t>
            </a: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市（地、州、盟）</a:t>
            </a:r>
            <a:r>
              <a:rPr lang="en-US" altLang="zh-CN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2800+</a:t>
            </a: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县（市、区、旗）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endParaRPr lang="zh-CN" altLang="en-US" sz="2200" dirty="0">
              <a:solidFill>
                <a:srgbClr val="2E85D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文本">
            <a:extLst>
              <a:ext uri="{FF2B5EF4-FFF2-40B4-BE49-F238E27FC236}">
                <a16:creationId xmlns:a16="http://schemas.microsoft.com/office/drawing/2014/main" id="{A75EAADE-D05A-BB42-A1F8-46DC8CE66186}"/>
              </a:ext>
            </a:extLst>
          </p:cNvPr>
          <p:cNvSpPr txBox="1">
            <a:spLocks/>
          </p:cNvSpPr>
          <p:nvPr/>
        </p:nvSpPr>
        <p:spPr>
          <a:xfrm>
            <a:off x="168535" y="4225699"/>
            <a:ext cx="3194215" cy="19040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经济特区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保税区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出口加工区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保税物流园区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保税港区</a:t>
            </a:r>
            <a:b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综合保税区</a:t>
            </a:r>
            <a:endParaRPr lang="en-US" altLang="zh-CN" sz="2200" dirty="0">
              <a:solidFill>
                <a:srgbClr val="2E85D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</a:t>
            </a:r>
            <a:r>
              <a:rPr lang="en-US" altLang="zh-CN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400+</a:t>
            </a:r>
            <a:r>
              <a:rPr lang="zh-CN" altLang="en-US" sz="2200" dirty="0">
                <a:solidFill>
                  <a:srgbClr val="2E85D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特定区域类别）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4F7DA4F3-9806-784C-8593-FF545944B651}"/>
              </a:ext>
            </a:extLst>
          </p:cNvPr>
          <p:cNvSpPr/>
          <p:nvPr/>
        </p:nvSpPr>
        <p:spPr>
          <a:xfrm>
            <a:off x="7581900" y="54864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7329898F-62D4-8A4E-AE5F-ADFE68566139}"/>
              </a:ext>
            </a:extLst>
          </p:cNvPr>
          <p:cNvSpPr/>
          <p:nvPr/>
        </p:nvSpPr>
        <p:spPr>
          <a:xfrm>
            <a:off x="7753350" y="52578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7B8B0B5-1EAC-A449-ACFA-4299359822D8}"/>
              </a:ext>
            </a:extLst>
          </p:cNvPr>
          <p:cNvSpPr/>
          <p:nvPr/>
        </p:nvSpPr>
        <p:spPr>
          <a:xfrm>
            <a:off x="7315200" y="56959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ACB026E0-EA98-3641-8034-B70DAB404B55}"/>
              </a:ext>
            </a:extLst>
          </p:cNvPr>
          <p:cNvSpPr/>
          <p:nvPr/>
        </p:nvSpPr>
        <p:spPr>
          <a:xfrm>
            <a:off x="6800850" y="61531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28074781-1717-6D4F-A311-3DAF82284765}"/>
              </a:ext>
            </a:extLst>
          </p:cNvPr>
          <p:cNvSpPr/>
          <p:nvPr/>
        </p:nvSpPr>
        <p:spPr>
          <a:xfrm>
            <a:off x="8210550" y="42291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BCC569DA-0DC2-C241-ADCA-4801F4D7737C}"/>
              </a:ext>
            </a:extLst>
          </p:cNvPr>
          <p:cNvSpPr/>
          <p:nvPr/>
        </p:nvSpPr>
        <p:spPr>
          <a:xfrm>
            <a:off x="7753350" y="30480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367E4683-6B0D-FF41-8D9B-84A687751F09}"/>
              </a:ext>
            </a:extLst>
          </p:cNvPr>
          <p:cNvSpPr/>
          <p:nvPr/>
        </p:nvSpPr>
        <p:spPr>
          <a:xfrm>
            <a:off x="8267700" y="30099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6D3AD6F3-EA0A-8E4F-988A-887FD77A8798}"/>
              </a:ext>
            </a:extLst>
          </p:cNvPr>
          <p:cNvSpPr/>
          <p:nvPr/>
        </p:nvSpPr>
        <p:spPr>
          <a:xfrm>
            <a:off x="7981950" y="40005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69BAEFD7-F50C-A64D-849F-8C17271EB736}"/>
              </a:ext>
            </a:extLst>
          </p:cNvPr>
          <p:cNvSpPr/>
          <p:nvPr/>
        </p:nvSpPr>
        <p:spPr>
          <a:xfrm>
            <a:off x="8191500" y="44577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B6202572-FE28-7E4F-AB1C-C073973DD543}"/>
              </a:ext>
            </a:extLst>
          </p:cNvPr>
          <p:cNvSpPr/>
          <p:nvPr/>
        </p:nvSpPr>
        <p:spPr>
          <a:xfrm>
            <a:off x="7905750" y="49720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34E605AB-D2EE-E645-B520-1DC7E4F527F0}"/>
              </a:ext>
            </a:extLst>
          </p:cNvPr>
          <p:cNvSpPr/>
          <p:nvPr/>
        </p:nvSpPr>
        <p:spPr>
          <a:xfrm>
            <a:off x="8191500" y="32956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971793D7-FA38-B440-8B42-7E7410979D10}"/>
              </a:ext>
            </a:extLst>
          </p:cNvPr>
          <p:cNvSpPr/>
          <p:nvPr/>
        </p:nvSpPr>
        <p:spPr>
          <a:xfrm>
            <a:off x="6534150" y="56959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366AEBB7-138A-9E45-9A8E-60D2CBFCCE11}"/>
              </a:ext>
            </a:extLst>
          </p:cNvPr>
          <p:cNvSpPr/>
          <p:nvPr/>
        </p:nvSpPr>
        <p:spPr>
          <a:xfrm>
            <a:off x="9201150" y="205740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085D052B-A1CB-A648-9F9D-23F5EF7ADA94}"/>
              </a:ext>
            </a:extLst>
          </p:cNvPr>
          <p:cNvSpPr/>
          <p:nvPr/>
        </p:nvSpPr>
        <p:spPr>
          <a:xfrm>
            <a:off x="8362950" y="2800350"/>
            <a:ext cx="144000" cy="1440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900"/>
          </a:p>
        </p:txBody>
      </p:sp>
    </p:spTree>
    <p:extLst>
      <p:ext uri="{BB962C8B-B14F-4D97-AF65-F5344CB8AC3E}">
        <p14:creationId xmlns:p14="http://schemas.microsoft.com/office/powerpoint/2010/main" val="95954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0278 L 0.12096 0.05417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8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">
            <a:extLst>
              <a:ext uri="{FF2B5EF4-FFF2-40B4-BE49-F238E27FC236}">
                <a16:creationId xmlns:a16="http://schemas.microsoft.com/office/drawing/2014/main" id="{AF484ED1-13AD-2143-8C12-B7636CE1EC24}"/>
              </a:ext>
            </a:extLst>
          </p:cNvPr>
          <p:cNvSpPr txBox="1">
            <a:spLocks/>
          </p:cNvSpPr>
          <p:nvPr/>
        </p:nvSpPr>
        <p:spPr>
          <a:xfrm>
            <a:off x="184321" y="314417"/>
            <a:ext cx="4859534" cy="4017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800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4000" dirty="0"/>
              <a:t>数据粒度细</a:t>
            </a:r>
            <a:endParaRPr lang="zh-CN" altLang="zh-CN" sz="4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EAF75D5-286B-5240-925E-F534B782F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6" t="-22411"/>
          <a:stretch/>
        </p:blipFill>
        <p:spPr>
          <a:xfrm>
            <a:off x="10677031" y="-22915"/>
            <a:ext cx="1338053" cy="53838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698EA19-3C58-9246-ADF8-7E10AE56F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21" y="979631"/>
            <a:ext cx="4432300" cy="565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61" name="文本"/>
          <p:cNvSpPr>
            <a:spLocks noGrp="1"/>
          </p:cNvSpPr>
          <p:nvPr>
            <p:ph type="ctrTitle"/>
          </p:nvPr>
        </p:nvSpPr>
        <p:spPr>
          <a:xfrm>
            <a:off x="1469138" y="979631"/>
            <a:ext cx="3147483" cy="41708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700+</a:t>
            </a:r>
            <a:r>
              <a:rPr lang="zh-CN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国民经济行业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小类</a:t>
            </a:r>
            <a:b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198A26-1865-534A-9861-97213CCE1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704" y="979631"/>
            <a:ext cx="4381500" cy="566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">
            <a:extLst>
              <a:ext uri="{FF2B5EF4-FFF2-40B4-BE49-F238E27FC236}">
                <a16:creationId xmlns:a16="http://schemas.microsoft.com/office/drawing/2014/main" id="{7F7F1182-F122-7E40-80DE-FE4F498FAD86}"/>
              </a:ext>
            </a:extLst>
          </p:cNvPr>
          <p:cNvSpPr txBox="1">
            <a:spLocks/>
          </p:cNvSpPr>
          <p:nvPr/>
        </p:nvSpPr>
        <p:spPr>
          <a:xfrm>
            <a:off x="4433593" y="979631"/>
            <a:ext cx="2046611" cy="491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200" b="1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dirty="0"/>
              <a:t>3000+</a:t>
            </a:r>
            <a:r>
              <a:rPr lang="zh-CN" altLang="en-US" dirty="0"/>
              <a:t>上市公司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715A522-B483-1F4E-85FB-0FC7D6E8D6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286" y="979631"/>
            <a:ext cx="4368800" cy="566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56" name="文本"/>
          <p:cNvSpPr>
            <a:spLocks noGrp="1"/>
          </p:cNvSpPr>
          <p:nvPr>
            <p:ph type="ctrTitle"/>
          </p:nvPr>
        </p:nvSpPr>
        <p:spPr>
          <a:xfrm>
            <a:off x="6273797" y="979631"/>
            <a:ext cx="2056591" cy="293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300+</a:t>
            </a:r>
            <a:r>
              <a:rPr lang="zh-CN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工业产品</a:t>
            </a:r>
            <a:b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B310D1D-3C13-734C-92D9-DB0DDFEC51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168" y="979631"/>
            <a:ext cx="4368800" cy="570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19" name="文本"/>
          <p:cNvSpPr>
            <a:spLocks noGrp="1"/>
          </p:cNvSpPr>
          <p:nvPr>
            <p:ph type="ctrTitle"/>
          </p:nvPr>
        </p:nvSpPr>
        <p:spPr>
          <a:xfrm>
            <a:off x="8756670" y="979631"/>
            <a:ext cx="1425298" cy="49153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700+</a:t>
            </a:r>
            <a:r>
              <a:rPr lang="zh-CN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高校</a:t>
            </a:r>
            <a:endParaRPr sz="2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21CAA-4989-5D41-AE93-64B4BB1D9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4051" y="979631"/>
            <a:ext cx="43688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文本">
            <a:extLst>
              <a:ext uri="{FF2B5EF4-FFF2-40B4-BE49-F238E27FC236}">
                <a16:creationId xmlns:a16="http://schemas.microsoft.com/office/drawing/2014/main" id="{C2096D70-07BC-DA41-9DB7-98FCB684FEE4}"/>
              </a:ext>
            </a:extLst>
          </p:cNvPr>
          <p:cNvSpPr txBox="1">
            <a:spLocks/>
          </p:cNvSpPr>
          <p:nvPr/>
        </p:nvSpPr>
        <p:spPr>
          <a:xfrm>
            <a:off x="10140847" y="979631"/>
            <a:ext cx="1866832" cy="4915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40+</a:t>
            </a:r>
            <a:r>
              <a:rPr lang="zh-CN" altLang="en-US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肿瘤分类</a:t>
            </a:r>
          </a:p>
        </p:txBody>
      </p:sp>
    </p:spTree>
    <p:extLst>
      <p:ext uri="{BB962C8B-B14F-4D97-AF65-F5344CB8AC3E}">
        <p14:creationId xmlns:p14="http://schemas.microsoft.com/office/powerpoint/2010/main" val="174391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1" grpId="0"/>
      <p:bldP spid="14" grpId="0"/>
      <p:bldP spid="5356" grpId="0"/>
      <p:bldP spid="62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PART_ID_V2" val="c-1-1"/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96504_1*l_h_a*1_1_1"/>
  <p:tag name="KSO_WM_TEMPLATE_CATEGORY" val="diagram"/>
  <p:tag name="KSO_WM_TEMPLATE_INDEX" val="20196504"/>
  <p:tag name="KSO_WM_UNIT_LAYERLEVEL" val="1_1_1"/>
  <p:tag name="KSO_WM_TAG_VERSION" val="1.0"/>
  <p:tag name="KSO_WM_BEAUTIFY_FLAG" val="#wm#"/>
  <p:tag name="KSO_WM_UNIT_PRESET_TEXT" val="单击此处添加小标题"/>
  <p:tag name="KSO_WM_UNIT_VALUE" val="13"/>
  <p:tag name="KSO_WM_UNIT_COLOR_SCHEME_SHAPE_ID" val="32"/>
  <p:tag name="KSO_WM_UNIT_COLOR_SCHEME_PARENT_PAGE" val="0_1"/>
  <p:tag name="KSO_WM_UNIT_DIAGRAM_MODELTYPE" val="stripeEnum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509_1*l_h_i*1_2_2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2"/>
  <p:tag name="KSO_WM_UNIT_COLOR_SCHEME_SHAPE_ID" val="73"/>
  <p:tag name="KSO_WM_UNIT_COLOR_SCHEME_PARENT_PAGE" val="0_1"/>
  <p:tag name="KSO_WM_UNIT_DIAGRAM_MODELTYPE" val="stripeEnum"/>
  <p:tag name="KSO_WM_UNIT_FOIL_COLOR" val="1"/>
  <p:tag name="KSO_WM_UNIT_SUBTYPE" val="b"/>
  <p:tag name="KSO_WM_UNIT_FILL_FORE_SCHEMECOLOR_INDEX" val="14"/>
  <p:tag name="KSO_WM_UNIT_FILL_TYPE" val="1"/>
  <p:tag name="KSO_WM_UNIT_LINE_FORE_SCHEMECOLOR_INDEX" val="1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509_1*l_h_i*1_2_2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2"/>
  <p:tag name="KSO_WM_UNIT_COLOR_SCHEME_SHAPE_ID" val="73"/>
  <p:tag name="KSO_WM_UNIT_COLOR_SCHEME_PARENT_PAGE" val="0_1"/>
  <p:tag name="KSO_WM_UNIT_DIAGRAM_MODELTYPE" val="stripeEnum"/>
  <p:tag name="KSO_WM_UNIT_FOIL_COLOR" val="1"/>
  <p:tag name="KSO_WM_UNIT_SUBTYPE" val="b"/>
  <p:tag name="KSO_WM_UNIT_FILL_FORE_SCHEMECOLOR_INDEX" val="14"/>
  <p:tag name="KSO_WM_UNIT_FILL_TYPE" val="1"/>
  <p:tag name="KSO_WM_UNIT_LINE_FORE_SCHEMECOLOR_INDEX" val="1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196509_1*l_h_i*1_2_2"/>
  <p:tag name="KSO_WM_TEMPLATE_CATEGORY" val="diagram"/>
  <p:tag name="KSO_WM_TEMPLATE_INDEX" val="20196509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2"/>
  <p:tag name="KSO_WM_UNIT_COLOR_SCHEME_SHAPE_ID" val="73"/>
  <p:tag name="KSO_WM_UNIT_COLOR_SCHEME_PARENT_PAGE" val="0_1"/>
  <p:tag name="KSO_WM_UNIT_DIAGRAM_MODELTYPE" val="stripeEnum"/>
  <p:tag name="KSO_WM_UNIT_FOIL_COLOR" val="1"/>
  <p:tag name="KSO_WM_UNIT_SUBTYPE" val="b"/>
  <p:tag name="KSO_WM_UNIT_FILL_FORE_SCHEMECOLOR_INDEX" val="14"/>
  <p:tag name="KSO_WM_UNIT_FILL_TYPE" val="1"/>
  <p:tag name="KSO_WM_UNIT_LINE_FORE_SCHEMECOLOR_INDEX" val="15"/>
  <p:tag name="KSO_WM_UNIT_LINE_FILL_TYPE" val="2"/>
  <p:tag name="KSO_WM_UNIT_TEXT_FILL_FORE_SCHEMECOLOR_INDEX" val="14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</TotalTime>
  <Words>1225</Words>
  <Application>Microsoft Macintosh PowerPoint</Application>
  <PresentationFormat>宽屏</PresentationFormat>
  <Paragraphs>224</Paragraphs>
  <Slides>51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64" baseType="lpstr">
      <vt:lpstr>等线</vt:lpstr>
      <vt:lpstr>等线 Light</vt:lpstr>
      <vt:lpstr>STXingkai</vt:lpstr>
      <vt:lpstr>Microsoft YaHei</vt:lpstr>
      <vt:lpstr>Microsoft YaHei</vt:lpstr>
      <vt:lpstr>微软雅黑 Light</vt:lpstr>
      <vt:lpstr>FZZhengHeiS-B-GB</vt:lpstr>
      <vt:lpstr>Microsoft YaHei Light</vt:lpstr>
      <vt:lpstr>Source Han Serif CN</vt:lpstr>
      <vt:lpstr>Arial</vt:lpstr>
      <vt:lpstr>Chalkboard</vt:lpstr>
      <vt:lpstr>Edwardian Script ITC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EPS数据资源特点</vt:lpstr>
      <vt:lpstr>PowerPoint 演示文稿</vt:lpstr>
      <vt:lpstr>PowerPoint 演示文稿</vt:lpstr>
      <vt:lpstr>PowerPoint 演示文稿</vt:lpstr>
      <vt:lpstr>700+国民经济行业小类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a44885</dc:creator>
  <cp:lastModifiedBy>a44885</cp:lastModifiedBy>
  <cp:revision>97</cp:revision>
  <dcterms:created xsi:type="dcterms:W3CDTF">2020-10-10T16:43:56Z</dcterms:created>
  <dcterms:modified xsi:type="dcterms:W3CDTF">2021-10-26T14:55:12Z</dcterms:modified>
</cp:coreProperties>
</file>