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846" r:id="rId2"/>
    <p:sldId id="550" r:id="rId3"/>
    <p:sldId id="702" r:id="rId4"/>
    <p:sldId id="824" r:id="rId5"/>
    <p:sldId id="828" r:id="rId6"/>
    <p:sldId id="801" r:id="rId7"/>
    <p:sldId id="802" r:id="rId8"/>
    <p:sldId id="830" r:id="rId9"/>
    <p:sldId id="803" r:id="rId10"/>
    <p:sldId id="823" r:id="rId11"/>
    <p:sldId id="812" r:id="rId12"/>
    <p:sldId id="829" r:id="rId13"/>
    <p:sldId id="685" r:id="rId14"/>
    <p:sldId id="773" r:id="rId15"/>
    <p:sldId id="778" r:id="rId16"/>
    <p:sldId id="772" r:id="rId17"/>
    <p:sldId id="785" r:id="rId18"/>
    <p:sldId id="836" r:id="rId19"/>
    <p:sldId id="768" r:id="rId20"/>
    <p:sldId id="784" r:id="rId21"/>
    <p:sldId id="719" r:id="rId22"/>
    <p:sldId id="721" r:id="rId23"/>
    <p:sldId id="364" r:id="rId24"/>
    <p:sldId id="367" r:id="rId25"/>
    <p:sldId id="821" r:id="rId26"/>
    <p:sldId id="731" r:id="rId27"/>
    <p:sldId id="736" r:id="rId28"/>
    <p:sldId id="737" r:id="rId29"/>
    <p:sldId id="845" r:id="rId30"/>
    <p:sldId id="79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CE8"/>
    <a:srgbClr val="5B9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89399"/>
  </p:normalViewPr>
  <p:slideViewPr>
    <p:cSldViewPr snapToGrid="0" snapToObjects="1">
      <p:cViewPr varScale="1">
        <p:scale>
          <a:sx n="81" d="100"/>
          <a:sy n="81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0BF71-583F-5742-A645-348C17102B63}" type="datetimeFigureOut">
              <a:rPr kumimoji="1" lang="zh-CN" altLang="en-US" smtClean="0"/>
              <a:t>2019/11/11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90DE8-0440-3A4D-A035-0F00DAFF14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36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90DE8-0440-3A4D-A035-0F00DAFF142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605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90DE8-0440-3A4D-A035-0F00DAFF1420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059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3" t="60073" r="-108" b="20578"/>
          <a:stretch/>
        </p:blipFill>
        <p:spPr>
          <a:xfrm>
            <a:off x="9448800" y="5395911"/>
            <a:ext cx="2743200" cy="13255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BFFF-DEFB-A840-BFC5-4D820AB5376F}" type="datetimeFigureOut">
              <a:rPr kumimoji="1" lang="zh-CN" altLang="en-US" smtClean="0"/>
              <a:t>2019/11/11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F59D-629B-D14C-995F-8AE3807782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827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" y="-1"/>
            <a:ext cx="12197644" cy="6861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BFFF-DEFB-A840-BFC5-4D820AB5376F}" type="datetimeFigureOut">
              <a:rPr kumimoji="1" lang="zh-CN" altLang="en-US" smtClean="0"/>
              <a:t>2019/11/11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F59D-629B-D14C-995F-8AE380778276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57A48A8-4AF9-D84F-A600-67924F5D3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3" t="60073" r="-108" b="20578"/>
          <a:stretch/>
        </p:blipFill>
        <p:spPr>
          <a:xfrm>
            <a:off x="9448800" y="5395911"/>
            <a:ext cx="274320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2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87800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3A56DF-2894-C147-B4A6-F5794E800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3" t="60073" r="-108" b="20578"/>
          <a:stretch/>
        </p:blipFill>
        <p:spPr>
          <a:xfrm>
            <a:off x="9448800" y="5395911"/>
            <a:ext cx="274320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87800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473206-89CF-1643-9306-0AD58C9B6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3" t="60073" r="-108" b="20578"/>
          <a:stretch/>
        </p:blipFill>
        <p:spPr>
          <a:xfrm>
            <a:off x="9448800" y="5395911"/>
            <a:ext cx="274320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DE155-8AA8-7E4A-8EB5-17E5E3055F13}" type="datetime1">
              <a:rPr lang="zh-CN" altLang="en-US"/>
              <a:pPr/>
              <a:t>2019/11/11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7F7A4-01EF-8D4D-9482-C2DDED6217B8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3A3519-BCFD-A244-BBF5-AD2431BC9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3" t="60073" r="-108" b="20578"/>
          <a:stretch/>
        </p:blipFill>
        <p:spPr>
          <a:xfrm>
            <a:off x="9448800" y="5395911"/>
            <a:ext cx="2743200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9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7DDA8B3-4B08-9748-9D66-8663FC6F4C75}" type="datetime1">
              <a:rPr lang="en-US" altLang="zh-CN"/>
              <a:pPr/>
              <a:t>11/11/2019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8D65BB-0E5E-D646-9BCC-FC702CB97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3" t="60073" r="-108" b="20578"/>
          <a:stretch/>
        </p:blipFill>
        <p:spPr>
          <a:xfrm>
            <a:off x="9448800" y="5395911"/>
            <a:ext cx="2743200" cy="13255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0F37EF3-DBD5-6E4F-927A-29BC995590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211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A7CFDA1-F983-C747-AE2E-E5C9A54D4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3" t="60073" r="-108" b="20578"/>
          <a:stretch/>
        </p:blipFill>
        <p:spPr>
          <a:xfrm>
            <a:off x="9448800" y="5395911"/>
            <a:ext cx="2743200" cy="1325564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729035" y="837982"/>
            <a:ext cx="10733969" cy="5388316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9335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78916" cy="685064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BFFF-DEFB-A840-BFC5-4D820AB5376F}" type="datetimeFigureOut">
              <a:rPr kumimoji="1" lang="zh-CN" altLang="en-US" smtClean="0"/>
              <a:t>2019/11/11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F59D-629B-D14C-995F-8AE3807782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084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84" r:id="rId3"/>
    <p:sldLayoutId id="2147483712" r:id="rId4"/>
    <p:sldLayoutId id="2147483713" r:id="rId5"/>
    <p:sldLayoutId id="2147483714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000"/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/>
        <a:buNone/>
        <a:defRPr sz="28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 typeface="Arial"/>
        <a:buNone/>
        <a:defRPr sz="24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 typeface="Arial"/>
        <a:buNone/>
        <a:defRPr sz="20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Arial"/>
        <a:buNone/>
        <a:defRPr sz="18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/>
        <a:buNone/>
        <a:defRPr sz="18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69" y="4535503"/>
            <a:ext cx="2983832" cy="2299018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834FA0CB-3250-3645-868C-B98582711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A15DF5E2-B75E-E548-B39A-C5EE4DA51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18FBE8F-E112-D14D-BCC8-11862546A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259" y="23479"/>
            <a:ext cx="6531910" cy="668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848CAB-EF4A-5E4F-837A-640051CD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93" y="1130610"/>
            <a:ext cx="8929613" cy="40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635" y="294861"/>
            <a:ext cx="11785600" cy="6268277"/>
          </a:xfrm>
          <a:solidFill>
            <a:schemeClr val="bg1">
              <a:lumMod val="95000"/>
              <a:alpha val="91000"/>
            </a:schemeClr>
          </a:solidFill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sz="3200" dirty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altLang="zh-CN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Recently, ①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zh-CN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has hit the headline of newspapers, which has aroused wide public concern. As is vividly described in the ironic cartoon___________.</a:t>
            </a:r>
            <a:endParaRPr lang="en-US" altLang="zh-CN" sz="32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It is of no difficulty to come up with some possible dangers brought about by② 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... </a:t>
            </a:r>
            <a:r>
              <a:rPr lang="en-US" altLang="zh-CN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zh-CN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On one hand, ③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zh-CN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may exert negative effects on our country, which becomes the stumbling block in the harmonious relationship among people. Therefore, we should endeavor to stop the behavior. On the other hand, ④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zh-CN" sz="32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poses threat to individuals’ lives, which widens the gap between people.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	Taking all the above reasons into consideration, we may safely come to the conclusion that ⑤</a:t>
            </a:r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zh-CN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is harmful. More media coverage and the enhancement of public awareness will make a positive change.</a:t>
            </a:r>
            <a:endParaRPr lang="zh-CN" altLang="zh-CN" sz="3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1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0063" y="2015067"/>
            <a:ext cx="9660466" cy="3467630"/>
          </a:xfrm>
        </p:spPr>
        <p:txBody>
          <a:bodyPr>
            <a:normAutofit/>
          </a:bodyPr>
          <a:lstStyle/>
          <a:p>
            <a:pPr algn="ctr"/>
            <a:r>
              <a:rPr lang="en-US" altLang="zh-CN" sz="8000" b="1" dirty="0">
                <a:solidFill>
                  <a:srgbClr val="FFC000"/>
                </a:solidFill>
              </a:rPr>
              <a:t>2</a:t>
            </a:r>
            <a:r>
              <a:rPr lang="zh-CN" altLang="en-US" sz="8000" b="1" dirty="0">
                <a:solidFill>
                  <a:srgbClr val="FFC000"/>
                </a:solidFill>
              </a:rPr>
              <a:t>、听力</a:t>
            </a:r>
            <a:endParaRPr kumimoji="1" lang="zh-CN" altLang="en-US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0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3533" cy="4351338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1.</a:t>
            </a:r>
            <a:r>
              <a:rPr lang="zh-CN" altLang="en-US" sz="3600" dirty="0"/>
              <a:t> 耳机电池确保是全新的</a:t>
            </a:r>
          </a:p>
          <a:p>
            <a:r>
              <a:rPr lang="en-US" altLang="zh-CN" sz="3600" dirty="0"/>
              <a:t>2.</a:t>
            </a:r>
            <a:r>
              <a:rPr lang="zh-CN" altLang="en-US" sz="3600" dirty="0"/>
              <a:t> </a:t>
            </a:r>
            <a:r>
              <a:rPr lang="zh-CN" altLang="en-US" sz="3600" b="1" dirty="0">
                <a:solidFill>
                  <a:schemeClr val="accent4"/>
                </a:solidFill>
              </a:rPr>
              <a:t>录音结束收答题卡</a:t>
            </a:r>
            <a:endParaRPr lang="en-US" altLang="zh-CN" sz="3600" dirty="0"/>
          </a:p>
          <a:p>
            <a:r>
              <a:rPr lang="en-US" altLang="zh-CN" sz="3600" dirty="0"/>
              <a:t>3.</a:t>
            </a:r>
            <a:r>
              <a:rPr lang="zh-CN" altLang="en-US" sz="3600" dirty="0"/>
              <a:t> </a:t>
            </a:r>
            <a:r>
              <a:rPr lang="zh-CN" altLang="en-US" sz="3600" b="1" dirty="0">
                <a:solidFill>
                  <a:srgbClr val="FFC000"/>
                </a:solidFill>
              </a:rPr>
              <a:t>利用读题时间：</a:t>
            </a:r>
            <a:r>
              <a:rPr lang="zh-CN" altLang="en-US" sz="3600" dirty="0"/>
              <a:t> 大约有</a:t>
            </a:r>
            <a:r>
              <a:rPr lang="en-US" altLang="zh-CN" sz="3600" dirty="0"/>
              <a:t>20s</a:t>
            </a:r>
          </a:p>
        </p:txBody>
      </p:sp>
    </p:spTree>
    <p:extLst>
      <p:ext uri="{BB962C8B-B14F-4D97-AF65-F5344CB8AC3E}">
        <p14:creationId xmlns:p14="http://schemas.microsoft.com/office/powerpoint/2010/main" val="51516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现在该做什么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  <a:defRPr/>
            </a:pPr>
            <a:r>
              <a:rPr lang="zh-CN" altLang="en-US" sz="3600" b="1" dirty="0">
                <a:solidFill>
                  <a:srgbClr val="FFC000"/>
                </a:solidFill>
                <a:latin typeface="Calibri" charset="0"/>
              </a:rPr>
              <a:t>真题</a:t>
            </a:r>
            <a:r>
              <a:rPr lang="zh-CN" altLang="en-US" sz="3600" dirty="0">
                <a:latin typeface="Calibri" charset="0"/>
              </a:rPr>
              <a:t>，听音频，</a:t>
            </a:r>
            <a:r>
              <a:rPr lang="zh-CN" altLang="en-US" sz="3600" b="1" dirty="0">
                <a:solidFill>
                  <a:srgbClr val="FFC000"/>
                </a:solidFill>
                <a:latin typeface="Calibri" charset="0"/>
              </a:rPr>
              <a:t>跟读模仿 </a:t>
            </a:r>
            <a:endParaRPr lang="en-US" altLang="zh-CN" sz="3600" b="1" dirty="0">
              <a:solidFill>
                <a:srgbClr val="FFC000"/>
              </a:solidFill>
              <a:latin typeface="Calibri" charset="0"/>
            </a:endParaRPr>
          </a:p>
          <a:p>
            <a:pPr>
              <a:defRPr/>
            </a:pPr>
            <a:r>
              <a:rPr lang="en-US" altLang="zh-CN" sz="3600" dirty="0">
                <a:latin typeface="Calibri" charset="0"/>
              </a:rPr>
              <a:t>2.</a:t>
            </a:r>
            <a:r>
              <a:rPr lang="zh-CN" altLang="en-US" sz="3600" dirty="0">
                <a:latin typeface="Calibri" charset="0"/>
              </a:rPr>
              <a:t>    注意比较</a:t>
            </a:r>
            <a:r>
              <a:rPr lang="zh-CN" altLang="en-US" sz="3600" b="1" u="sng" dirty="0">
                <a:solidFill>
                  <a:srgbClr val="FFC000"/>
                </a:solidFill>
                <a:latin typeface="Calibri" charset="0"/>
              </a:rPr>
              <a:t>原文和答案之间的关系</a:t>
            </a:r>
            <a:endParaRPr lang="en-US" altLang="zh-CN" sz="3600" b="1" u="sng" dirty="0">
              <a:solidFill>
                <a:srgbClr val="FFC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94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主要关系？（视听同向）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/>
              <a:t>1</a:t>
            </a:r>
            <a:r>
              <a:rPr kumimoji="1" lang="zh-CN" altLang="en-US" sz="3600" dirty="0"/>
              <a:t>、一模一样</a:t>
            </a:r>
            <a:endParaRPr kumimoji="1" lang="en-US" altLang="zh-CN" sz="3600" dirty="0"/>
          </a:p>
          <a:p>
            <a:r>
              <a:rPr kumimoji="1" lang="en-US" altLang="zh-CN" sz="3600" dirty="0"/>
              <a:t>2</a:t>
            </a:r>
            <a:r>
              <a:rPr kumimoji="1" lang="zh-CN" altLang="en-US" sz="3600" dirty="0"/>
              <a:t>、单词词性变化</a:t>
            </a:r>
            <a:endParaRPr kumimoji="1" lang="en-US" altLang="zh-CN" sz="3600" dirty="0"/>
          </a:p>
          <a:p>
            <a:r>
              <a:rPr kumimoji="1" lang="en-US" altLang="zh-CN" sz="3600" dirty="0"/>
              <a:t>3</a:t>
            </a:r>
            <a:r>
              <a:rPr kumimoji="1" lang="zh-CN" altLang="en-US" sz="3600" dirty="0"/>
              <a:t>、单词同义替换</a:t>
            </a:r>
            <a:endParaRPr kumimoji="1" lang="en-US" altLang="zh-CN" sz="3600" dirty="0"/>
          </a:p>
          <a:p>
            <a:r>
              <a:rPr kumimoji="1" lang="en-US" altLang="zh-CN" sz="3600" dirty="0"/>
              <a:t>4</a:t>
            </a:r>
            <a:r>
              <a:rPr kumimoji="1" lang="zh-CN" altLang="en-US" sz="3600" dirty="0"/>
              <a:t>、实力听懂</a:t>
            </a:r>
            <a:endParaRPr kumimoji="1" lang="en-US" altLang="zh-CN" sz="3600" dirty="0"/>
          </a:p>
          <a:p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1431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5664" y="423332"/>
            <a:ext cx="11472335" cy="62822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400" b="1" dirty="0"/>
              <a:t>#</a:t>
            </a:r>
            <a:r>
              <a:rPr lang="zh-CN" altLang="en-US" sz="3400" b="1" dirty="0"/>
              <a:t> 一模一样</a:t>
            </a:r>
            <a:r>
              <a:rPr lang="en-US" altLang="zh-CN" sz="3400" b="1" dirty="0"/>
              <a:t>/</a:t>
            </a:r>
            <a:r>
              <a:rPr lang="zh-CN" altLang="en-US" sz="3400" b="1" dirty="0"/>
              <a:t>词性变化</a:t>
            </a:r>
            <a:endParaRPr lang="en-US" altLang="zh-CN" sz="3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r-IN" altLang="zh-CN" sz="34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Almost all companies recognize the importance of innovation today,</a:t>
            </a:r>
            <a:r>
              <a:rPr lang="zh-CN" alt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but </a:t>
            </a:r>
            <a:r>
              <a:rPr lang="en-US" altLang="zh-CN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not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 many are able to </a:t>
            </a:r>
            <a:r>
              <a:rPr lang="en-US" altLang="zh-CN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integrate innovation into their</a:t>
            </a:r>
            <a:r>
              <a:rPr lang="zh-CN" altLang="en-US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business</a:t>
            </a:r>
            <a:r>
              <a:rPr lang="mr-IN" altLang="zh-CN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zh-CN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zh-CN" altLang="en-US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many people tend to assume that innovation just means </a:t>
            </a:r>
            <a:r>
              <a:rPr lang="en-US" altLang="zh-CN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creating something new</a:t>
            </a:r>
            <a:r>
              <a:rPr lang="zh-CN" altLang="en-US" sz="3400" dirty="0">
                <a:latin typeface="Times New Roman" charset="0"/>
                <a:ea typeface="Times New Roman" charset="0"/>
                <a:cs typeface="Times New Roman" charset="0"/>
              </a:rPr>
              <a:t>，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but actually it’s more than that</a:t>
            </a:r>
            <a:r>
              <a:rPr lang="mr-IN" altLang="zh-CN" sz="34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.The article </a:t>
            </a:r>
            <a:r>
              <a:rPr lang="mr-IN" altLang="zh-CN" sz="34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zh-CN" alt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saying a real innovative company should develop </a:t>
            </a:r>
            <a:r>
              <a:rPr lang="en-US" altLang="zh-CN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an innovation culture</a:t>
            </a:r>
            <a:r>
              <a:rPr lang="zh-CN" altLang="en-US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(2016.6)</a:t>
            </a:r>
          </a:p>
        </p:txBody>
      </p:sp>
      <p:sp>
        <p:nvSpPr>
          <p:cNvPr id="4" name="矩形 3"/>
          <p:cNvSpPr/>
          <p:nvPr/>
        </p:nvSpPr>
        <p:spPr>
          <a:xfrm>
            <a:off x="465664" y="4390146"/>
            <a:ext cx="109474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600" kern="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5. D) Failure to </a:t>
            </a:r>
            <a:r>
              <a:rPr lang="en-US" altLang="zh-CN" sz="3600" u="sng" kern="100" dirty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integrate innovation into their business</a:t>
            </a:r>
            <a:r>
              <a:rPr lang="en-US" altLang="zh-CN" sz="3600" u="sng" kern="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zh-CN" altLang="zh-CN" sz="3600" u="sng" kern="1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kern="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6. B) It is the </a:t>
            </a:r>
            <a:r>
              <a:rPr lang="en-US" altLang="zh-CN" sz="3600" u="sng" kern="100" dirty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creation of something new.</a:t>
            </a:r>
            <a:endParaRPr lang="zh-CN" altLang="zh-CN" sz="3600" u="sng" kern="100" dirty="0">
              <a:solidFill>
                <a:schemeClr val="accent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3600" kern="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7. C) Its </a:t>
            </a:r>
            <a:r>
              <a:rPr lang="en-US" altLang="zh-CN" sz="3600" u="sng" kern="100" dirty="0">
                <a:solidFill>
                  <a:schemeClr val="accent4"/>
                </a:solidFill>
                <a:latin typeface="Times New Roman" charset="0"/>
                <a:ea typeface="Times New Roman" charset="0"/>
                <a:cs typeface="Times New Roman" charset="0"/>
              </a:rPr>
              <a:t>innovation culture</a:t>
            </a:r>
            <a:r>
              <a:rPr lang="en-US" altLang="zh-CN" sz="3600" kern="1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zh-CN" altLang="zh-CN" sz="3600" kern="1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71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2600" y="778932"/>
            <a:ext cx="11353800" cy="54149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400" dirty="0"/>
              <a:t>#</a:t>
            </a:r>
            <a:r>
              <a:rPr lang="zh-CN" altLang="en-US" sz="3400" dirty="0"/>
              <a:t> 同义替换</a:t>
            </a:r>
            <a:endParaRPr lang="en-US" altLang="zh-CN" sz="3400" dirty="0"/>
          </a:p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I‘d like to relive a period I’ve already lived – the 1960s.</a:t>
            </a:r>
            <a:r>
              <a:rPr lang="zh-CN" alt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I was in my twenties, and </a:t>
            </a:r>
            <a:r>
              <a:rPr lang="en-US" altLang="zh-CN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everything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 was being</a:t>
            </a:r>
            <a:r>
              <a:rPr lang="zh-CN" altLang="en-US" sz="3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4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renewed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. </a:t>
            </a:r>
            <a:r>
              <a:rPr lang="zh-CN" altLang="en-US" sz="3400" dirty="0">
                <a:latin typeface="Times New Roman" charset="0"/>
                <a:ea typeface="Times New Roman" charset="0"/>
                <a:cs typeface="Times New Roman" charset="0"/>
              </a:rPr>
              <a:t> （</a:t>
            </a:r>
            <a:r>
              <a:rPr lang="en-US" altLang="zh-CN" sz="3400" dirty="0">
                <a:latin typeface="Times New Roman" charset="0"/>
                <a:ea typeface="Times New Roman" charset="0"/>
                <a:cs typeface="Times New Roman" charset="0"/>
              </a:rPr>
              <a:t>2017.6</a:t>
            </a:r>
            <a:r>
              <a:rPr lang="zh-CN" altLang="en-US" sz="3400" dirty="0">
                <a:latin typeface="Times New Roman" charset="0"/>
                <a:ea typeface="Times New Roman" charset="0"/>
                <a:cs typeface="Times New Roman" charset="0"/>
              </a:rPr>
              <a:t>）</a:t>
            </a:r>
            <a:endParaRPr lang="en-US" altLang="zh-CN" sz="3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12000"/>
              </a:lnSpc>
              <a:spcBef>
                <a:spcPts val="0"/>
              </a:spcBef>
            </a:pPr>
            <a:endParaRPr lang="sk-SK" altLang="zh-CN" sz="3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A) </a:t>
            </a:r>
            <a:r>
              <a:rPr lang="sk-SK" altLang="zh-CN" sz="3400" b="1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Everything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seemed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to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be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b="1" dirty="0" err="1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changing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b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B)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People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were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formal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and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disciplined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b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C)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People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were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excited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to go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travelling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overseas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b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D)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Things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from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Victorian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era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came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back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sk-SK" altLang="zh-CN" sz="3400" dirty="0" err="1">
                <a:latin typeface="Times New Roman" charset="0"/>
                <a:ea typeface="Times New Roman" charset="0"/>
                <a:cs typeface="Times New Roman" charset="0"/>
              </a:rPr>
              <a:t>alive</a:t>
            </a:r>
            <a:r>
              <a:rPr lang="sk-SK" altLang="zh-CN" sz="3400" dirty="0">
                <a:latin typeface="Times New Roman" charset="0"/>
                <a:ea typeface="Times New Roman" charset="0"/>
                <a:cs typeface="Times New Roman" charset="0"/>
              </a:rPr>
              <a:t>. </a:t>
            </a:r>
            <a:endParaRPr kumimoji="1" lang="zh-CN" altLang="en-US" sz="3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2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100" y="358043"/>
            <a:ext cx="11504676" cy="64633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…Today’s demographics show that the ①</a:t>
            </a:r>
            <a:r>
              <a:rPr lang="en" altLang="zh-CN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middle-class is disappearing 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now the richest 1% of the population has amassed more wealth than the bottom 90%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…②Americans thought that if they </a:t>
            </a:r>
            <a:r>
              <a:rPr lang="en" altLang="zh-CN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worked hard 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enough, even in the phase of adversity, they would be rewarded with </a:t>
            </a:r>
            <a:r>
              <a:rPr lang="en" altLang="zh-CN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… And if you ask low-income people what’s the one thing that would change the life, ③they’ll say “</a:t>
            </a:r>
            <a:r>
              <a:rPr lang="en" altLang="zh-CN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full-time job”. 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they aspire to.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…. Businesses, in order boost their profits, ④</a:t>
            </a:r>
            <a:r>
              <a:rPr lang="en" altLang="zh-C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hire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employees as </a:t>
            </a:r>
            <a:r>
              <a:rPr lang="en" altLang="zh-CN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part-time workers only</a:t>
            </a:r>
            <a:r>
              <a:rPr lang="en" altLang="zh-C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…(2018.12)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Its </a:t>
            </a:r>
            <a:r>
              <a:rPr lang="en" altLang="zh-CN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middle-class is disappearing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They could </a:t>
            </a:r>
            <a:r>
              <a:rPr lang="en" altLang="zh-CN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 their dreams 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" altLang="zh-CN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work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" altLang="zh-CN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employment.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" altLang="zh-CN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Hire part-time employees only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351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355600" y="529167"/>
            <a:ext cx="8466667" cy="1103313"/>
          </a:xfrm>
        </p:spPr>
        <p:txBody>
          <a:bodyPr/>
          <a:lstStyle/>
          <a:p>
            <a:r>
              <a:rPr lang="en-US" altLang="zh-CN" b="1" dirty="0">
                <a:latin typeface="微软雅黑" charset="-122"/>
                <a:ea typeface="微软雅黑" charset="-122"/>
              </a:rPr>
              <a:t>   </a:t>
            </a:r>
            <a:r>
              <a:rPr lang="zh-CN" altLang="en-US" b="1" dirty="0">
                <a:latin typeface="微软雅黑" charset="-122"/>
                <a:ea typeface="微软雅黑" charset="-122"/>
              </a:rPr>
              <a:t>高频词</a:t>
            </a:r>
            <a:r>
              <a:rPr lang="en-US" altLang="zh-CN" b="1" dirty="0">
                <a:latin typeface="微软雅黑" charset="-122"/>
                <a:ea typeface="微软雅黑" charset="-122"/>
              </a:rPr>
              <a:t>~</a:t>
            </a:r>
            <a:r>
              <a:rPr lang="zh-CN" altLang="en-US" b="1" dirty="0">
                <a:latin typeface="微软雅黑" charset="-122"/>
                <a:ea typeface="微软雅黑" charset="-122"/>
              </a:rPr>
              <a:t>关键词</a:t>
            </a:r>
            <a:r>
              <a:rPr lang="en-US" altLang="zh-CN" b="1" dirty="0">
                <a:latin typeface="微软雅黑" charset="-122"/>
                <a:ea typeface="微软雅黑" charset="-122"/>
              </a:rPr>
              <a:t>~</a:t>
            </a:r>
            <a:r>
              <a:rPr lang="zh-CN" altLang="en-US" b="1" dirty="0">
                <a:latin typeface="微软雅黑" charset="-122"/>
                <a:ea typeface="微软雅黑" charset="-122"/>
              </a:rPr>
              <a:t>正确选项</a:t>
            </a:r>
            <a:endParaRPr lang="zh-CN" altLang="en-US" b="1" dirty="0">
              <a:latin typeface="Calibri" charset="0"/>
              <a:ea typeface="宋体" charset="-122"/>
            </a:endParaRPr>
          </a:p>
        </p:txBody>
      </p:sp>
      <p:sp>
        <p:nvSpPr>
          <p:cNvPr id="30722" name="内容占位符 3"/>
          <p:cNvSpPr>
            <a:spLocks noGrp="1"/>
          </p:cNvSpPr>
          <p:nvPr>
            <p:ph sz="half" idx="4294967295"/>
          </p:nvPr>
        </p:nvSpPr>
        <p:spPr>
          <a:xfrm>
            <a:off x="829733" y="1632480"/>
            <a:ext cx="10938933" cy="4295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latin typeface="Times New Roman" charset="0"/>
                <a:ea typeface="宋体" charset="-122"/>
              </a:rPr>
              <a:t>Learning how different 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宋体" charset="-122"/>
              </a:rPr>
              <a:t>cultures </a:t>
            </a:r>
            <a:r>
              <a:rPr lang="en-US" altLang="zh-CN" sz="3600" dirty="0">
                <a:latin typeface="Times New Roman" charset="0"/>
                <a:ea typeface="宋体" charset="-122"/>
              </a:rPr>
              <a:t>signal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宋体" charset="-122"/>
              </a:rPr>
              <a:t> respect </a:t>
            </a:r>
            <a:r>
              <a:rPr lang="en-US" altLang="zh-CN" sz="3600" dirty="0">
                <a:latin typeface="Times New Roman" charset="0"/>
                <a:ea typeface="宋体" charset="-122"/>
              </a:rPr>
              <a:t>can help you avoid misunderstandings</a:t>
            </a:r>
            <a:r>
              <a:rPr lang="mr-IN" altLang="zh-CN" sz="3600" dirty="0">
                <a:latin typeface="Times New Roman" charset="0"/>
                <a:ea typeface="宋体" charset="-122"/>
              </a:rPr>
              <a:t>…</a:t>
            </a:r>
            <a:r>
              <a:rPr lang="en-US" altLang="zh-CN" sz="3600" dirty="0">
                <a:latin typeface="Times New Roman" charset="0"/>
                <a:ea typeface="宋体" charset="-122"/>
              </a:rPr>
              <a:t>. In the deaf 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宋体" charset="-122"/>
              </a:rPr>
              <a:t>culture</a:t>
            </a:r>
            <a:r>
              <a:rPr lang="en-US" altLang="zh-CN" sz="3600" dirty="0">
                <a:latin typeface="Times New Roman" charset="0"/>
                <a:ea typeface="宋体" charset="-122"/>
              </a:rPr>
              <a:t> of North America, </a:t>
            </a:r>
            <a:r>
              <a:rPr lang="mr-IN" altLang="zh-CN" sz="3600" dirty="0">
                <a:latin typeface="Times New Roman" charset="0"/>
                <a:ea typeface="宋体" charset="-122"/>
              </a:rPr>
              <a:t>…</a:t>
            </a:r>
            <a:r>
              <a:rPr lang="en-US" altLang="zh-CN" sz="3600" dirty="0">
                <a:latin typeface="Times New Roman" charset="0"/>
                <a:ea typeface="宋体" charset="-122"/>
              </a:rPr>
              <a:t>.. In some 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宋体" charset="-122"/>
              </a:rPr>
              <a:t>cultures, </a:t>
            </a:r>
            <a:r>
              <a:rPr lang="en-US" altLang="zh-CN" sz="3600" dirty="0">
                <a:latin typeface="Times New Roman" charset="0"/>
                <a:ea typeface="宋体" charset="-122"/>
              </a:rPr>
              <a:t>both overseas and in some minority groups in North America, listeners are considered 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宋体" charset="-122"/>
              </a:rPr>
              <a:t>disrespectful </a:t>
            </a:r>
            <a:r>
              <a:rPr lang="en-US" altLang="zh-CN" sz="3600" dirty="0">
                <a:latin typeface="Times New Roman" charset="0"/>
                <a:ea typeface="宋体" charset="-122"/>
              </a:rPr>
              <a:t>if they look directly at the speaker. 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宋体" charset="-122"/>
              </a:rPr>
              <a:t>Respect </a:t>
            </a:r>
            <a:r>
              <a:rPr lang="en-US" altLang="zh-CN" sz="3600" dirty="0">
                <a:latin typeface="Times New Roman" charset="0"/>
                <a:ea typeface="宋体" charset="-122"/>
              </a:rPr>
              <a:t>is </a:t>
            </a:r>
            <a:r>
              <a:rPr lang="mr-IN" altLang="zh-CN" sz="3600" dirty="0">
                <a:latin typeface="Times New Roman" charset="0"/>
                <a:ea typeface="宋体" charset="-122"/>
              </a:rPr>
              <a:t>…</a:t>
            </a:r>
            <a:endParaRPr lang="en-US" altLang="zh-CN" sz="3600" dirty="0">
              <a:latin typeface="Times New Roman" charset="0"/>
              <a:ea typeface="宋体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3600" dirty="0">
              <a:latin typeface="Times New Roman" charset="0"/>
              <a:ea typeface="宋体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A. How listeners in different 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cultures</a:t>
            </a:r>
            <a:r>
              <a:rPr lang="en-US" altLang="zh-CN" sz="3600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show 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respect</a:t>
            </a: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zh-CN" alt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1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3769" y="1359401"/>
            <a:ext cx="10860505" cy="2050132"/>
          </a:xfrm>
        </p:spPr>
        <p:txBody>
          <a:bodyPr anchor="ctr">
            <a:normAutofit/>
          </a:bodyPr>
          <a:lstStyle/>
          <a:p>
            <a:r>
              <a:rPr lang="zh-CN" altLang="en-US" sz="8000" b="1" dirty="0">
                <a:latin typeface="微软雅黑" charset="-122"/>
                <a:ea typeface="微软雅黑" charset="-122"/>
                <a:sym typeface="微软雅黑" charset="-122"/>
              </a:rPr>
              <a:t>四六级考前点播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411706" y="3644348"/>
            <a:ext cx="9144000" cy="1890177"/>
          </a:xfrm>
        </p:spPr>
        <p:txBody>
          <a:bodyPr>
            <a:normAutofit/>
          </a:bodyPr>
          <a:lstStyle/>
          <a:p>
            <a:r>
              <a:rPr kumimoji="1" lang="zh-CN" altLang="en-US" sz="3600" b="1" dirty="0"/>
              <a:t>闻 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69" y="4535503"/>
            <a:ext cx="2983832" cy="22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40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068" y="609601"/>
            <a:ext cx="11734799" cy="55504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b="1" dirty="0">
                <a:solidFill>
                  <a:srgbClr val="FFC000"/>
                </a:solidFill>
              </a:rPr>
              <a:t>#</a:t>
            </a:r>
            <a:r>
              <a:rPr lang="zh-CN" altLang="en-US" sz="3600" b="1" dirty="0">
                <a:solidFill>
                  <a:srgbClr val="FFC000"/>
                </a:solidFill>
              </a:rPr>
              <a:t> 听懂</a:t>
            </a:r>
            <a:endParaRPr lang="en-US" altLang="zh-CN" sz="3600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I remember my aunt Mary used to say if you swallow a</a:t>
            </a:r>
            <a:r>
              <a:rPr lang="zh-CN" alt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cherry</a:t>
            </a:r>
            <a:r>
              <a:rPr lang="zh-CN" altLang="en-US" sz="36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stone</a:t>
            </a: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, a tree would grow out of your mouth.</a:t>
            </a:r>
            <a:r>
              <a:rPr lang="zh-CN" altLang="en-US" sz="3600" dirty="0">
                <a:latin typeface="Times New Roman" charset="0"/>
                <a:ea typeface="Times New Roman" charset="0"/>
                <a:cs typeface="Times New Roman" charset="0"/>
              </a:rPr>
              <a:t>（</a:t>
            </a: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2017.6</a:t>
            </a:r>
            <a:r>
              <a:rPr lang="zh-CN" altLang="en-US" sz="3600" dirty="0">
                <a:latin typeface="Times New Roman" charset="0"/>
                <a:ea typeface="Times New Roman" charset="0"/>
                <a:cs typeface="Times New Roman" charset="0"/>
              </a:rPr>
              <a:t>）</a:t>
            </a:r>
            <a:endParaRPr lang="en-US" altLang="zh-CN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u="sng" dirty="0">
                <a:latin typeface="Times New Roman" charset="0"/>
                <a:ea typeface="Times New Roman" charset="0"/>
                <a:cs typeface="Times New Roman" charset="0"/>
              </a:rPr>
              <a:t>Q:</a:t>
            </a:r>
            <a:r>
              <a:rPr lang="zh-CN" altLang="en-US" sz="3600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u="sng" dirty="0">
                <a:latin typeface="Times New Roman" charset="0"/>
                <a:ea typeface="Times New Roman" charset="0"/>
                <a:cs typeface="Times New Roman" charset="0"/>
              </a:rPr>
              <a:t>What did aunt Marry used to do when the man was a child?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A.</a:t>
            </a:r>
            <a:r>
              <a:rPr lang="zh-CN" alt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Warn him of danger by making up a story.</a:t>
            </a:r>
            <a:r>
              <a:rPr lang="zh-CN" altLang="en-US" sz="3600" dirty="0">
                <a:latin typeface="Times New Roman" charset="0"/>
                <a:ea typeface="Times New Roman" charset="0"/>
                <a:cs typeface="Times New Roman" charset="0"/>
              </a:rPr>
              <a:t> （√）</a:t>
            </a:r>
            <a:endParaRPr lang="en-US" altLang="zh-CN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B. Give him some </a:t>
            </a:r>
            <a:r>
              <a:rPr lang="en-US" altLang="zh-CN" sz="3600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cherry stones</a:t>
            </a: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 to play with.</a:t>
            </a:r>
            <a:r>
              <a:rPr lang="zh-CN" altLang="en-US" sz="3600" dirty="0">
                <a:latin typeface="Times New Roman" charset="0"/>
                <a:ea typeface="Times New Roman" charset="0"/>
                <a:cs typeface="Times New Roman" charset="0"/>
              </a:rPr>
              <a:t> （</a:t>
            </a: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zh-CN" altLang="en-US" sz="3600" dirty="0">
                <a:latin typeface="Times New Roman" charset="0"/>
                <a:ea typeface="Times New Roman" charset="0"/>
                <a:cs typeface="Times New Roman" charset="0"/>
              </a:rPr>
              <a:t>）</a:t>
            </a:r>
            <a:endParaRPr lang="en-US" altLang="zh-CN" sz="3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C.</a:t>
            </a:r>
            <a:r>
              <a:rPr lang="zh-CN" alt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Do something funny to amuse him.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D.</a:t>
            </a:r>
            <a:r>
              <a:rPr lang="zh-CN" alt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3600" dirty="0">
                <a:latin typeface="Times New Roman" charset="0"/>
                <a:ea typeface="Times New Roman" charset="0"/>
                <a:cs typeface="Times New Roman" charset="0"/>
              </a:rPr>
              <a:t>Tell him to play in her backyard.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14727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860885"/>
            <a:ext cx="10972800" cy="333675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8000" b="1" dirty="0">
                <a:solidFill>
                  <a:srgbClr val="FFC000"/>
                </a:solidFill>
              </a:rPr>
              <a:t>3</a:t>
            </a:r>
            <a:r>
              <a:rPr kumimoji="1" lang="zh-CN" altLang="en-US" sz="8000" b="1" dirty="0">
                <a:solidFill>
                  <a:srgbClr val="FFC000"/>
                </a:solidFill>
              </a:rPr>
              <a:t>、阅读理解</a:t>
            </a:r>
          </a:p>
        </p:txBody>
      </p:sp>
    </p:spTree>
    <p:extLst>
      <p:ext uri="{BB962C8B-B14F-4D97-AF65-F5344CB8AC3E}">
        <p14:creationId xmlns:p14="http://schemas.microsoft.com/office/powerpoint/2010/main" val="175543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1</a:t>
            </a:r>
            <a:r>
              <a:rPr lang="zh-CN" altLang="en-US" sz="3600" dirty="0"/>
              <a:t>、</a:t>
            </a:r>
            <a:r>
              <a:rPr lang="zh-CN" altLang="zh-CN" sz="3600" dirty="0"/>
              <a:t>先</a:t>
            </a:r>
            <a:r>
              <a:rPr lang="zh-CN" altLang="en-US" sz="3600" dirty="0"/>
              <a:t>题后文</a:t>
            </a:r>
            <a:endParaRPr lang="en-US" altLang="zh-CN" sz="3600" dirty="0"/>
          </a:p>
          <a:p>
            <a:r>
              <a:rPr lang="en-US" altLang="zh-CN" sz="3600" dirty="0"/>
              <a:t>2</a:t>
            </a:r>
            <a:r>
              <a:rPr lang="zh-CN" altLang="en-US" sz="3600" dirty="0"/>
              <a:t>、</a:t>
            </a:r>
            <a:r>
              <a:rPr lang="zh-CN" altLang="zh-CN" sz="3600" dirty="0"/>
              <a:t>圈划</a:t>
            </a:r>
            <a:r>
              <a:rPr lang="zh-CN" altLang="en-US" sz="3600" dirty="0"/>
              <a:t>题干</a:t>
            </a:r>
            <a:r>
              <a:rPr lang="zh-CN" altLang="zh-CN" sz="3600" b="1" dirty="0">
                <a:solidFill>
                  <a:srgbClr val="FFC000"/>
                </a:solidFill>
              </a:rPr>
              <a:t>关键词</a:t>
            </a:r>
            <a:r>
              <a:rPr lang="zh-CN" altLang="en-US" sz="3600" dirty="0"/>
              <a:t>，</a:t>
            </a:r>
            <a:r>
              <a:rPr lang="zh-CN" altLang="en-US" sz="3600" b="1" dirty="0">
                <a:solidFill>
                  <a:srgbClr val="FFC000"/>
                </a:solidFill>
              </a:rPr>
              <a:t>一般顺序原则定位原文</a:t>
            </a:r>
            <a:endParaRPr lang="en-US" altLang="zh-CN" sz="3600" dirty="0"/>
          </a:p>
          <a:p>
            <a:r>
              <a:rPr lang="en-US" altLang="zh-CN" sz="3600" dirty="0"/>
              <a:t>3</a:t>
            </a:r>
            <a:r>
              <a:rPr lang="zh-CN" altLang="en-US" sz="3600" dirty="0"/>
              <a:t>、排除法是个有效方法</a:t>
            </a:r>
            <a:endParaRPr lang="en-US" altLang="zh-CN" sz="3600" dirty="0"/>
          </a:p>
          <a:p>
            <a:endParaRPr lang="zh-CN" altLang="zh-CN" sz="3600" dirty="0"/>
          </a:p>
          <a:p>
            <a:pPr lvl="0"/>
            <a:endParaRPr lang="en-US" altLang="zh-CN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7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AF14B1E-814F-B94E-99BF-60B55FF28A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9035" y="685799"/>
            <a:ext cx="10733932" cy="55400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en-US" altLang="zh-CN" sz="3200" b="1" dirty="0">
                <a:solidFill>
                  <a:schemeClr val="accent4"/>
                </a:solidFill>
              </a:rPr>
              <a:t>①</a:t>
            </a:r>
            <a:r>
              <a:rPr kumimoji="1" lang="zh-CN" altLang="en-US" sz="3200" b="1" dirty="0">
                <a:solidFill>
                  <a:schemeClr val="accent4"/>
                </a:solidFill>
              </a:rPr>
              <a:t> 题干 </a:t>
            </a:r>
            <a:r>
              <a:rPr kumimoji="1" lang="en-US" altLang="zh-CN" sz="3200" dirty="0"/>
              <a:t>——</a:t>
            </a:r>
            <a:r>
              <a:rPr kumimoji="1" lang="zh-CN" altLang="en-US" sz="3200" dirty="0"/>
              <a:t> </a:t>
            </a:r>
            <a:r>
              <a:rPr kumimoji="1" lang="en-US" altLang="zh-CN" sz="3200" b="1" dirty="0">
                <a:solidFill>
                  <a:schemeClr val="accent4"/>
                </a:solidFill>
              </a:rPr>
              <a:t>②</a:t>
            </a:r>
            <a:r>
              <a:rPr kumimoji="1" lang="zh-CN" altLang="en-US" sz="3200" b="1" dirty="0">
                <a:solidFill>
                  <a:schemeClr val="accent4"/>
                </a:solidFill>
              </a:rPr>
              <a:t> 定位 </a:t>
            </a:r>
            <a:r>
              <a:rPr kumimoji="1" lang="en-US" altLang="zh-CN" sz="3200" dirty="0"/>
              <a:t>——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③</a:t>
            </a:r>
            <a:r>
              <a:rPr kumimoji="1" lang="zh-CN" altLang="en-US" sz="3200" dirty="0"/>
              <a:t> 答案</a:t>
            </a:r>
            <a:endParaRPr kumimoji="1" lang="en-US" altLang="zh-CN" dirty="0"/>
          </a:p>
          <a:p>
            <a:pPr>
              <a:defRPr/>
            </a:pPr>
            <a:r>
              <a:rPr lang="en" altLang="zh-CN" sz="3200" b="1" dirty="0"/>
              <a:t>55. </a:t>
            </a:r>
            <a:r>
              <a:rPr lang="en" altLang="zh-CN" sz="3200" dirty="0"/>
              <a:t>What can we infer from the </a:t>
            </a:r>
            <a:r>
              <a:rPr lang="en" altLang="zh-CN" sz="3200" dirty="0">
                <a:solidFill>
                  <a:srgbClr val="FFC000"/>
                </a:solidFill>
              </a:rPr>
              <a:t>last paragraph</a:t>
            </a:r>
            <a:r>
              <a:rPr lang="en" altLang="zh-CN" sz="3200" dirty="0"/>
              <a:t>? </a:t>
            </a:r>
          </a:p>
          <a:p>
            <a:pPr>
              <a:defRPr/>
            </a:pPr>
            <a:endParaRPr lang="en" altLang="zh-CN" sz="3200" dirty="0"/>
          </a:p>
          <a:p>
            <a:pPr>
              <a:defRPr/>
            </a:pPr>
            <a:r>
              <a:rPr lang="en" altLang="zh-CN" sz="3200" dirty="0"/>
              <a:t>A) </a:t>
            </a:r>
            <a:r>
              <a:rPr lang="en" altLang="zh-CN" sz="3200" u="sng" dirty="0"/>
              <a:t>Doctors and surgeons </a:t>
            </a:r>
            <a:r>
              <a:rPr lang="en" altLang="zh-CN" sz="3200" dirty="0"/>
              <a:t>will soon be </a:t>
            </a:r>
            <a:r>
              <a:rPr lang="en" altLang="zh-CN" sz="3200" u="sng" dirty="0"/>
              <a:t>laid off</a:t>
            </a:r>
            <a:r>
              <a:rPr lang="en" altLang="zh-CN" sz="3200" dirty="0"/>
              <a:t>. </a:t>
            </a:r>
          </a:p>
          <a:p>
            <a:pPr>
              <a:defRPr/>
            </a:pPr>
            <a:r>
              <a:rPr lang="en" altLang="zh-CN" sz="3200" dirty="0"/>
              <a:t>B) The robotics </a:t>
            </a:r>
            <a:r>
              <a:rPr lang="en" altLang="zh-CN" sz="3200" u="sng" dirty="0"/>
              <a:t>industry</a:t>
            </a:r>
            <a:r>
              <a:rPr lang="en" altLang="zh-CN" sz="3200" dirty="0"/>
              <a:t> will soon </a:t>
            </a:r>
            <a:r>
              <a:rPr lang="en" altLang="zh-CN" sz="3200" u="sng" dirty="0"/>
              <a:t>take off</a:t>
            </a:r>
            <a:r>
              <a:rPr lang="en" altLang="zh-CN" sz="3200" dirty="0"/>
              <a:t>.</a:t>
            </a:r>
          </a:p>
          <a:p>
            <a:pPr>
              <a:defRPr/>
            </a:pPr>
            <a:r>
              <a:rPr lang="en" altLang="zh-CN" sz="3200" dirty="0"/>
              <a:t>C) Robots will not make </a:t>
            </a:r>
            <a:r>
              <a:rPr lang="en" altLang="zh-CN" sz="3200" u="sng" dirty="0"/>
              <a:t>nurses redundant</a:t>
            </a:r>
            <a:r>
              <a:rPr lang="en" altLang="zh-CN" sz="3200" dirty="0"/>
              <a:t>.</a:t>
            </a:r>
            <a:br>
              <a:rPr lang="en" altLang="zh-CN" sz="3200" dirty="0"/>
            </a:br>
            <a:r>
              <a:rPr lang="en" altLang="zh-CN" sz="3200" dirty="0"/>
              <a:t>D) </a:t>
            </a:r>
            <a:r>
              <a:rPr lang="en" altLang="zh-CN" sz="3200" u="sng" dirty="0"/>
              <a:t>Collaboration</a:t>
            </a:r>
            <a:r>
              <a:rPr lang="en" altLang="zh-CN" sz="3200" dirty="0"/>
              <a:t> will not replace </a:t>
            </a:r>
            <a:r>
              <a:rPr lang="en" altLang="zh-CN" sz="3200" u="sng" dirty="0"/>
              <a:t>competition</a:t>
            </a:r>
            <a:r>
              <a:rPr lang="en" altLang="zh-CN" sz="3200" dirty="0"/>
              <a:t>. </a:t>
            </a:r>
          </a:p>
          <a:p>
            <a:pPr>
              <a:defRPr/>
            </a:pPr>
            <a:endParaRPr lang="e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78736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44CE77A-068A-CC43-A34C-026EA4590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912" y="310895"/>
            <a:ext cx="11524635" cy="63276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" altLang="zh-CN" sz="3000" dirty="0"/>
              <a:t>A) </a:t>
            </a:r>
            <a:r>
              <a:rPr lang="en" altLang="zh-CN" sz="3000" u="sng" dirty="0">
                <a:solidFill>
                  <a:srgbClr val="FFC000"/>
                </a:solidFill>
              </a:rPr>
              <a:t>Doctors and surgeons </a:t>
            </a:r>
            <a:r>
              <a:rPr lang="en" altLang="zh-CN" sz="3000" dirty="0"/>
              <a:t>will soon be laid off. </a:t>
            </a:r>
          </a:p>
          <a:p>
            <a:pPr>
              <a:spcBef>
                <a:spcPts val="0"/>
              </a:spcBef>
              <a:defRPr/>
            </a:pPr>
            <a:r>
              <a:rPr lang="en" altLang="zh-CN" sz="3000" dirty="0"/>
              <a:t>B) The robotics </a:t>
            </a:r>
            <a:r>
              <a:rPr lang="en" altLang="zh-CN" sz="3000" u="sng" dirty="0">
                <a:solidFill>
                  <a:srgbClr val="FFC000"/>
                </a:solidFill>
              </a:rPr>
              <a:t>industry</a:t>
            </a:r>
            <a:r>
              <a:rPr lang="en" altLang="zh-CN" sz="3000" dirty="0"/>
              <a:t> will soon take off.</a:t>
            </a:r>
          </a:p>
          <a:p>
            <a:pPr>
              <a:spcBef>
                <a:spcPts val="0"/>
              </a:spcBef>
              <a:defRPr/>
            </a:pPr>
            <a:r>
              <a:rPr lang="en" altLang="zh-CN" sz="3000" dirty="0"/>
              <a:t>C) Robots will not make </a:t>
            </a:r>
            <a:r>
              <a:rPr lang="en" altLang="zh-CN" sz="3000" u="sng" dirty="0"/>
              <a:t>nurses redundant.</a:t>
            </a:r>
            <a:br>
              <a:rPr lang="en" altLang="zh-CN" sz="3000" u="sng" dirty="0"/>
            </a:br>
            <a:r>
              <a:rPr lang="en" altLang="zh-CN" sz="3000" dirty="0"/>
              <a:t>D) </a:t>
            </a:r>
            <a:r>
              <a:rPr lang="en" altLang="zh-CN" sz="3000" u="sng" dirty="0">
                <a:solidFill>
                  <a:srgbClr val="FFC000"/>
                </a:solidFill>
              </a:rPr>
              <a:t>Collaboration</a:t>
            </a:r>
            <a:r>
              <a:rPr lang="en" altLang="zh-CN" sz="3000" dirty="0"/>
              <a:t> will not replace </a:t>
            </a:r>
            <a:r>
              <a:rPr lang="en" altLang="zh-CN" sz="3000" u="sng" dirty="0"/>
              <a:t>competition</a:t>
            </a:r>
            <a:r>
              <a:rPr lang="en" altLang="zh-CN" sz="3000" dirty="0"/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en" altLang="zh-CN" sz="3000" dirty="0"/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" altLang="zh-CN" sz="3000" dirty="0"/>
              <a:t>It’s important to note that robotic nurses don’t decide courses of treatment or make diagnoses (though robot </a:t>
            </a:r>
            <a:r>
              <a:rPr lang="en" altLang="zh-CN" sz="3000" dirty="0">
                <a:solidFill>
                  <a:srgbClr val="FFC000"/>
                </a:solidFill>
              </a:rPr>
              <a:t>doctors and surgeons</a:t>
            </a:r>
            <a:r>
              <a:rPr lang="en" altLang="zh-CN" sz="3000" dirty="0">
                <a:solidFill>
                  <a:schemeClr val="accent6"/>
                </a:solidFill>
              </a:rPr>
              <a:t> </a:t>
            </a:r>
            <a:r>
              <a:rPr lang="en" altLang="zh-CN" sz="3000" dirty="0"/>
              <a:t>may not be far off). Instead, they perform routine and laborious tasks, freeing nurses up to attend to patients with immediate needs. This is one </a:t>
            </a:r>
            <a:r>
              <a:rPr lang="en" altLang="zh-CN" sz="3000" dirty="0">
                <a:solidFill>
                  <a:srgbClr val="FFC000"/>
                </a:solidFill>
              </a:rPr>
              <a:t>industry</a:t>
            </a:r>
            <a:r>
              <a:rPr lang="en" altLang="zh-CN" sz="3000" dirty="0"/>
              <a:t> where it seems the integration of robots will lead to </a:t>
            </a:r>
            <a:r>
              <a:rPr lang="en" altLang="zh-CN" sz="3000" dirty="0">
                <a:solidFill>
                  <a:srgbClr val="FFC000"/>
                </a:solidFill>
              </a:rPr>
              <a:t>collaboration, not replacement</a:t>
            </a:r>
            <a:r>
              <a:rPr lang="en" altLang="zh-CN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8594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现在该做什么？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40934"/>
            <a:ext cx="9584267" cy="4704293"/>
          </a:xfrm>
        </p:spPr>
        <p:txBody>
          <a:bodyPr>
            <a:normAutofit/>
          </a:bodyPr>
          <a:lstStyle/>
          <a:p>
            <a:r>
              <a:rPr kumimoji="1" lang="en-US" altLang="zh-CN" sz="3600" dirty="0"/>
              <a:t>1</a:t>
            </a:r>
            <a:r>
              <a:rPr kumimoji="1" lang="zh-CN" altLang="en-US" sz="3600" dirty="0"/>
              <a:t>、阅读三项</a:t>
            </a:r>
            <a:r>
              <a:rPr kumimoji="1" lang="zh-CN" altLang="en-US" sz="3600" dirty="0">
                <a:solidFill>
                  <a:srgbClr val="FFC000"/>
                </a:solidFill>
              </a:rPr>
              <a:t>做题顺序</a:t>
            </a:r>
            <a:endParaRPr kumimoji="1" lang="en-US" altLang="zh-CN" sz="3600" dirty="0">
              <a:solidFill>
                <a:srgbClr val="FFC000"/>
              </a:solidFill>
            </a:endParaRPr>
          </a:p>
          <a:p>
            <a:r>
              <a:rPr kumimoji="1" lang="en-US" altLang="zh-CN" sz="3600" dirty="0"/>
              <a:t>2</a:t>
            </a:r>
            <a:r>
              <a:rPr kumimoji="1" lang="zh-CN" altLang="en-US" sz="3600" dirty="0"/>
              <a:t>、刷</a:t>
            </a:r>
            <a:r>
              <a:rPr kumimoji="1" lang="zh-CN" altLang="en-US" sz="3600" dirty="0">
                <a:solidFill>
                  <a:srgbClr val="FFC000"/>
                </a:solidFill>
              </a:rPr>
              <a:t>真</a:t>
            </a:r>
            <a:r>
              <a:rPr kumimoji="1" lang="zh-CN" altLang="en-US" sz="3600" dirty="0"/>
              <a:t>题</a:t>
            </a:r>
            <a:endParaRPr kumimoji="1" lang="en-US" altLang="zh-CN" sz="3600" b="1" dirty="0">
              <a:solidFill>
                <a:srgbClr val="FFC000"/>
              </a:solidFill>
            </a:endParaRPr>
          </a:p>
          <a:p>
            <a:r>
              <a:rPr kumimoji="1" lang="en-US" altLang="zh-CN" sz="3600" dirty="0"/>
              <a:t>3</a:t>
            </a:r>
            <a:r>
              <a:rPr kumimoji="1" lang="zh-CN" altLang="en-US" sz="3600" dirty="0"/>
              <a:t>、</a:t>
            </a:r>
            <a:r>
              <a:rPr kumimoji="1" lang="zh-CN" altLang="en-US" sz="3600" u="sng" dirty="0"/>
              <a:t>尽可能认识</a:t>
            </a:r>
            <a:r>
              <a:rPr kumimoji="1" lang="zh-CN" altLang="en-US" sz="3600" u="sng" dirty="0">
                <a:solidFill>
                  <a:srgbClr val="FFC000"/>
                </a:solidFill>
              </a:rPr>
              <a:t>真题中不认识的单词</a:t>
            </a:r>
            <a:endParaRPr kumimoji="1" lang="en-US" altLang="zh-CN" sz="3600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13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10043"/>
            <a:ext cx="9144000" cy="2387600"/>
          </a:xfrm>
        </p:spPr>
        <p:txBody>
          <a:bodyPr anchor="ctr">
            <a:normAutofit/>
          </a:bodyPr>
          <a:lstStyle/>
          <a:p>
            <a:r>
              <a:rPr kumimoji="1" lang="en-US" altLang="zh-CN" sz="8000" dirty="0"/>
              <a:t>4</a:t>
            </a:r>
            <a:r>
              <a:rPr kumimoji="1" lang="zh-CN" altLang="en-US" sz="8000" dirty="0"/>
              <a:t>、翻译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8879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048581"/>
              </p:ext>
            </p:extLst>
          </p:nvPr>
        </p:nvGraphicFramePr>
        <p:xfrm>
          <a:off x="609600" y="464631"/>
          <a:ext cx="10972800" cy="567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0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400" dirty="0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具体要求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mr-IN" sz="2400" dirty="0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13~15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译文准确表达了原文的意思。用词贴切，行文流畅，基本上无语言错误，仅有个别小错。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mr-IN" sz="2400" dirty="0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10~12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</a:pP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译文基本上表达了原文的意思。文字通顺、连贯，无重大语言错误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mr-IN" sz="2400" dirty="0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7~9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译文勉强表达了原文的意思。用词欠准确，语言错误相当多，其中有些是严重语言错误。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mr-IN" sz="2400" dirty="0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4~6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译文仅表达了一小部分原文的意思。用词不准确，有相当多的严重语言错误。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mr-IN" sz="2400" dirty="0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1~3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</a:pP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译文支离破碎。除个别词语或句子，绝大部分文字没有表达原文意思。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mr-IN" sz="2400" dirty="0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50000"/>
                        </a:lnSpc>
                      </a:pP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未作答，或只有几个孤立的词，或译文与原文毫不相关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39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4800" b="1" u="sng" dirty="0">
                <a:solidFill>
                  <a:srgbClr val="FFC000"/>
                </a:solidFill>
              </a:rPr>
              <a:t>核心思想：</a:t>
            </a:r>
            <a:endParaRPr kumimoji="1" lang="en-US" altLang="zh-CN" sz="4800" b="1" u="sng" dirty="0">
              <a:solidFill>
                <a:srgbClr val="FFC000"/>
              </a:solidFill>
            </a:endParaRPr>
          </a:p>
          <a:p>
            <a:r>
              <a:rPr kumimoji="1" lang="zh-CN" altLang="en-US" sz="4800" dirty="0"/>
              <a:t>用正确的英文写出基本正确的中文意思</a:t>
            </a:r>
          </a:p>
        </p:txBody>
      </p:sp>
    </p:spTree>
    <p:extLst>
      <p:ext uri="{BB962C8B-B14F-4D97-AF65-F5344CB8AC3E}">
        <p14:creationId xmlns:p14="http://schemas.microsoft.com/office/powerpoint/2010/main" val="1240799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/>
          </a:bodyPr>
          <a:lstStyle/>
          <a:p>
            <a:r>
              <a:rPr lang="zh-CN" altLang="zh-CN" sz="3600" b="1" dirty="0"/>
              <a:t>巧妇难为无米之炊</a:t>
            </a:r>
            <a:endParaRPr lang="en-US" altLang="zh-CN" sz="3600" b="1" dirty="0"/>
          </a:p>
          <a:p>
            <a:r>
              <a:rPr lang="en-US" altLang="zh-CN" sz="3600" dirty="0"/>
              <a:t>1</a:t>
            </a:r>
            <a:r>
              <a:rPr lang="zh-CN" altLang="en-US" sz="3600" dirty="0"/>
              <a:t>、</a:t>
            </a:r>
            <a:r>
              <a:rPr lang="en-US" altLang="zh-CN" sz="3600" dirty="0"/>
              <a:t>Even a clever woman cannot cook a meal without rice.</a:t>
            </a:r>
            <a:br>
              <a:rPr lang="en-US" altLang="zh-CN" sz="3600" dirty="0"/>
            </a:br>
            <a:r>
              <a:rPr lang="en-US" altLang="zh-CN" sz="3600" dirty="0"/>
              <a:t>2</a:t>
            </a:r>
            <a:r>
              <a:rPr lang="zh-CN" altLang="en-US" sz="3600" dirty="0"/>
              <a:t>、</a:t>
            </a:r>
            <a:r>
              <a:rPr lang="en-US" altLang="zh-CN" sz="3600" dirty="0"/>
              <a:t>One can't make bricks without straw</a:t>
            </a:r>
          </a:p>
          <a:p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2931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495832" y="444500"/>
            <a:ext cx="6619875" cy="1214967"/>
          </a:xfrm>
        </p:spPr>
        <p:txBody>
          <a:bodyPr>
            <a:normAutofit/>
          </a:bodyPr>
          <a:lstStyle/>
          <a:p>
            <a:r>
              <a:rPr lang="zh-CN" altLang="en-US" sz="4400" b="1" dirty="0"/>
              <a:t>对标</a:t>
            </a:r>
            <a:r>
              <a:rPr lang="en-US" altLang="zh-CN" sz="4400" b="1" dirty="0"/>
              <a:t>425~710</a:t>
            </a:r>
            <a:r>
              <a:rPr lang="zh-CN" altLang="en-US" sz="4400" b="1" dirty="0"/>
              <a:t>*</a:t>
            </a:r>
            <a:r>
              <a:rPr lang="en-US" altLang="zh-CN" sz="4400" b="1" dirty="0"/>
              <a:t>0.6</a:t>
            </a:r>
            <a:endParaRPr lang="zh-CN" altLang="en-US" sz="44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29432"/>
              </p:ext>
            </p:extLst>
          </p:nvPr>
        </p:nvGraphicFramePr>
        <p:xfrm>
          <a:off x="353753" y="1659467"/>
          <a:ext cx="6904032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单项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单项总分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单项及格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听力（</a:t>
                      </a:r>
                      <a:r>
                        <a:rPr lang="en-US" altLang="zh-CN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35%</a:t>
                      </a:r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248.5</a:t>
                      </a:r>
                      <a:endParaRPr lang="zh-CN" altLang="en-US" sz="2800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150</a:t>
                      </a:r>
                      <a:endParaRPr lang="zh-CN" altLang="en-US" sz="2800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听力（</a:t>
                      </a:r>
                      <a:r>
                        <a:rPr lang="en-US" altLang="zh-CN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35%</a:t>
                      </a:r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248.5</a:t>
                      </a:r>
                      <a:endParaRPr lang="zh-CN" altLang="en-US" sz="2800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150</a:t>
                      </a:r>
                      <a:endParaRPr lang="zh-CN" altLang="en-US" sz="2800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翻译</a:t>
                      </a:r>
                      <a:r>
                        <a:rPr lang="en-US" altLang="zh-CN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&amp;</a:t>
                      </a:r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写作（</a:t>
                      </a:r>
                      <a:r>
                        <a:rPr lang="en-US" altLang="zh-CN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30%</a:t>
                      </a:r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213</a:t>
                      </a:r>
                      <a:endParaRPr lang="zh-CN" altLang="en-US" sz="2800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127</a:t>
                      </a:r>
                      <a:endParaRPr lang="zh-CN" altLang="en-US" sz="2800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总分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710</a:t>
                      </a:r>
                      <a:endParaRPr lang="zh-CN" altLang="en-US" sz="28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427</a:t>
                      </a:r>
                      <a:endParaRPr lang="zh-CN" altLang="en-US" sz="2800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5185" r="6972" b="4939"/>
          <a:stretch/>
        </p:blipFill>
        <p:spPr>
          <a:xfrm>
            <a:off x="7399866" y="28312"/>
            <a:ext cx="4673600" cy="67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现在该做什么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998133"/>
            <a:ext cx="11032067" cy="4178830"/>
          </a:xfrm>
        </p:spPr>
        <p:txBody>
          <a:bodyPr>
            <a:normAutofit/>
          </a:bodyPr>
          <a:lstStyle/>
          <a:p>
            <a:r>
              <a:rPr kumimoji="1" lang="en-US" altLang="zh-CN" sz="3600" dirty="0"/>
              <a:t>1</a:t>
            </a:r>
            <a:r>
              <a:rPr kumimoji="1" lang="zh-CN" altLang="en-US" sz="3600" dirty="0"/>
              <a:t>、请认真刷题，注意</a:t>
            </a:r>
            <a:r>
              <a:rPr kumimoji="1" lang="zh-CN" altLang="en-US" sz="3600" b="1" dirty="0">
                <a:solidFill>
                  <a:srgbClr val="FFC000"/>
                </a:solidFill>
              </a:rPr>
              <a:t>积累单词，短语和句式</a:t>
            </a:r>
            <a:endParaRPr kumimoji="1" lang="en-US" altLang="zh-CN" sz="3600" b="1" dirty="0">
              <a:solidFill>
                <a:srgbClr val="FFC000"/>
              </a:solidFill>
            </a:endParaRPr>
          </a:p>
          <a:p>
            <a:r>
              <a:rPr kumimoji="1" lang="en-US" altLang="zh-CN" sz="3600" dirty="0"/>
              <a:t>2</a:t>
            </a:r>
            <a:r>
              <a:rPr kumimoji="1" lang="zh-CN" altLang="en-US" sz="3600" dirty="0"/>
              <a:t>、四六级翻译可以互相练习</a:t>
            </a:r>
            <a:endParaRPr kumimoji="1"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69126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78337"/>
              </p:ext>
            </p:extLst>
          </p:nvPr>
        </p:nvGraphicFramePr>
        <p:xfrm>
          <a:off x="620975" y="1213682"/>
          <a:ext cx="10950050" cy="468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1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9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2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单项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测试内容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分值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考试时间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202"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听力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(35)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四级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短篇新闻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7</a:t>
                      </a:r>
                      <a:endParaRPr lang="zh-CN" altLang="en-US" sz="2400" b="1" dirty="0"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</a:t>
                      </a:r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</a:t>
                      </a:r>
                      <a:r>
                        <a:rPr lang="en-US" altLang="zh-CN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25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20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长对话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8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20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听力篇章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10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20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六级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长对话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8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30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20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听力篇章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7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632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讲话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报道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讲座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10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63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36273"/>
              </p:ext>
            </p:extLst>
          </p:nvPr>
        </p:nvGraphicFramePr>
        <p:xfrm>
          <a:off x="569844" y="795129"/>
          <a:ext cx="11065565" cy="540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967">
                  <a:extLst>
                    <a:ext uri="{9D8B030D-6E8A-4147-A177-3AD203B41FA5}">
                      <a16:colId xmlns:a16="http://schemas.microsoft.com/office/drawing/2014/main" val="1888635110"/>
                    </a:ext>
                  </a:extLst>
                </a:gridCol>
                <a:gridCol w="2352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13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单项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测试内容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分值</a:t>
                      </a:r>
                      <a:endParaRPr lang="en-US" altLang="zh-CN" sz="2400" b="1" kern="1200" dirty="0">
                        <a:solidFill>
                          <a:schemeClr val="lt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lt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考试时间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377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阅读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(35)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选词填空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10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0.5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40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37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段落匹配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10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37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仔细阅读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10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/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题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3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翻译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(15)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中译英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15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30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分钟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135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09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7200" b="1" dirty="0"/>
              <a:t>1</a:t>
            </a:r>
            <a:r>
              <a:rPr kumimoji="1" lang="zh-CN" altLang="en-US" sz="7200" b="1" dirty="0"/>
              <a:t>、写作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024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写作注意事项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15852"/>
          </a:xfrm>
        </p:spPr>
        <p:txBody>
          <a:bodyPr>
            <a:normAutofit/>
          </a:bodyPr>
          <a:lstStyle/>
          <a:p>
            <a:r>
              <a:rPr kumimoji="1" lang="en-US" altLang="zh-CN" sz="3200" dirty="0"/>
              <a:t>1</a:t>
            </a:r>
            <a:r>
              <a:rPr kumimoji="1" lang="zh-CN" altLang="en-US" sz="3200" dirty="0"/>
              <a:t>、三段（</a:t>
            </a:r>
            <a:r>
              <a:rPr kumimoji="1" lang="zh-CN" altLang="en-US" sz="3200" b="1" u="sng" dirty="0">
                <a:solidFill>
                  <a:srgbClr val="FFC000"/>
                </a:solidFill>
              </a:rPr>
              <a:t>缩进式</a:t>
            </a:r>
            <a:r>
              <a:rPr kumimoji="1" lang="zh-CN" altLang="en-US" sz="3200" dirty="0"/>
              <a:t>）</a:t>
            </a:r>
            <a:endParaRPr kumimoji="1" lang="en-US" altLang="zh-CN" sz="3200" dirty="0"/>
          </a:p>
          <a:p>
            <a:r>
              <a:rPr kumimoji="1" lang="en-US" altLang="zh-CN" sz="3200" dirty="0"/>
              <a:t>2</a:t>
            </a:r>
            <a:r>
              <a:rPr kumimoji="1" lang="zh-CN" altLang="en-US" sz="3200" dirty="0"/>
              <a:t>、</a:t>
            </a:r>
            <a:r>
              <a:rPr kumimoji="1" lang="zh-CN" altLang="en-US" sz="3200" b="1" dirty="0">
                <a:solidFill>
                  <a:srgbClr val="FFC000"/>
                </a:solidFill>
              </a:rPr>
              <a:t>字迹一定要端正，卷面整洁，涂改清晰</a:t>
            </a:r>
            <a:endParaRPr kumimoji="1" lang="en-US" altLang="zh-CN" sz="3200" b="1" dirty="0">
              <a:solidFill>
                <a:srgbClr val="FFC000"/>
              </a:solidFill>
            </a:endParaRPr>
          </a:p>
          <a:p>
            <a:r>
              <a:rPr kumimoji="1" lang="en-US" altLang="zh-CN" sz="3200" b="1" dirty="0"/>
              <a:t>3</a:t>
            </a:r>
            <a:r>
              <a:rPr kumimoji="1" lang="zh-CN" altLang="en-US" sz="3200" b="1" dirty="0"/>
              <a:t>、控制词数，检查语法</a:t>
            </a:r>
            <a:r>
              <a:rPr kumimoji="1" lang="en-US" altLang="zh-CN" sz="3200" b="1" dirty="0"/>
              <a:t>/</a:t>
            </a:r>
            <a:r>
              <a:rPr kumimoji="1" lang="zh-CN" altLang="en-US" sz="3200" b="1" dirty="0"/>
              <a:t>拼写错误</a:t>
            </a:r>
            <a:endParaRPr kumimoji="1"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82287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现在该做什么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1</a:t>
            </a:r>
            <a:r>
              <a:rPr kumimoji="1" lang="zh-CN" altLang="en-US" sz="3200" dirty="0"/>
              <a:t>、准备好自己的</a:t>
            </a:r>
            <a:r>
              <a:rPr kumimoji="1" lang="zh-CN" altLang="en-US" sz="3200" b="1" dirty="0">
                <a:solidFill>
                  <a:schemeClr val="accent4"/>
                </a:solidFill>
              </a:rPr>
              <a:t>模板</a:t>
            </a:r>
            <a:r>
              <a:rPr kumimoji="1" lang="zh-CN" altLang="en-US" sz="3200" dirty="0"/>
              <a:t>（适用于不同主题）</a:t>
            </a:r>
            <a:endParaRPr kumimoji="1" lang="en-US" altLang="zh-CN" sz="3200" dirty="0"/>
          </a:p>
          <a:p>
            <a:r>
              <a:rPr kumimoji="1" lang="en-US" altLang="zh-CN" sz="3200" dirty="0"/>
              <a:t>2</a:t>
            </a:r>
            <a:r>
              <a:rPr kumimoji="1" lang="zh-CN" altLang="en-US" sz="3200" dirty="0"/>
              <a:t>、用</a:t>
            </a:r>
            <a:r>
              <a:rPr kumimoji="1" lang="zh-CN" altLang="en-US" sz="3200" b="1" dirty="0">
                <a:solidFill>
                  <a:schemeClr val="accent4"/>
                </a:solidFill>
              </a:rPr>
              <a:t>答题卡</a:t>
            </a:r>
            <a:r>
              <a:rPr kumimoji="1" lang="zh-CN" altLang="en-US" sz="3200" dirty="0"/>
              <a:t>再写几遍真题（把模板写熟，看看够不够写）</a:t>
            </a:r>
            <a:endParaRPr kumimoji="1" lang="en-US" altLang="zh-CN" sz="3200" dirty="0"/>
          </a:p>
          <a:p>
            <a:r>
              <a:rPr kumimoji="1" lang="en-US" altLang="zh-CN" sz="3200" dirty="0"/>
              <a:t>3</a:t>
            </a:r>
            <a:r>
              <a:rPr kumimoji="1" lang="zh-CN" altLang="en-US" sz="3200" dirty="0"/>
              <a:t>、有时间的同学可以适当背背优秀范文</a:t>
            </a:r>
            <a:endParaRPr kumimoji="1"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77571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206977"/>
            <a:ext cx="11696700" cy="4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5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922</Words>
  <Application>Microsoft Office PowerPoint</Application>
  <PresentationFormat>宽屏</PresentationFormat>
  <Paragraphs>165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DengXian</vt:lpstr>
      <vt:lpstr>宋体</vt:lpstr>
      <vt:lpstr>Microsoft YaHei</vt:lpstr>
      <vt:lpstr>Microsoft YaHei</vt:lpstr>
      <vt:lpstr>Arial</vt:lpstr>
      <vt:lpstr>Calibri</vt:lpstr>
      <vt:lpstr>Times New Roman</vt:lpstr>
      <vt:lpstr>Office 主题</vt:lpstr>
      <vt:lpstr>PowerPoint 演示文稿</vt:lpstr>
      <vt:lpstr>四六级考前点播</vt:lpstr>
      <vt:lpstr>对标425~710*0.6</vt:lpstr>
      <vt:lpstr>PowerPoint 演示文稿</vt:lpstr>
      <vt:lpstr>PowerPoint 演示文稿</vt:lpstr>
      <vt:lpstr>1、写作</vt:lpstr>
      <vt:lpstr>写作注意事项</vt:lpstr>
      <vt:lpstr>现在该做什么</vt:lpstr>
      <vt:lpstr>PowerPoint 演示文稿</vt:lpstr>
      <vt:lpstr>PowerPoint 演示文稿</vt:lpstr>
      <vt:lpstr>PowerPoint 演示文稿</vt:lpstr>
      <vt:lpstr>PowerPoint 演示文稿</vt:lpstr>
      <vt:lpstr>注意事项</vt:lpstr>
      <vt:lpstr>现在该做什么</vt:lpstr>
      <vt:lpstr>主要关系？（视听同向）</vt:lpstr>
      <vt:lpstr>PowerPoint 演示文稿</vt:lpstr>
      <vt:lpstr>PowerPoint 演示文稿</vt:lpstr>
      <vt:lpstr>PowerPoint 演示文稿</vt:lpstr>
      <vt:lpstr>   高频词~关键词~正确选项</vt:lpstr>
      <vt:lpstr>PowerPoint 演示文稿</vt:lpstr>
      <vt:lpstr>PowerPoint 演示文稿</vt:lpstr>
      <vt:lpstr>注意事项</vt:lpstr>
      <vt:lpstr>PowerPoint 演示文稿</vt:lpstr>
      <vt:lpstr>PowerPoint 演示文稿</vt:lpstr>
      <vt:lpstr>现在该做什么？</vt:lpstr>
      <vt:lpstr>4、翻译</vt:lpstr>
      <vt:lpstr>PowerPoint 演示文稿</vt:lpstr>
      <vt:lpstr>PowerPoint 演示文稿</vt:lpstr>
      <vt:lpstr>PowerPoint 演示文稿</vt:lpstr>
      <vt:lpstr>现在该做什么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四六级考试点播</dc:title>
  <dc:creator>Microsoft Office User</dc:creator>
  <cp:lastModifiedBy>pc</cp:lastModifiedBy>
  <cp:revision>24</cp:revision>
  <dcterms:created xsi:type="dcterms:W3CDTF">2019-05-15T01:39:45Z</dcterms:created>
  <dcterms:modified xsi:type="dcterms:W3CDTF">2019-11-11T02:02:48Z</dcterms:modified>
</cp:coreProperties>
</file>