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73" r:id="rId4"/>
    <p:sldMasterId id="2147483683" r:id="rId5"/>
  </p:sldMasterIdLst>
  <p:notesMasterIdLst>
    <p:notesMasterId r:id="rId7"/>
  </p:notesMasterIdLst>
  <p:sldIdLst>
    <p:sldId id="12034" r:id="rId6"/>
    <p:sldId id="12103" r:id="rId8"/>
    <p:sldId id="12167" r:id="rId9"/>
    <p:sldId id="12165" r:id="rId10"/>
    <p:sldId id="12102" r:id="rId11"/>
    <p:sldId id="12023" r:id="rId12"/>
    <p:sldId id="12093" r:id="rId13"/>
    <p:sldId id="12094" r:id="rId14"/>
    <p:sldId id="12095" r:id="rId15"/>
    <p:sldId id="12096" r:id="rId16"/>
    <p:sldId id="12228" r:id="rId17"/>
    <p:sldId id="12104" r:id="rId18"/>
    <p:sldId id="12119" r:id="rId19"/>
    <p:sldId id="12169" r:id="rId20"/>
    <p:sldId id="12100" r:id="rId21"/>
    <p:sldId id="12170" r:id="rId22"/>
    <p:sldId id="12135" r:id="rId23"/>
    <p:sldId id="12172" r:id="rId24"/>
    <p:sldId id="11753" r:id="rId25"/>
    <p:sldId id="12114" r:id="rId26"/>
    <p:sldId id="12108" r:id="rId27"/>
    <p:sldId id="12110" r:id="rId28"/>
    <p:sldId id="12174" r:id="rId29"/>
    <p:sldId id="12175" r:id="rId30"/>
    <p:sldId id="12178" r:id="rId31"/>
    <p:sldId id="12179" r:id="rId32"/>
    <p:sldId id="12180" r:id="rId33"/>
    <p:sldId id="12181" r:id="rId34"/>
    <p:sldId id="12182" r:id="rId35"/>
    <p:sldId id="12183" r:id="rId36"/>
    <p:sldId id="12184" r:id="rId37"/>
    <p:sldId id="12185" r:id="rId38"/>
    <p:sldId id="12186" r:id="rId39"/>
    <p:sldId id="12187" r:id="rId40"/>
    <p:sldId id="12230" r:id="rId41"/>
    <p:sldId id="12188" r:id="rId42"/>
    <p:sldId id="12192" r:id="rId43"/>
    <p:sldId id="12193" r:id="rId44"/>
    <p:sldId id="12194" r:id="rId45"/>
    <p:sldId id="12195" r:id="rId46"/>
    <p:sldId id="12198" r:id="rId47"/>
    <p:sldId id="12196" r:id="rId48"/>
    <p:sldId id="12199" r:id="rId49"/>
    <p:sldId id="12190" r:id="rId50"/>
    <p:sldId id="12200" r:id="rId51"/>
    <p:sldId id="12191" r:id="rId52"/>
    <p:sldId id="12203" r:id="rId53"/>
    <p:sldId id="12206" r:id="rId54"/>
    <p:sldId id="12201" r:id="rId55"/>
    <p:sldId id="12204" r:id="rId56"/>
    <p:sldId id="12280" r:id="rId57"/>
    <p:sldId id="12202" r:id="rId58"/>
    <p:sldId id="12207" r:id="rId59"/>
    <p:sldId id="12208" r:id="rId60"/>
    <p:sldId id="12209" r:id="rId61"/>
    <p:sldId id="12210" r:id="rId62"/>
    <p:sldId id="12211" r:id="rId63"/>
    <p:sldId id="12212" r:id="rId64"/>
    <p:sldId id="12213" r:id="rId65"/>
    <p:sldId id="12214" r:id="rId66"/>
    <p:sldId id="12215" r:id="rId67"/>
    <p:sldId id="12118" r:id="rId68"/>
    <p:sldId id="299" r:id="rId6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gyan" initials="H" lastIdx="7" clrIdx="0"/>
  <p:cmAuthor id="2" name="作者" initials="A" lastIdx="0" clrIdx="1"/>
  <p:cmAuthor id="0" name="Jinge" initials="JG" lastIdx="2" clrIdx="0"/>
  <p:cmAuthor id="7" name="未知用户2" initials="未" lastIdx="43" clrIdx="1"/>
  <p:cmAuthor id="8" name="clm" initials="c" lastIdx="15" clrIdx="0"/>
  <p:cmAuthor id="9" name="ww7685" initials="w" lastIdx="3" clrIdx="0"/>
  <p:cmAuthor id="4" name="王蔚" initials="王" lastIdx="0" clrIdx="0"/>
  <p:cmAuthor id="5" name="Administrator" initials="A" lastIdx="54"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D0FF"/>
    <a:srgbClr val="3D7FDA"/>
    <a:srgbClr val="104696"/>
    <a:srgbClr val="074080"/>
    <a:srgbClr val="4776C7"/>
    <a:srgbClr val="0000FF"/>
    <a:srgbClr val="273346"/>
    <a:srgbClr val="033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4" autoAdjust="0"/>
    <p:restoredTop sz="90080" autoAdjust="0"/>
  </p:normalViewPr>
  <p:slideViewPr>
    <p:cSldViewPr snapToGrid="0">
      <p:cViewPr varScale="1">
        <p:scale>
          <a:sx n="56" d="100"/>
          <a:sy n="56" d="100"/>
        </p:scale>
        <p:origin x="108" y="294"/>
      </p:cViewPr>
      <p:guideLst/>
    </p:cSldViewPr>
  </p:slideViewPr>
  <p:notesTextViewPr>
    <p:cViewPr>
      <p:scale>
        <a:sx n="100" d="100"/>
        <a:sy n="100" d="100"/>
      </p:scale>
      <p:origin x="0" y="0"/>
    </p:cViewPr>
  </p:notesTextViewPr>
  <p:sorterViewPr>
    <p:cViewPr>
      <p:scale>
        <a:sx n="150" d="100"/>
        <a:sy n="150" d="100"/>
      </p:scale>
      <p:origin x="0" y="-911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3" Type="http://schemas.openxmlformats.org/officeDocument/2006/relationships/commentAuthors" Target="commentAuthors.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ChangeArrowheads="1" noTextEdit="1"/>
          </p:cNvSpPr>
          <p:nvPr>
            <p:ph type="sldImg" idx="4294967295"/>
          </p:nvPr>
        </p:nvSpPr>
        <p:spPr>
          <a:xfrm>
            <a:off x="381000" y="685800"/>
            <a:ext cx="6096000" cy="3429000"/>
          </a:xfrm>
          <a:ln>
            <a:miter lim="800000"/>
          </a:ln>
        </p:spPr>
      </p:sp>
      <p:sp>
        <p:nvSpPr>
          <p:cNvPr id="5123" name="备注占位符 2"/>
          <p:cNvSpPr>
            <a:spLocks noGrp="1" noChangeArrowheads="1"/>
          </p:cNvSpPr>
          <p:nvPr>
            <p:ph type="body" idx="4294967295"/>
          </p:nvPr>
        </p:nvSpPr>
        <p:spPr/>
        <p:txBody>
          <a:bodyPr/>
          <a:lstStyle/>
          <a:p>
            <a:endParaRPr lang="zh-CN" altLang="en-US" sz="1050" dirty="0"/>
          </a:p>
        </p:txBody>
      </p:sp>
      <p:sp>
        <p:nvSpPr>
          <p:cNvPr id="51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A10EB9B-026B-4DBF-B0DF-F17B4B439C9D}" type="slidenum">
              <a:rPr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p:sp>
      <p:sp>
        <p:nvSpPr>
          <p:cNvPr id="122883" name="备注占位符 2"/>
          <p:cNvSpPr>
            <a:spLocks noGrp="1"/>
          </p:cNvSpPr>
          <p:nvPr>
            <p:ph type="body" idx="1"/>
          </p:nvPr>
        </p:nvSpPr>
        <p:spPr>
          <a:noFill/>
        </p:spPr>
        <p:txBody>
          <a:bodyPr lIns="91437" tIns="45718" rIns="91437" bIns="45718"/>
          <a:lstStyle/>
          <a:p>
            <a:endParaRPr lang="zh-CN" altLang="en-US"/>
          </a:p>
        </p:txBody>
      </p:sp>
      <p:sp>
        <p:nvSpPr>
          <p:cNvPr id="122884" name="灯片编号占位符 3"/>
          <p:cNvSpPr txBox="1">
            <a:spLocks noGrp="1"/>
          </p:cNvSpPr>
          <p:nvPr/>
        </p:nvSpPr>
        <p:spPr bwMode="auto">
          <a:xfrm>
            <a:off x="4023992" y="9721107"/>
            <a:ext cx="3078427" cy="513507"/>
          </a:xfrm>
          <a:prstGeom prst="rect">
            <a:avLst/>
          </a:prstGeom>
          <a:noFill/>
          <a:ln w="9525">
            <a:noFill/>
            <a:miter lim="800000"/>
          </a:ln>
        </p:spPr>
        <p:txBody>
          <a:bodyPr lIns="91437" tIns="45718" rIns="91437" bIns="45718" anchor="b"/>
          <a:lstStyle/>
          <a:p>
            <a:pPr algn="r" defTabSz="915035"/>
            <a:fld id="{380C4B44-0ECC-443A-B253-29ABD69841CE}" type="slidenum">
              <a:rPr lang="zh-CN" altLang="en-US" sz="1200"/>
            </a:fld>
            <a:endParaRPr lang="en-US" altLang="zh-CN"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每小时更新</a:t>
            </a:r>
            <a:r>
              <a:rPr lang="zh-CN" altLang="en-US" dirty="0"/>
              <a:t>近万篇</a:t>
            </a:r>
            <a:endParaRPr lang="zh-CN" altLang="en-US" dirty="0"/>
          </a:p>
        </p:txBody>
      </p:sp>
      <p:sp>
        <p:nvSpPr>
          <p:cNvPr id="4" name="灯片编号占位符 3"/>
          <p:cNvSpPr>
            <a:spLocks noGrp="1"/>
          </p:cNvSpPr>
          <p:nvPr>
            <p:ph type="sldNum" sz="quarter" idx="5"/>
          </p:nvPr>
        </p:nvSpPr>
        <p:spPr/>
        <p:txBody>
          <a:bodyPr/>
          <a:lstStyle/>
          <a:p>
            <a:fld id="{7AFEC426-0097-44EA-944A-7833D9678F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5" Type="http://schemas.openxmlformats.org/officeDocument/2006/relationships/image" Target="../media/image17.GIF"/><Relationship Id="rId4" Type="http://schemas.openxmlformats.org/officeDocument/2006/relationships/tags" Target="../tags/tag24.xml"/><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5" Type="http://schemas.openxmlformats.org/officeDocument/2006/relationships/image" Target="../media/image17.GIF"/><Relationship Id="rId4" Type="http://schemas.openxmlformats.org/officeDocument/2006/relationships/tags" Target="../tags/tag25.xml"/><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21133" y="200022"/>
            <a:ext cx="10010644" cy="441960"/>
          </a:xfrm>
          <a:prstGeom prst="rect">
            <a:avLst/>
          </a:prstGeo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gradFill>
                  <a:gsLst>
                    <a:gs pos="0">
                      <a:srgbClr val="007BD3"/>
                    </a:gs>
                    <a:gs pos="100000">
                      <a:srgbClr val="034373"/>
                    </a:gs>
                  </a:gsLst>
                  <a:lin scaled="0"/>
                </a:gradFill>
                <a:uFillTx/>
                <a:latin typeface="+mj-ea"/>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321133" y="779330"/>
            <a:ext cx="11575493" cy="5562086"/>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a:xfrm>
            <a:off x="670192" y="6349833"/>
            <a:ext cx="2700000" cy="316800"/>
          </a:xfrm>
        </p:spPr>
        <p:txBody>
          <a:bodyPr/>
          <a:lstStyle/>
          <a:p>
            <a:fld id="{760FBDFE-C587-4B4C-A407-44438C67B59E}" type="datetime1">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r>
              <a:rPr lang="en-US" altLang="zh-CN"/>
              <a:t>www.cnki.net</a:t>
            </a:r>
            <a:endParaRPr lang="en-US" altLang="zh-CN"/>
          </a:p>
        </p:txBody>
      </p:sp>
      <p:sp>
        <p:nvSpPr>
          <p:cNvPr id="6" name="灯片编号占位符 5"/>
          <p:cNvSpPr>
            <a:spLocks noGrp="1"/>
          </p:cNvSpPr>
          <p:nvPr>
            <p:ph type="sldNum" sz="quarter" idx="12"/>
            <p:custDataLst>
              <p:tags r:id="rId6"/>
            </p:custDataLst>
          </p:nvPr>
        </p:nvSpPr>
        <p:spPr>
          <a:xfrm>
            <a:off x="8822055" y="6349833"/>
            <a:ext cx="2700000" cy="316800"/>
          </a:xfrm>
        </p:spPr>
        <p:txBody>
          <a:bodyPr/>
          <a:lstStyle/>
          <a:p>
            <a:fld id="{49AE70B2-8BF9-45C0-BB95-33D1B9D3A854}" type="slidenum">
              <a:rPr lang="zh-CN" altLang="en-US" smtClean="0"/>
            </a:fld>
            <a:endParaRPr lang="zh-CN" altLang="en-US"/>
          </a:p>
        </p:txBody>
      </p:sp>
      <p:cxnSp>
        <p:nvCxnSpPr>
          <p:cNvPr id="12" name="直接连接符 11"/>
          <p:cNvCxnSpPr/>
          <p:nvPr userDrawn="1"/>
        </p:nvCxnSpPr>
        <p:spPr>
          <a:xfrm>
            <a:off x="321133" y="647716"/>
            <a:ext cx="10010644" cy="0"/>
          </a:xfrm>
          <a:prstGeom prst="line">
            <a:avLst/>
          </a:prstGeom>
          <a:ln w="31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955"/>
            <a:ext cx="10972800" cy="1143000"/>
          </a:xfrm>
          <a:prstGeom prst="rect">
            <a:avLst/>
          </a:prstGeom>
        </p:spPr>
        <p:txBody>
          <a:bodyPr/>
          <a:lstStyle/>
          <a:p>
            <a:r>
              <a:rPr lang="zh-CN" altLang="en-US"/>
              <a:t>单击此处编辑母版标题样式</a:t>
            </a:r>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955"/>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6280"/>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6" name="任意多边形 5" descr="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
          <p:cNvSpPr/>
          <p:nvPr>
            <p:custDataLst>
              <p:tags r:id="rId2"/>
            </p:custDataLst>
          </p:nvPr>
        </p:nvSpPr>
        <p:spPr>
          <a:xfrm>
            <a:off x="1507735" y="0"/>
            <a:ext cx="9127816" cy="6858000"/>
          </a:xfrm>
          <a:custGeom>
            <a:avLst/>
            <a:gdLst>
              <a:gd name="connsiteX0" fmla="*/ 3637520 w 9127816"/>
              <a:gd name="connsiteY0" fmla="*/ 0 h 6858000"/>
              <a:gd name="connsiteX1" fmla="*/ 5490296 w 9127816"/>
              <a:gd name="connsiteY1" fmla="*/ 0 h 6858000"/>
              <a:gd name="connsiteX2" fmla="*/ 9127816 w 9127816"/>
              <a:gd name="connsiteY2" fmla="*/ 3637520 h 6858000"/>
              <a:gd name="connsiteX3" fmla="*/ 5907336 w 9127816"/>
              <a:gd name="connsiteY3" fmla="*/ 6858000 h 6858000"/>
              <a:gd name="connsiteX4" fmla="*/ 3220480 w 9127816"/>
              <a:gd name="connsiteY4" fmla="*/ 6858000 h 6858000"/>
              <a:gd name="connsiteX5" fmla="*/ 0 w 9127816"/>
              <a:gd name="connsiteY5" fmla="*/ 36375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7816" h="6858000">
                <a:moveTo>
                  <a:pt x="3637520" y="0"/>
                </a:moveTo>
                <a:lnTo>
                  <a:pt x="5490296" y="0"/>
                </a:lnTo>
                <a:lnTo>
                  <a:pt x="9127816" y="3637520"/>
                </a:lnTo>
                <a:lnTo>
                  <a:pt x="5907336" y="6858000"/>
                </a:lnTo>
                <a:lnTo>
                  <a:pt x="3220480" y="6858000"/>
                </a:lnTo>
                <a:lnTo>
                  <a:pt x="0" y="363752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prstClr val="white"/>
              </a:solidFill>
            </a:endParaRPr>
          </a:p>
        </p:txBody>
      </p:sp>
      <p:sp>
        <p:nvSpPr>
          <p:cNvPr id="7" name="标题 1" hidden="1"/>
          <p:cNvSpPr txBox="1"/>
          <p:nvPr>
            <p:custDataLst>
              <p:tags r:id="rId3"/>
            </p:custDataLst>
          </p:nvPr>
        </p:nvSpPr>
        <p:spPr>
          <a:xfrm>
            <a:off x="3581400" y="2595880"/>
            <a:ext cx="5029200" cy="1320293"/>
          </a:xfrm>
          <a:prstGeom prst="rect">
            <a:avLst/>
          </a:prstGeom>
          <a:solidFill>
            <a:schemeClr val="accent6"/>
          </a:solidFill>
        </p:spPr>
        <p:txBody>
          <a:bodyPr vert="horz" lIns="90000" tIns="46800" rIns="90000" bIns="46800" rtlCol="0" anchor="b">
            <a:normAutofit/>
          </a:bodyPr>
          <a:lstStyle>
            <a:lvl1pPr algn="ctr" defTabSz="914400" rtl="0" eaLnBrk="1" latinLnBrk="0" hangingPunct="1">
              <a:lnSpc>
                <a:spcPct val="90000"/>
              </a:lnSpc>
              <a:spcBef>
                <a:spcPct val="0"/>
              </a:spcBef>
              <a:buNone/>
              <a:defRPr sz="7200" kern="1200">
                <a:solidFill>
                  <a:schemeClr val="tx1"/>
                </a:solidFill>
                <a:latin typeface="+mj-lt"/>
                <a:ea typeface="+mj-ea"/>
                <a:cs typeface="+mj-cs"/>
              </a:defRPr>
            </a:lvl1pPr>
          </a:lstStyle>
          <a:p>
            <a:r>
              <a:rPr lang="zh-CN" altLang="en-US" dirty="0"/>
              <a:t>编辑标题</a:t>
            </a:r>
            <a:endParaRPr lang="zh-CN" altLang="en-US" dirty="0"/>
          </a:p>
        </p:txBody>
      </p:sp>
      <p:sp>
        <p:nvSpPr>
          <p:cNvPr id="8" name="文本占位符 11"/>
          <p:cNvSpPr>
            <a:spLocks noGrp="1"/>
          </p:cNvSpPr>
          <p:nvPr>
            <p:ph type="body" sz="quarter" idx="13" hasCustomPrompt="1"/>
            <p:custDataLst>
              <p:tags r:id="rId4"/>
            </p:custDataLst>
          </p:nvPr>
        </p:nvSpPr>
        <p:spPr>
          <a:xfrm>
            <a:off x="3581400" y="3954176"/>
            <a:ext cx="5029200" cy="796067"/>
          </a:xfrm>
        </p:spPr>
        <p:txBody>
          <a:bodyPr lIns="90000" tIns="46800" rIns="90000" bIns="46800">
            <a:normAutofit/>
          </a:bodyPr>
          <a:lstStyle>
            <a:lvl1pPr marL="0" indent="0" algn="ctr">
              <a:lnSpc>
                <a:spcPct val="130000"/>
              </a:lnSpc>
              <a:buNone/>
              <a:defRPr sz="2400" spc="0" baseline="0">
                <a:solidFill>
                  <a:schemeClr val="tx1"/>
                </a:solidFill>
                <a:latin typeface="微软雅黑" panose="020B0503020204020204" charset="-122"/>
                <a:ea typeface="微软雅黑" panose="020B0503020204020204" charset="-122"/>
              </a:defRPr>
            </a:lvl1pPr>
            <a:lvl2pPr marL="457200" indent="0">
              <a:buNone/>
              <a:defRPr/>
            </a:lvl2pPr>
          </a:lstStyle>
          <a:p>
            <a:pPr lvl="0"/>
            <a:r>
              <a:rPr lang="zh-CN" altLang="en-US" dirty="0"/>
              <a:t>单击此处编辑副标题</a:t>
            </a:r>
            <a:endParaRPr lang="zh-CN" altLang="en-US" dirty="0"/>
          </a:p>
        </p:txBody>
      </p:sp>
      <p:sp>
        <p:nvSpPr>
          <p:cNvPr id="3" name="日期占位符 2"/>
          <p:cNvSpPr>
            <a:spLocks noGrp="1"/>
          </p:cNvSpPr>
          <p:nvPr>
            <p:ph type="dt" sz="half" idx="10"/>
            <p:custDataLst>
              <p:tags r:id="rId5"/>
            </p:custDataLst>
          </p:nvPr>
        </p:nvSpPr>
        <p:spPr>
          <a:xfrm>
            <a:off x="879742" y="6349833"/>
            <a:ext cx="2700000" cy="316800"/>
          </a:xfrm>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8"/>
            </p:custDataLst>
          </p:nvPr>
        </p:nvSpPr>
        <p:spPr>
          <a:xfrm>
            <a:off x="3581400" y="2407920"/>
            <a:ext cx="5029201" cy="1472382"/>
          </a:xfrm>
        </p:spPr>
        <p:txBody>
          <a:bodyPr vert="horz" lIns="90000" tIns="46800" rIns="90000" bIns="46800" rtlCol="0" anchor="b" anchorCtr="0">
            <a:normAutofit/>
          </a:bodyPr>
          <a:lstStyle>
            <a:lvl1pPr marL="0" marR="0" algn="ctr" defTabSz="914400" rtl="0" eaLnBrk="1" fontAlgn="auto" latinLnBrk="0" hangingPunct="1">
              <a:lnSpc>
                <a:spcPct val="130000"/>
              </a:lnSpc>
              <a:buNone/>
              <a:defRPr kumimoji="0" lang="zh-CN" altLang="en-US" sz="7200" b="1" i="0" u="none" strike="noStrike" kern="1200" cap="none" spc="0" normalizeH="0" baseline="0" noProof="1" dirty="0">
                <a:solidFill>
                  <a:schemeClr val="tx1"/>
                </a:solidFill>
                <a:uFillTx/>
                <a:latin typeface="微软雅黑" panose="020B0503020204020204" charset="-122"/>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fld id="{06AF89F3-8076-46D0-A1E5-64C265351383}" type="datetimeFigureOut">
              <a:rPr lang="zh-CN" altLang="en-US"/>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lstStyle>
            <a:lvl1pPr>
              <a:defRPr>
                <a:solidFill>
                  <a:srgbClr val="000000"/>
                </a:solidFill>
                <a:latin typeface="Times New Roman" panose="02020603050405020304" charset="0"/>
                <a:ea typeface="微软雅黑" panose="020B0503020204020204" charset="-122"/>
              </a:defRPr>
            </a:lvl1pPr>
          </a:lstStyle>
          <a:p>
            <a:fld id="{840E1145-57AE-44F1-9569-BBC0FC2DD91B}"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fld id="{786B18E5-E3B5-4306-B571-BF7137000D8F}" type="datetimeFigureOut">
              <a:rPr lang="zh-CN" altLang="en-US"/>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lstStyle>
            <a:lvl1pPr>
              <a:defRPr>
                <a:solidFill>
                  <a:srgbClr val="000000"/>
                </a:solidFill>
                <a:latin typeface="Times New Roman" panose="02020603050405020304" charset="0"/>
                <a:ea typeface="微软雅黑" panose="020B0503020204020204" charset="-122"/>
              </a:defRPr>
            </a:lvl1pPr>
          </a:lstStyle>
          <a:p>
            <a:fld id="{73277A8F-FCB9-4251-BCD6-9E2BC3B54C6E}"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1" y="188913"/>
            <a:ext cx="263525" cy="895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cxnSp>
        <p:nvCxnSpPr>
          <p:cNvPr id="3" name="直接连接符 2"/>
          <p:cNvCxnSpPr/>
          <p:nvPr userDrawn="1"/>
        </p:nvCxnSpPr>
        <p:spPr>
          <a:xfrm>
            <a:off x="714375" y="1084263"/>
            <a:ext cx="108839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4"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5" name="日期占位符 3"/>
          <p:cNvSpPr>
            <a:spLocks noGrp="1"/>
          </p:cNvSpPr>
          <p:nvPr>
            <p:ph type="dt" sz="half" idx="10"/>
          </p:nvPr>
        </p:nvSpPr>
        <p:spPr>
          <a:xfrm>
            <a:off x="838200" y="6356351"/>
            <a:ext cx="27432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fld id="{F5BC6F6C-4CF9-4FD4-83FF-3E163983E697}" type="datetimeFigureOut">
              <a:rPr lang="zh-CN" altLang="en-US"/>
            </a:fld>
            <a:endParaRPr lang="zh-CN" altLang="en-US"/>
          </a:p>
        </p:txBody>
      </p:sp>
      <p:sp>
        <p:nvSpPr>
          <p:cNvPr id="6" name="页脚占位符 4"/>
          <p:cNvSpPr>
            <a:spLocks noGrp="1"/>
          </p:cNvSpPr>
          <p:nvPr>
            <p:ph type="ftr" sz="quarter" idx="11"/>
          </p:nvPr>
        </p:nvSpPr>
        <p:spPr>
          <a:xfrm>
            <a:off x="4038601" y="6356351"/>
            <a:ext cx="4114800" cy="365125"/>
          </a:xfrm>
          <a:prstGeom prst="rect">
            <a:avLst/>
          </a:prstGeom>
        </p:spPr>
        <p:txBody>
          <a:bodyPr/>
          <a:lstStyle>
            <a:lvl1pPr fontAlgn="auto">
              <a:spcBef>
                <a:spcPts val="0"/>
              </a:spcBef>
              <a:spcAft>
                <a:spcPts val="0"/>
              </a:spcAft>
              <a:defRPr>
                <a:solidFill>
                  <a:prstClr val="black"/>
                </a:solidFill>
                <a:latin typeface="+mn-lt"/>
                <a:ea typeface="+mn-ea"/>
              </a:defRPr>
            </a:lvl1pPr>
          </a:lstStyle>
          <a:p>
            <a:pPr>
              <a:defRPr/>
            </a:pPr>
            <a:endParaRPr lang="zh-CN" altLang="en-US"/>
          </a:p>
        </p:txBody>
      </p:sp>
      <p:sp>
        <p:nvSpPr>
          <p:cNvPr id="7" name="灯片编号占位符 5"/>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lstStyle>
            <a:lvl1pPr>
              <a:defRPr>
                <a:solidFill>
                  <a:srgbClr val="000000"/>
                </a:solidFill>
                <a:latin typeface="Times New Roman" panose="02020603050405020304" charset="0"/>
                <a:ea typeface="微软雅黑" panose="020B0503020204020204" charset="-122"/>
              </a:defRPr>
            </a:lvl1pPr>
          </a:lstStyle>
          <a:p>
            <a:fld id="{1D763795-2896-408B-8D9F-7355A68E322A}"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xfrm>
            <a:off x="4019551" y="6496050"/>
            <a:ext cx="2259013" cy="269875"/>
          </a:xfrm>
          <a:prstGeom prst="rect">
            <a:avLst/>
          </a:prstGeom>
        </p:spPr>
        <p:txBody>
          <a:bodyPr vert="horz" wrap="square" lIns="122173" tIns="61086" rIns="122173" bIns="61086" numCol="1" anchor="t" anchorCtr="0" compatLnSpc="1"/>
          <a:lstStyle>
            <a:lvl1pPr>
              <a:defRPr>
                <a:solidFill>
                  <a:srgbClr val="000000"/>
                </a:solidFill>
                <a:latin typeface="Times New Roman" panose="02020603050405020304" charset="0"/>
                <a:ea typeface="微软雅黑" panose="020B0503020204020204" charset="-122"/>
              </a:defRPr>
            </a:lvl1pPr>
          </a:lstStyle>
          <a:p>
            <a:fld id="{769DB119-2912-4C1D-85A9-EAECD038ADCC}" type="slidenum">
              <a:rPr lang="zh-CN" altLang="en-US"/>
            </a:fld>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6_木先生iPPT">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1"/>
            <a:ext cx="2844800" cy="365125"/>
          </a:xfrm>
          <a:prstGeom prst="rect">
            <a:avLst/>
          </a:prstGeom>
        </p:spPr>
        <p:txBody>
          <a:bodyPr lIns="121871" tIns="60936" rIns="121871" bIns="60936"/>
          <a:lstStyle>
            <a:lvl1pPr fontAlgn="auto">
              <a:spcBef>
                <a:spcPts val="0"/>
              </a:spcBef>
              <a:spcAft>
                <a:spcPts val="0"/>
              </a:spcAft>
              <a:defRPr kumimoji="1">
                <a:latin typeface="+mn-lt"/>
                <a:ea typeface="+mn-ea"/>
              </a:defRPr>
            </a:lvl1pPr>
          </a:lstStyle>
          <a:p>
            <a:pPr>
              <a:defRPr/>
            </a:pPr>
            <a:fld id="{0512B432-6D18-4F91-820F-C42D2854F240}" type="datetimeFigureOut">
              <a:rPr lang="zh-CN" altLang="en-US"/>
            </a:fld>
            <a:endParaRPr lang="zh-CN" altLang="en-US"/>
          </a:p>
        </p:txBody>
      </p:sp>
      <p:sp>
        <p:nvSpPr>
          <p:cNvPr id="3" name="页脚占位符 3"/>
          <p:cNvSpPr>
            <a:spLocks noGrp="1"/>
          </p:cNvSpPr>
          <p:nvPr>
            <p:ph type="ftr" sz="quarter" idx="11"/>
          </p:nvPr>
        </p:nvSpPr>
        <p:spPr>
          <a:xfrm>
            <a:off x="4165601" y="6356351"/>
            <a:ext cx="3860800" cy="365125"/>
          </a:xfrm>
          <a:prstGeom prst="rect">
            <a:avLst/>
          </a:prstGeom>
        </p:spPr>
        <p:txBody>
          <a:bodyPr lIns="121871" tIns="60936" rIns="121871" bIns="60936"/>
          <a:lstStyle>
            <a:lvl1pPr fontAlgn="auto">
              <a:spcBef>
                <a:spcPts val="0"/>
              </a:spcBef>
              <a:spcAft>
                <a:spcPts val="0"/>
              </a:spcAft>
              <a:defRPr kumimoji="1">
                <a:latin typeface="+mn-lt"/>
                <a:ea typeface="+mn-ea"/>
              </a:defRPr>
            </a:lvl1pPr>
          </a:lstStyle>
          <a:p>
            <a:pPr>
              <a:defRPr/>
            </a:pPr>
            <a:endParaRPr lang="zh-CN" altLang="en-US"/>
          </a:p>
        </p:txBody>
      </p:sp>
      <p:sp>
        <p:nvSpPr>
          <p:cNvPr id="4" name="灯片编号占位符 4"/>
          <p:cNvSpPr>
            <a:spLocks noGrp="1"/>
          </p:cNvSpPr>
          <p:nvPr>
            <p:ph type="sldNum" sz="quarter" idx="12"/>
          </p:nvPr>
        </p:nvSpPr>
        <p:spPr>
          <a:xfrm>
            <a:off x="8737600" y="6356351"/>
            <a:ext cx="2844800" cy="365125"/>
          </a:xfrm>
          <a:prstGeom prst="rect">
            <a:avLst/>
          </a:prstGeom>
        </p:spPr>
        <p:txBody>
          <a:bodyPr vert="horz" wrap="square" lIns="121871" tIns="60936" rIns="121871" bIns="60936" numCol="1" anchor="t" anchorCtr="0" compatLnSpc="1"/>
          <a:lstStyle>
            <a:lvl1pPr>
              <a:defRPr kumimoji="1">
                <a:latin typeface="Times New Roman" panose="02020603050405020304" charset="0"/>
                <a:ea typeface="微软雅黑" panose="020B0503020204020204" charset="-122"/>
              </a:defRPr>
            </a:lvl1pPr>
          </a:lstStyle>
          <a:p>
            <a:fld id="{CA948659-98AB-407A-97A8-3106BACD7ED3}" type="slidenum">
              <a:rPr lang="zh-CN" altLang="en-US"/>
            </a:fld>
            <a:endParaRPr lang="zh-CN"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R_标题版式">
    <p:spTree>
      <p:nvGrpSpPr>
        <p:cNvPr id="1" name=""/>
        <p:cNvGrpSpPr/>
        <p:nvPr/>
      </p:nvGrpSpPr>
      <p:grpSpPr>
        <a:xfrm>
          <a:off x="0" y="0"/>
          <a:ext cx="0" cy="0"/>
          <a:chOff x="0" y="0"/>
          <a:chExt cx="0" cy="0"/>
        </a:xfrm>
      </p:grpSpPr>
      <p:sp>
        <p:nvSpPr>
          <p:cNvPr id="3" name="矩形 2"/>
          <p:cNvSpPr/>
          <p:nvPr userDrawn="1"/>
        </p:nvSpPr>
        <p:spPr>
          <a:xfrm>
            <a:off x="0" y="188913"/>
            <a:ext cx="263594" cy="895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zh-CN" altLang="en-US" sz="1800">
              <a:solidFill>
                <a:prstClr val="white"/>
              </a:solidFill>
            </a:endParaRPr>
          </a:p>
        </p:txBody>
      </p:sp>
      <p:cxnSp>
        <p:nvCxnSpPr>
          <p:cNvPr id="4" name="直接连接符 3"/>
          <p:cNvCxnSpPr/>
          <p:nvPr userDrawn="1"/>
        </p:nvCxnSpPr>
        <p:spPr>
          <a:xfrm>
            <a:off x="714563" y="1084263"/>
            <a:ext cx="1088355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622465" y="301629"/>
            <a:ext cx="10515163" cy="663575"/>
          </a:xfrm>
          <a:prstGeom prst="rect">
            <a:avLst/>
          </a:prstGeom>
        </p:spPr>
        <p:txBody>
          <a:bodyPr/>
          <a:lstStyle>
            <a:lvl1pPr>
              <a:defRPr sz="3200" b="1">
                <a:solidFill>
                  <a:srgbClr val="00B0F0"/>
                </a:solidFill>
              </a:defRPr>
            </a:lvl1pPr>
          </a:lstStyle>
          <a:p>
            <a:r>
              <a:rPr lang="zh-CN" altLang="en-US" dirty="0"/>
              <a:t>单击此处编辑母版标题样式</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3" name="矩形 2"/>
          <p:cNvSpPr/>
          <p:nvPr userDrawn="1"/>
        </p:nvSpPr>
        <p:spPr>
          <a:xfrm>
            <a:off x="0" y="188913"/>
            <a:ext cx="263594" cy="895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cxnSp>
        <p:nvCxnSpPr>
          <p:cNvPr id="4" name="直接连接符 7"/>
          <p:cNvCxnSpPr/>
          <p:nvPr userDrawn="1"/>
        </p:nvCxnSpPr>
        <p:spPr>
          <a:xfrm>
            <a:off x="714563" y="1084263"/>
            <a:ext cx="1088355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标题 1"/>
          <p:cNvSpPr>
            <a:spLocks noGrp="1"/>
          </p:cNvSpPr>
          <p:nvPr>
            <p:ph type="title"/>
          </p:nvPr>
        </p:nvSpPr>
        <p:spPr>
          <a:xfrm>
            <a:off x="838201" y="365127"/>
            <a:ext cx="10515600" cy="510861"/>
          </a:xfrm>
          <a:prstGeom prst="rect">
            <a:avLst/>
          </a:prstGeom>
          <a:noFill/>
          <a:ln>
            <a:noFill/>
          </a:ln>
        </p:spPr>
        <p:txBody>
          <a:bodyPr lIns="121871" tIns="60936" rIns="121871" bIns="60936">
            <a:spAutoFit/>
          </a:bodyPr>
          <a:lstStyle>
            <a:lvl1pPr>
              <a:defRPr kumimoji="1" lang="zh-CN" altLang="en-US" sz="2800" b="1">
                <a:solidFill>
                  <a:srgbClr val="00B0F0"/>
                </a:solidFill>
                <a:latin typeface="微软雅黑" panose="020B0503020204020204" charset="-122"/>
                <a:ea typeface="微软雅黑" panose="020B0503020204020204" charset="-122"/>
                <a:cs typeface="+mn-cs"/>
              </a:defRPr>
            </a:lvl1pPr>
          </a:lstStyle>
          <a:p>
            <a:pPr lvl="0"/>
            <a:r>
              <a:rPr lang="zh-CN" altLang="en-US"/>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1B6B518B-CB3D-4732-B50C-4B06B64D72F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7A0D62-63E9-4F18-B4F9-A3D12C0A1E60}"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512445" y="1307465"/>
            <a:ext cx="9349740" cy="981710"/>
          </a:xfrm>
        </p:spPr>
        <p:txBody>
          <a:bodyPr lIns="90000" tIns="46800" rIns="90000" bIns="46800" anchor="b" anchorCtr="0">
            <a:normAutofit/>
          </a:bodyPr>
          <a:lstStyle>
            <a:lvl1pPr algn="l">
              <a:defRPr sz="4000" u="none" strike="noStrike" kern="1200" cap="none" spc="0" normalizeH="0">
                <a:solidFill>
                  <a:schemeClr val="tx1">
                    <a:lumMod val="75000"/>
                    <a:lumOff val="25000"/>
                  </a:schemeClr>
                </a:solidFill>
                <a:latin typeface="华文新魏" panose="02010800040101010101" charset="-122"/>
                <a:ea typeface="华文新魏" panose="02010800040101010101" charset="-122"/>
              </a:defRPr>
            </a:lvl1pPr>
          </a:lstStyle>
          <a:p>
            <a:r>
              <a:rPr lang="zh-CN" altLang="en-US" dirty="0"/>
              <a:t>基于论文写作全流程的知网使用技巧分享</a:t>
            </a:r>
            <a:endParaRPr lang="zh-CN" altLang="en-US" dirty="0"/>
          </a:p>
        </p:txBody>
      </p:sp>
      <p:sp>
        <p:nvSpPr>
          <p:cNvPr id="3" name="副标题 2"/>
          <p:cNvSpPr>
            <a:spLocks noGrp="1"/>
          </p:cNvSpPr>
          <p:nvPr>
            <p:ph type="subTitle" idx="1" hasCustomPrompt="1"/>
            <p:custDataLst>
              <p:tags r:id="rId3"/>
            </p:custDataLst>
          </p:nvPr>
        </p:nvSpPr>
        <p:spPr>
          <a:xfrm>
            <a:off x="598805" y="3119120"/>
            <a:ext cx="11491595" cy="3314065"/>
          </a:xfrm>
        </p:spPr>
        <p:txBody>
          <a:bodyPr lIns="90000" tIns="46800" rIns="90000" bIns="4680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en-US" altLang="zh-CN" sz="1600" b="0" i="0" u="none" strike="noStrike" kern="1200" cap="none" spc="0" normalizeH="0" baseline="0" noProof="1" dirty="0">
                <a:solidFill>
                  <a:schemeClr val="tx1">
                    <a:lumMod val="75000"/>
                    <a:lumOff val="25000"/>
                  </a:schemeClr>
                </a:solidFill>
                <a:uFillTx/>
                <a:latin typeface="楷体_GB2312" charset="0"/>
                <a:ea typeface="楷体_GB2312" charset="0"/>
                <a:cs typeface="楷体_GB2312" charset="0"/>
                <a:sym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a:p>
            <a:endParaRPr lang="zh-CN" altLang="en-US" dirty="0"/>
          </a:p>
          <a:p>
            <a:r>
              <a:rPr lang="zh-CN" altLang="en-US" dirty="0"/>
              <a:t>王人方</a:t>
            </a:r>
            <a:endParaRPr lang="zh-CN" altLang="en-US" dirty="0"/>
          </a:p>
          <a:p>
            <a:r>
              <a:rPr lang="en-US" altLang="zh-CN" dirty="0">
                <a:solidFill>
                  <a:schemeClr val="tx1">
                    <a:lumMod val="75000"/>
                    <a:lumOff val="25000"/>
                  </a:schemeClr>
                </a:solidFill>
                <a:latin typeface="楷体_GB2312" charset="0"/>
                <a:ea typeface="楷体_GB2312" charset="0"/>
                <a:cs typeface="楷体_GB2312" charset="0"/>
                <a:sym typeface="+mn-ea"/>
              </a:rPr>
              <a:t>---</a:t>
            </a:r>
            <a:endParaRPr lang="zh-CN" altLang="en-US" dirty="0"/>
          </a:p>
          <a:p>
            <a:r>
              <a:rPr lang="zh-CN" altLang="en-US" dirty="0"/>
              <a:t>同方知网（北京）技术有限公司浙江</a:t>
            </a:r>
            <a:r>
              <a:rPr lang="zh-CN" altLang="en-US" dirty="0"/>
              <a:t>分公司</a:t>
            </a:r>
            <a:endParaRPr lang="zh-CN" altLang="en-US" dirty="0"/>
          </a:p>
          <a:p>
            <a:endParaRPr dirty="0"/>
          </a:p>
          <a:p>
            <a:r>
              <a:rPr dirty="0"/>
              <a:t>手机：18768140243</a:t>
            </a:r>
            <a:endParaRPr dirty="0"/>
          </a:p>
          <a:p>
            <a:r>
              <a:rPr dirty="0"/>
              <a:t>地址：浙江省杭州市江干区下沙新加坡科技园1幢201-206</a:t>
            </a:r>
            <a:r>
              <a:rPr lang="zh-CN" altLang="en-US" dirty="0"/>
              <a:t>室</a:t>
            </a:r>
            <a:endParaRPr dirty="0"/>
          </a:p>
          <a:p>
            <a:r>
              <a:rPr dirty="0"/>
              <a:t>邮件：wrf13567@cnki.net</a:t>
            </a:r>
            <a:endParaRPr dirty="0"/>
          </a:p>
          <a:p>
            <a:r>
              <a:rPr lang="zh-CN" dirty="0"/>
              <a:t>公司网址：</a:t>
            </a:r>
            <a:r>
              <a:rPr lang="en-US" altLang="zh-CN" dirty="0"/>
              <a:t>www.cnki.net</a:t>
            </a:r>
            <a:endParaRPr dirty="0"/>
          </a:p>
          <a:p>
            <a:endParaRPr lang="zh-CN" altLang="en-US" dirty="0"/>
          </a:p>
        </p:txBody>
      </p:sp>
      <p:pic>
        <p:nvPicPr>
          <p:cNvPr id="4" name="图片 3" descr="公司Logo87881120"/>
          <p:cNvPicPr>
            <a:picLocks noChangeAspect="1"/>
          </p:cNvPicPr>
          <p:nvPr userDrawn="1"/>
        </p:nvPicPr>
        <p:blipFill>
          <a:blip r:embed="rId4"/>
          <a:stretch>
            <a:fillRect/>
          </a:stretch>
        </p:blipFill>
        <p:spPr>
          <a:xfrm>
            <a:off x="10390505" y="76200"/>
            <a:ext cx="1699895" cy="661035"/>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32426" y="3603419"/>
            <a:ext cx="2535621" cy="2535621"/>
          </a:xfrm>
          <a:prstGeom prst="rect">
            <a:avLst/>
          </a:prstGeom>
        </p:spPr>
      </p:pic>
      <p:sp>
        <p:nvSpPr>
          <p:cNvPr id="12" name="文本框 11"/>
          <p:cNvSpPr txBox="1"/>
          <p:nvPr userDrawn="1"/>
        </p:nvSpPr>
        <p:spPr>
          <a:xfrm>
            <a:off x="598805" y="2540000"/>
            <a:ext cx="8148955" cy="460375"/>
          </a:xfrm>
          <a:prstGeom prst="rect">
            <a:avLst/>
          </a:prstGeom>
          <a:noFill/>
        </p:spPr>
        <p:txBody>
          <a:bodyPr wrap="square" rtlCol="0">
            <a:spAutoFit/>
          </a:bodyPr>
          <a:p>
            <a:r>
              <a:rPr lang="zh-CN" altLang="en-US" sz="2400">
                <a:solidFill>
                  <a:schemeClr val="bg2">
                    <a:lumMod val="50000"/>
                  </a:schemeClr>
                </a:solidFill>
                <a:latin typeface="楷体" panose="02010609060101010101" charset="-122"/>
                <a:ea typeface="楷体" panose="02010609060101010101" charset="-122"/>
                <a:cs typeface="楷体" panose="02010609060101010101" charset="-122"/>
              </a:rPr>
              <a:t>论文写作 </a:t>
            </a:r>
            <a:r>
              <a:rPr lang="en-US" altLang="zh-CN" sz="2400">
                <a:solidFill>
                  <a:schemeClr val="bg2">
                    <a:lumMod val="50000"/>
                  </a:schemeClr>
                </a:solidFill>
                <a:latin typeface="楷体" panose="02010609060101010101" charset="-122"/>
                <a:ea typeface="楷体" panose="02010609060101010101" charset="-122"/>
                <a:cs typeface="楷体" panose="02010609060101010101" charset="-122"/>
              </a:rPr>
              <a:t>| </a:t>
            </a:r>
            <a:r>
              <a:rPr lang="zh-CN" altLang="en-US" sz="2400">
                <a:solidFill>
                  <a:schemeClr val="bg2">
                    <a:lumMod val="50000"/>
                  </a:schemeClr>
                </a:solidFill>
                <a:latin typeface="楷体" panose="02010609060101010101" charset="-122"/>
                <a:ea typeface="楷体" panose="02010609060101010101" charset="-122"/>
                <a:cs typeface="楷体" panose="02010609060101010101" charset="-122"/>
              </a:rPr>
              <a:t>研究方向 </a:t>
            </a:r>
            <a:r>
              <a:rPr lang="en-US" altLang="zh-CN" sz="2400">
                <a:solidFill>
                  <a:schemeClr val="bg2">
                    <a:lumMod val="50000"/>
                  </a:schemeClr>
                </a:solidFill>
                <a:latin typeface="楷体" panose="02010609060101010101" charset="-122"/>
                <a:ea typeface="楷体" panose="02010609060101010101" charset="-122"/>
                <a:cs typeface="楷体" panose="02010609060101010101" charset="-122"/>
              </a:rPr>
              <a:t>| </a:t>
            </a:r>
            <a:r>
              <a:rPr lang="zh-CN" altLang="en-US" sz="2400">
                <a:solidFill>
                  <a:schemeClr val="bg2">
                    <a:lumMod val="50000"/>
                  </a:schemeClr>
                </a:solidFill>
                <a:latin typeface="楷体" panose="02010609060101010101" charset="-122"/>
                <a:ea typeface="楷体" panose="02010609060101010101" charset="-122"/>
                <a:cs typeface="楷体" panose="02010609060101010101" charset="-122"/>
              </a:rPr>
              <a:t>检索策略 </a:t>
            </a:r>
            <a:r>
              <a:rPr lang="en-US" altLang="zh-CN" sz="2400">
                <a:solidFill>
                  <a:schemeClr val="bg2">
                    <a:lumMod val="50000"/>
                  </a:schemeClr>
                </a:solidFill>
                <a:latin typeface="楷体" panose="02010609060101010101" charset="-122"/>
                <a:ea typeface="楷体" panose="02010609060101010101" charset="-122"/>
                <a:cs typeface="楷体" panose="02010609060101010101" charset="-122"/>
              </a:rPr>
              <a:t>| </a:t>
            </a:r>
            <a:r>
              <a:rPr lang="zh-CN" altLang="en-US" sz="2400">
                <a:solidFill>
                  <a:schemeClr val="bg2">
                    <a:lumMod val="50000"/>
                  </a:schemeClr>
                </a:solidFill>
                <a:latin typeface="楷体" panose="02010609060101010101" charset="-122"/>
                <a:ea typeface="楷体" panose="02010609060101010101" charset="-122"/>
                <a:cs typeface="楷体" panose="02010609060101010101" charset="-122"/>
              </a:rPr>
              <a:t>阅读技巧</a:t>
            </a:r>
            <a:endParaRPr lang="zh-CN" altLang="en-US" sz="2400">
              <a:solidFill>
                <a:schemeClr val="bg2">
                  <a:lumMod val="50000"/>
                </a:schemeClr>
              </a:solidFill>
              <a:latin typeface="楷体" panose="02010609060101010101" charset="-122"/>
              <a:ea typeface="楷体" panose="02010609060101010101" charset="-122"/>
              <a:cs typeface="楷体" panose="02010609060101010101"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11" name="矩形 10"/>
          <p:cNvSpPr/>
          <p:nvPr userDrawn="1"/>
        </p:nvSpPr>
        <p:spPr>
          <a:xfrm>
            <a:off x="-8255" y="1830070"/>
            <a:ext cx="12200255" cy="3466465"/>
          </a:xfrm>
          <a:prstGeom prst="rect">
            <a:avLst/>
          </a:prstGeom>
          <a:solidFill>
            <a:srgbClr val="40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圆角 4"/>
          <p:cNvSpPr/>
          <p:nvPr userDrawn="1"/>
        </p:nvSpPr>
        <p:spPr>
          <a:xfrm>
            <a:off x="5400040" y="4951730"/>
            <a:ext cx="1383030" cy="344805"/>
          </a:xfrm>
          <a:prstGeom prst="roundRect">
            <a:avLst>
              <a:gd name="adj" fmla="val 50000"/>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1200">
                <a:solidFill>
                  <a:srgbClr val="406C6D"/>
                </a:solidFill>
                <a:latin typeface="+mj-lt"/>
              </a:rPr>
              <a:t>PART ONE</a:t>
            </a:r>
            <a:endParaRPr lang="en-US" altLang="zh-CN" sz="1200">
              <a:solidFill>
                <a:srgbClr val="406C6D"/>
              </a:solidFill>
              <a:latin typeface="+mj-l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11" name="矩形 10"/>
          <p:cNvSpPr/>
          <p:nvPr userDrawn="1"/>
        </p:nvSpPr>
        <p:spPr>
          <a:xfrm>
            <a:off x="-8255" y="1830070"/>
            <a:ext cx="12200255" cy="3466465"/>
          </a:xfrm>
          <a:prstGeom prst="rect">
            <a:avLst/>
          </a:prstGeom>
          <a:solidFill>
            <a:srgbClr val="40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圆角 4"/>
          <p:cNvSpPr/>
          <p:nvPr userDrawn="1"/>
        </p:nvSpPr>
        <p:spPr>
          <a:xfrm>
            <a:off x="5400040" y="4951730"/>
            <a:ext cx="1383030" cy="344805"/>
          </a:xfrm>
          <a:prstGeom prst="roundRect">
            <a:avLst>
              <a:gd name="adj" fmla="val 50000"/>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1200">
                <a:solidFill>
                  <a:srgbClr val="406C6D"/>
                </a:solidFill>
                <a:latin typeface="+mj-lt"/>
              </a:rPr>
              <a:t>PART TWO</a:t>
            </a:r>
            <a:endParaRPr lang="en-US" altLang="zh-CN" sz="1200">
              <a:solidFill>
                <a:srgbClr val="406C6D"/>
              </a:solidFill>
              <a:latin typeface="+mj-l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11" name="矩形 10"/>
          <p:cNvSpPr/>
          <p:nvPr userDrawn="1"/>
        </p:nvSpPr>
        <p:spPr>
          <a:xfrm>
            <a:off x="-8255" y="1830070"/>
            <a:ext cx="12200255" cy="3466465"/>
          </a:xfrm>
          <a:prstGeom prst="rect">
            <a:avLst/>
          </a:prstGeom>
          <a:solidFill>
            <a:srgbClr val="40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圆角 4"/>
          <p:cNvSpPr/>
          <p:nvPr userDrawn="1"/>
        </p:nvSpPr>
        <p:spPr>
          <a:xfrm>
            <a:off x="5400040" y="4951730"/>
            <a:ext cx="1383030" cy="344805"/>
          </a:xfrm>
          <a:prstGeom prst="roundRect">
            <a:avLst>
              <a:gd name="adj" fmla="val 50000"/>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1200">
                <a:solidFill>
                  <a:srgbClr val="406C6D"/>
                </a:solidFill>
                <a:latin typeface="+mj-lt"/>
              </a:rPr>
              <a:t>PART THREE</a:t>
            </a:r>
            <a:endParaRPr lang="en-US" altLang="zh-CN" sz="1200">
              <a:solidFill>
                <a:srgbClr val="406C6D"/>
              </a:solidFill>
              <a:latin typeface="+mj-l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11" name="矩形 10"/>
          <p:cNvSpPr/>
          <p:nvPr userDrawn="1"/>
        </p:nvSpPr>
        <p:spPr>
          <a:xfrm>
            <a:off x="-8255" y="1830070"/>
            <a:ext cx="12200255" cy="3466465"/>
          </a:xfrm>
          <a:prstGeom prst="rect">
            <a:avLst/>
          </a:prstGeom>
          <a:solidFill>
            <a:srgbClr val="40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圆角 4"/>
          <p:cNvSpPr/>
          <p:nvPr userDrawn="1"/>
        </p:nvSpPr>
        <p:spPr>
          <a:xfrm>
            <a:off x="5400040" y="4951730"/>
            <a:ext cx="1383030" cy="344805"/>
          </a:xfrm>
          <a:prstGeom prst="roundRect">
            <a:avLst>
              <a:gd name="adj" fmla="val 50000"/>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1200">
                <a:solidFill>
                  <a:srgbClr val="406C6D"/>
                </a:solidFill>
                <a:latin typeface="+mj-lt"/>
              </a:rPr>
              <a:t>PART FOUR</a:t>
            </a:r>
            <a:endParaRPr lang="en-US" altLang="zh-CN" sz="1200">
              <a:solidFill>
                <a:srgbClr val="406C6D"/>
              </a:solidFill>
              <a:latin typeface="+mj-l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11" name="矩形 10"/>
          <p:cNvSpPr/>
          <p:nvPr userDrawn="1"/>
        </p:nvSpPr>
        <p:spPr>
          <a:xfrm>
            <a:off x="-8255" y="1830070"/>
            <a:ext cx="12200255" cy="3466465"/>
          </a:xfrm>
          <a:prstGeom prst="rect">
            <a:avLst/>
          </a:prstGeom>
          <a:solidFill>
            <a:srgbClr val="40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圆角 4"/>
          <p:cNvSpPr/>
          <p:nvPr userDrawn="1"/>
        </p:nvSpPr>
        <p:spPr>
          <a:xfrm>
            <a:off x="5400040" y="4951730"/>
            <a:ext cx="1383030" cy="344805"/>
          </a:xfrm>
          <a:prstGeom prst="roundRect">
            <a:avLst>
              <a:gd name="adj" fmla="val 50000"/>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1200">
                <a:solidFill>
                  <a:srgbClr val="406C6D"/>
                </a:solidFill>
                <a:latin typeface="+mj-lt"/>
              </a:rPr>
              <a:t>PART F</a:t>
            </a:r>
            <a:r>
              <a:rPr lang="en-US" altLang="zh-CN" sz="1200">
                <a:solidFill>
                  <a:srgbClr val="406C6D"/>
                </a:solidFill>
                <a:latin typeface="+mj-lt"/>
              </a:rPr>
              <a:t>IVE</a:t>
            </a:r>
            <a:endParaRPr lang="en-US" altLang="zh-CN" sz="1200">
              <a:solidFill>
                <a:srgbClr val="406C6D"/>
              </a:solidFill>
              <a:latin typeface="+mj-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50190" y="31750"/>
            <a:ext cx="1946275" cy="705485"/>
          </a:xfrm>
        </p:spPr>
        <p:txBody>
          <a:bodyPr vert="horz" lIns="90000" tIns="46800" rIns="90000" bIns="46800" rtlCol="0" anchor="ctr" anchorCtr="0">
            <a:noAutofit/>
          </a:bodyPr>
          <a:lstStyle>
            <a:lvl1pPr>
              <a:defRPr sz="2800">
                <a:solidFill>
                  <a:schemeClr val="tx1">
                    <a:lumMod val="75000"/>
                    <a:lumOff val="25000"/>
                  </a:schemeClr>
                </a:solidFill>
              </a:defRPr>
            </a:lvl1pPr>
          </a:lstStyle>
          <a:p>
            <a:pPr lvl="0"/>
            <a:r>
              <a:rPr lang="zh-CN" dirty="0">
                <a:sym typeface="+mn-ea"/>
              </a:rPr>
              <a:t>知网简介</a:t>
            </a:r>
            <a:endParaRPr lang="zh-CN" dirty="0">
              <a:sym typeface="+mn-ea"/>
            </a:endParaRPr>
          </a:p>
        </p:txBody>
      </p:sp>
      <p:cxnSp>
        <p:nvCxnSpPr>
          <p:cNvPr id="11" name="直接连接符 10"/>
          <p:cNvCxnSpPr/>
          <p:nvPr/>
        </p:nvCxnSpPr>
        <p:spPr>
          <a:xfrm flipV="1">
            <a:off x="115570" y="637540"/>
            <a:ext cx="10149205" cy="215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8" name="矩形 7"/>
          <p:cNvSpPr/>
          <p:nvPr userDrawn="1"/>
        </p:nvSpPr>
        <p:spPr>
          <a:xfrm>
            <a:off x="-635" y="2364740"/>
            <a:ext cx="12202795" cy="206375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9" name="矩形 8"/>
          <p:cNvSpPr/>
          <p:nvPr userDrawn="1"/>
        </p:nvSpPr>
        <p:spPr>
          <a:xfrm>
            <a:off x="-635" y="2364740"/>
            <a:ext cx="12202795" cy="20637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50190" y="31750"/>
            <a:ext cx="1946275" cy="705485"/>
          </a:xfrm>
        </p:spPr>
        <p:txBody>
          <a:bodyPr vert="horz" lIns="90000" tIns="46800" rIns="90000" bIns="46800" rtlCol="0" anchor="ctr" anchorCtr="0">
            <a:noAutofit/>
          </a:bodyPr>
          <a:lstStyle>
            <a:lvl1pPr>
              <a:defRPr sz="2800">
                <a:solidFill>
                  <a:schemeClr val="tx1">
                    <a:lumMod val="75000"/>
                    <a:lumOff val="25000"/>
                  </a:schemeClr>
                </a:solidFill>
              </a:defRPr>
            </a:lvl1pPr>
          </a:lstStyle>
          <a:p>
            <a:pPr lvl="0"/>
            <a:r>
              <a:rPr lang="zh-CN" dirty="0">
                <a:sym typeface="+mn-ea"/>
              </a:rPr>
              <a:t>知网简介</a:t>
            </a:r>
            <a:endParaRPr lang="zh-CN" dirty="0">
              <a:sym typeface="+mn-ea"/>
            </a:endParaRPr>
          </a:p>
        </p:txBody>
      </p:sp>
      <p:pic>
        <p:nvPicPr>
          <p:cNvPr id="10" name="图片 9" descr="公司Logo87881120"/>
          <p:cNvPicPr>
            <a:picLocks noChangeAspect="1"/>
          </p:cNvPicPr>
          <p:nvPr userDrawn="1"/>
        </p:nvPicPr>
        <p:blipFill>
          <a:blip r:embed="rId3"/>
          <a:stretch>
            <a:fillRect/>
          </a:stretch>
        </p:blipFill>
        <p:spPr>
          <a:xfrm>
            <a:off x="10390505" y="76200"/>
            <a:ext cx="1699895" cy="661035"/>
          </a:xfrm>
          <a:prstGeom prst="rect">
            <a:avLst/>
          </a:prstGeom>
        </p:spPr>
      </p:pic>
      <p:cxnSp>
        <p:nvCxnSpPr>
          <p:cNvPr id="11" name="直接连接符 10"/>
          <p:cNvCxnSpPr/>
          <p:nvPr/>
        </p:nvCxnSpPr>
        <p:spPr>
          <a:xfrm flipV="1">
            <a:off x="115570" y="637540"/>
            <a:ext cx="10149205" cy="215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公司Logo87881120"/>
          <p:cNvPicPr>
            <a:picLocks noChangeAspect="1"/>
          </p:cNvPicPr>
          <p:nvPr userDrawn="1"/>
        </p:nvPicPr>
        <p:blipFill>
          <a:blip r:embed="rId2"/>
          <a:stretch>
            <a:fillRect/>
          </a:stretch>
        </p:blipFill>
        <p:spPr>
          <a:xfrm>
            <a:off x="10390505" y="76200"/>
            <a:ext cx="1699895" cy="661035"/>
          </a:xfrm>
          <a:prstGeom prst="rect">
            <a:avLst/>
          </a:prstGeom>
        </p:spPr>
      </p:pic>
      <p:sp>
        <p:nvSpPr>
          <p:cNvPr id="6" name="文本框 5"/>
          <p:cNvSpPr txBox="1"/>
          <p:nvPr userDrawn="1"/>
        </p:nvSpPr>
        <p:spPr>
          <a:xfrm>
            <a:off x="4012565" y="3396615"/>
            <a:ext cx="4526915" cy="1322070"/>
          </a:xfrm>
          <a:prstGeom prst="rect">
            <a:avLst/>
          </a:prstGeom>
          <a:noFill/>
        </p:spPr>
        <p:txBody>
          <a:bodyPr wrap="square" rtlCol="0">
            <a:spAutoFit/>
          </a:bodyPr>
          <a:p>
            <a:r>
              <a:rPr lang="zh-CN" altLang="en-US" sz="8000">
                <a:solidFill>
                  <a:schemeClr val="tx1">
                    <a:lumMod val="75000"/>
                    <a:lumOff val="25000"/>
                  </a:schemeClr>
                </a:solidFill>
                <a:latin typeface="华文新魏" panose="02010800040101010101" charset="-122"/>
                <a:ea typeface="华文新魏" panose="02010800040101010101" charset="-122"/>
              </a:rPr>
              <a:t>感谢聆听</a:t>
            </a:r>
            <a:endParaRPr lang="zh-CN" altLang="en-US" sz="8000">
              <a:solidFill>
                <a:schemeClr val="tx1">
                  <a:lumMod val="75000"/>
                  <a:lumOff val="25000"/>
                </a:schemeClr>
              </a:solidFill>
              <a:latin typeface="华文新魏" panose="02010800040101010101" charset="-122"/>
              <a:ea typeface="华文新魏" panose="02010800040101010101" charset="-122"/>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5116" y="611342"/>
            <a:ext cx="2641767" cy="2641767"/>
          </a:xfrm>
          <a:prstGeom prst="rect">
            <a:avLst/>
          </a:prstGeom>
        </p:spPr>
      </p:pic>
      <p:sp>
        <p:nvSpPr>
          <p:cNvPr id="9" name="文本框 8"/>
          <p:cNvSpPr txBox="1"/>
          <p:nvPr userDrawn="1">
            <p:custDataLst>
              <p:tags r:id="rId4"/>
            </p:custDataLst>
          </p:nvPr>
        </p:nvSpPr>
        <p:spPr>
          <a:xfrm>
            <a:off x="2146874" y="4577080"/>
            <a:ext cx="7898252" cy="2280920"/>
          </a:xfrm>
          <a:prstGeom prst="rect">
            <a:avLst/>
          </a:prstGeom>
          <a:noFill/>
        </p:spPr>
        <p:txBody>
          <a:bodyPr wrap="square" lIns="90000" tIns="46800" rIns="90000" bIns="46800" anchor="ctr" anchorCtr="0">
            <a:normAutofit/>
          </a:bodyPr>
          <a:lstStyle>
            <a:defPPr>
              <a:defRPr lang="zh-CN"/>
            </a:defPPr>
            <a:lvl1pPr>
              <a:lnSpc>
                <a:spcPct val="150000"/>
              </a:lnSpc>
              <a:defRPr>
                <a:solidFill>
                  <a:schemeClr val="tx1">
                    <a:lumMod val="65000"/>
                    <a:lumOff val="35000"/>
                  </a:schemeClr>
                </a:solidFill>
                <a:latin typeface="+mn-ea"/>
              </a:defRPr>
            </a:lvl1pPr>
          </a:lstStyle>
          <a:p>
            <a:pPr algn="ctr">
              <a:lnSpc>
                <a:spcPct val="100000"/>
              </a:lnSpc>
            </a:pPr>
            <a:r>
              <a:rPr lang="zh-CN" altLang="en-US" sz="1600" dirty="0">
                <a:latin typeface="华文楷体" panose="02010600040101010101" charset="-122"/>
                <a:ea typeface="华文楷体" panose="02010600040101010101" charset="-122"/>
              </a:rPr>
              <a:t>王人方</a:t>
            </a:r>
            <a:endParaRPr lang="zh-CN" altLang="en-US" sz="1600" dirty="0">
              <a:latin typeface="华文楷体" panose="02010600040101010101" charset="-122"/>
              <a:ea typeface="华文楷体" panose="02010600040101010101" charset="-122"/>
            </a:endParaRPr>
          </a:p>
          <a:p>
            <a:pPr algn="ctr">
              <a:lnSpc>
                <a:spcPct val="100000"/>
              </a:lnSpc>
            </a:pPr>
            <a:r>
              <a:rPr lang="en-US" altLang="zh-CN" sz="1600" dirty="0">
                <a:latin typeface="华文楷体" panose="02010600040101010101" charset="-122"/>
                <a:ea typeface="华文楷体" panose="02010600040101010101" charset="-122"/>
              </a:rPr>
              <a:t>---</a:t>
            </a:r>
            <a:br>
              <a:rPr lang="zh-CN" altLang="en-US" sz="1600" dirty="0">
                <a:latin typeface="华文楷体" panose="02010600040101010101" charset="-122"/>
                <a:ea typeface="华文楷体" panose="02010600040101010101" charset="-122"/>
              </a:rPr>
            </a:br>
            <a:r>
              <a:rPr lang="zh-CN" altLang="en-US" sz="1600" dirty="0">
                <a:latin typeface="华文楷体" panose="02010600040101010101" charset="-122"/>
                <a:ea typeface="华文楷体" panose="02010600040101010101" charset="-122"/>
              </a:rPr>
              <a:t>同方知网</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北京</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技术有限公司浙江分公司</a:t>
            </a:r>
            <a:br>
              <a:rPr lang="zh-CN" altLang="en-US" sz="1600" dirty="0">
                <a:latin typeface="华文楷体" panose="02010600040101010101" charset="-122"/>
                <a:ea typeface="华文楷体" panose="02010600040101010101" charset="-122"/>
              </a:rPr>
            </a:br>
            <a:endParaRPr lang="en-US" altLang="zh-CN" sz="1600" dirty="0">
              <a:latin typeface="华文楷体" panose="02010600040101010101" charset="-122"/>
              <a:ea typeface="华文楷体" panose="02010600040101010101" charset="-122"/>
            </a:endParaRPr>
          </a:p>
        </p:txBody>
      </p:sp>
      <p:pic>
        <p:nvPicPr>
          <p:cNvPr id="10" name="图片 9" descr="摄图网_401380635_点击关注公众号gif（企业商用）"/>
          <p:cNvPicPr>
            <a:picLocks noChangeAspect="1"/>
          </p:cNvPicPr>
          <p:nvPr userDrawn="1"/>
        </p:nvPicPr>
        <p:blipFill>
          <a:blip r:embed="rId5"/>
          <a:stretch>
            <a:fillRect/>
          </a:stretch>
        </p:blipFill>
        <p:spPr>
          <a:xfrm>
            <a:off x="8539480" y="1957070"/>
            <a:ext cx="3244215" cy="1622425"/>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文本框 5"/>
          <p:cNvSpPr txBox="1"/>
          <p:nvPr userDrawn="1"/>
        </p:nvSpPr>
        <p:spPr>
          <a:xfrm>
            <a:off x="1527810" y="2117090"/>
            <a:ext cx="4526915" cy="1322070"/>
          </a:xfrm>
          <a:prstGeom prst="rect">
            <a:avLst/>
          </a:prstGeom>
          <a:noFill/>
        </p:spPr>
        <p:txBody>
          <a:bodyPr wrap="square" rtlCol="0">
            <a:spAutoFit/>
          </a:bodyPr>
          <a:p>
            <a:r>
              <a:rPr lang="zh-CN" altLang="en-US" sz="8000">
                <a:solidFill>
                  <a:schemeClr val="tx1">
                    <a:lumMod val="75000"/>
                    <a:lumOff val="25000"/>
                  </a:schemeClr>
                </a:solidFill>
                <a:latin typeface="华文新魏" panose="02010800040101010101" charset="-122"/>
                <a:ea typeface="华文新魏" panose="02010800040101010101" charset="-122"/>
              </a:rPr>
              <a:t>感谢聆听！</a:t>
            </a:r>
            <a:endParaRPr lang="zh-CN" altLang="en-US" sz="8000">
              <a:solidFill>
                <a:schemeClr val="tx1">
                  <a:lumMod val="75000"/>
                  <a:lumOff val="25000"/>
                </a:schemeClr>
              </a:solidFill>
              <a:latin typeface="华文新魏" panose="02010800040101010101" charset="-122"/>
              <a:ea typeface="华文新魏" panose="02010800040101010101" charset="-122"/>
            </a:endParaRPr>
          </a:p>
        </p:txBody>
      </p:sp>
      <p:pic>
        <p:nvPicPr>
          <p:cNvPr id="8" name="图片 7" descr="公司Logo87881120"/>
          <p:cNvPicPr>
            <a:picLocks noChangeAspect="1"/>
          </p:cNvPicPr>
          <p:nvPr userDrawn="1"/>
        </p:nvPicPr>
        <p:blipFill>
          <a:blip r:embed="rId2"/>
          <a:stretch>
            <a:fillRect/>
          </a:stretch>
        </p:blipFill>
        <p:spPr>
          <a:xfrm>
            <a:off x="10390505" y="76200"/>
            <a:ext cx="1699895" cy="661035"/>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2876" y="2380452"/>
            <a:ext cx="2641767" cy="2641767"/>
          </a:xfrm>
          <a:prstGeom prst="rect">
            <a:avLst/>
          </a:prstGeom>
        </p:spPr>
      </p:pic>
      <p:sp>
        <p:nvSpPr>
          <p:cNvPr id="9" name="文本框 8"/>
          <p:cNvSpPr txBox="1"/>
          <p:nvPr userDrawn="1">
            <p:custDataLst>
              <p:tags r:id="rId4"/>
            </p:custDataLst>
          </p:nvPr>
        </p:nvSpPr>
        <p:spPr>
          <a:xfrm>
            <a:off x="705485" y="3323590"/>
            <a:ext cx="5759450" cy="2280920"/>
          </a:xfrm>
          <a:prstGeom prst="rect">
            <a:avLst/>
          </a:prstGeom>
          <a:noFill/>
        </p:spPr>
        <p:txBody>
          <a:bodyPr wrap="square" lIns="90000" tIns="46800" rIns="90000" bIns="46800" anchor="ctr" anchorCtr="0">
            <a:normAutofit/>
          </a:bodyPr>
          <a:lstStyle>
            <a:defPPr>
              <a:defRPr lang="zh-CN"/>
            </a:defPPr>
            <a:lvl1pPr>
              <a:lnSpc>
                <a:spcPct val="150000"/>
              </a:lnSpc>
              <a:defRPr>
                <a:solidFill>
                  <a:schemeClr val="tx1">
                    <a:lumMod val="65000"/>
                    <a:lumOff val="35000"/>
                  </a:schemeClr>
                </a:solidFill>
                <a:latin typeface="+mn-ea"/>
              </a:defRPr>
            </a:lvl1pPr>
          </a:lstStyle>
          <a:p>
            <a:pPr algn="ctr">
              <a:lnSpc>
                <a:spcPct val="100000"/>
              </a:lnSpc>
            </a:pPr>
            <a:r>
              <a:rPr lang="zh-CN" altLang="en-US" sz="1600" dirty="0">
                <a:latin typeface="华文楷体" panose="02010600040101010101" charset="-122"/>
                <a:ea typeface="华文楷体" panose="02010600040101010101" charset="-122"/>
              </a:rPr>
              <a:t>王人方</a:t>
            </a:r>
            <a:endParaRPr lang="zh-CN" altLang="en-US" sz="1600" dirty="0">
              <a:latin typeface="华文楷体" panose="02010600040101010101" charset="-122"/>
              <a:ea typeface="华文楷体" panose="02010600040101010101" charset="-122"/>
            </a:endParaRPr>
          </a:p>
          <a:p>
            <a:pPr algn="ctr">
              <a:lnSpc>
                <a:spcPct val="100000"/>
              </a:lnSpc>
            </a:pPr>
            <a:r>
              <a:rPr lang="en-US" altLang="zh-CN" sz="1600" dirty="0">
                <a:latin typeface="华文楷体" panose="02010600040101010101" charset="-122"/>
                <a:ea typeface="华文楷体" panose="02010600040101010101" charset="-122"/>
              </a:rPr>
              <a:t>---</a:t>
            </a:r>
            <a:br>
              <a:rPr lang="zh-CN" altLang="en-US" sz="1600" dirty="0">
                <a:latin typeface="华文楷体" panose="02010600040101010101" charset="-122"/>
                <a:ea typeface="华文楷体" panose="02010600040101010101" charset="-122"/>
              </a:rPr>
            </a:br>
            <a:r>
              <a:rPr lang="zh-CN" altLang="en-US" sz="1600" dirty="0">
                <a:latin typeface="华文楷体" panose="02010600040101010101" charset="-122"/>
                <a:ea typeface="华文楷体" panose="02010600040101010101" charset="-122"/>
              </a:rPr>
              <a:t>同方知网</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北京</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技术有限公司浙江分公司</a:t>
            </a:r>
            <a:br>
              <a:rPr lang="zh-CN" altLang="en-US" sz="1600" dirty="0">
                <a:latin typeface="华文楷体" panose="02010600040101010101" charset="-122"/>
                <a:ea typeface="华文楷体" panose="02010600040101010101" charset="-122"/>
              </a:rPr>
            </a:br>
            <a:endParaRPr lang="en-US" altLang="zh-CN" sz="1600" dirty="0">
              <a:latin typeface="华文楷体" panose="02010600040101010101" charset="-122"/>
              <a:ea typeface="华文楷体" panose="02010600040101010101" charset="-122"/>
            </a:endParaRPr>
          </a:p>
        </p:txBody>
      </p:sp>
      <p:pic>
        <p:nvPicPr>
          <p:cNvPr id="5" name="图片 4" descr="摄图网_401380635_点击关注公众号gif（企业商用）"/>
          <p:cNvPicPr>
            <a:picLocks noChangeAspect="1"/>
          </p:cNvPicPr>
          <p:nvPr userDrawn="1"/>
        </p:nvPicPr>
        <p:blipFill>
          <a:blip r:embed="rId5"/>
          <a:stretch>
            <a:fillRect/>
          </a:stretch>
        </p:blipFill>
        <p:spPr>
          <a:xfrm>
            <a:off x="9433560" y="5321300"/>
            <a:ext cx="2419350" cy="1209675"/>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050" name="矩形 2049"/>
          <p:cNvSpPr/>
          <p:nvPr/>
        </p:nvSpPr>
        <p:spPr>
          <a:xfrm>
            <a:off x="0" y="0"/>
            <a:ext cx="12192000" cy="1828800"/>
          </a:xfrm>
          <a:prstGeom prst="rect">
            <a:avLst/>
          </a:prstGeom>
          <a:gradFill rotWithShape="1">
            <a:gsLst>
              <a:gs pos="0">
                <a:schemeClr val="accent1"/>
              </a:gs>
              <a:gs pos="100000">
                <a:schemeClr val="accent1">
                  <a:gamma/>
                  <a:tint val="0"/>
                  <a:invGamma/>
                  <a:alpha val="0"/>
                </a:schemeClr>
              </a:gs>
            </a:gsLst>
            <a:lin ang="5400000" scaled="1"/>
            <a:tileRect/>
          </a:gradFill>
          <a:ln w="9525">
            <a:noFill/>
          </a:ln>
        </p:spPr>
        <p:txBody>
          <a:bodyPr/>
          <a:lstStyle/>
          <a:p>
            <a:endParaRPr lang="zh-CN" altLang="en-US"/>
          </a:p>
        </p:txBody>
      </p:sp>
      <p:grpSp>
        <p:nvGrpSpPr>
          <p:cNvPr id="2051" name="组合 2050"/>
          <p:cNvGrpSpPr/>
          <p:nvPr/>
        </p:nvGrpSpPr>
        <p:grpSpPr>
          <a:xfrm>
            <a:off x="203200" y="381000"/>
            <a:ext cx="9118600" cy="3365500"/>
            <a:chOff x="0" y="0"/>
            <a:chExt cx="4308" cy="2120"/>
          </a:xfrm>
        </p:grpSpPr>
        <p:sp>
          <p:nvSpPr>
            <p:cNvPr id="2052" name="未知"/>
            <p:cNvSpPr/>
            <p:nvPr/>
          </p:nvSpPr>
          <p:spPr>
            <a:xfrm>
              <a:off x="79" y="94"/>
              <a:ext cx="1267" cy="1938"/>
            </a:xfrm>
            <a:custGeom>
              <a:avLst/>
              <a:gdLst/>
              <a:ahLst/>
              <a:cxnLst/>
              <a:rect l="0" t="0" r="0" b="0"/>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29999"/>
              </a:srgbClr>
            </a:solidFill>
            <a:ln w="9525">
              <a:noFill/>
            </a:ln>
          </p:spPr>
          <p:txBody>
            <a:bodyPr/>
            <a:lstStyle/>
            <a:p>
              <a:endParaRPr lang="zh-CN" altLang="en-US"/>
            </a:p>
          </p:txBody>
        </p:sp>
        <p:sp>
          <p:nvSpPr>
            <p:cNvPr id="2053" name="未知"/>
            <p:cNvSpPr/>
            <p:nvPr/>
          </p:nvSpPr>
          <p:spPr>
            <a:xfrm>
              <a:off x="39" y="279"/>
              <a:ext cx="34" cy="28"/>
            </a:xfrm>
            <a:custGeom>
              <a:avLst/>
              <a:gdLst/>
              <a:ahLst/>
              <a:cxnLst/>
              <a:rect l="0" t="0" r="0" b="0"/>
              <a:pathLst>
                <a:path w="46" h="38">
                  <a:moveTo>
                    <a:pt x="16" y="4"/>
                  </a:moveTo>
                  <a:lnTo>
                    <a:pt x="0" y="22"/>
                  </a:lnTo>
                  <a:lnTo>
                    <a:pt x="22" y="38"/>
                  </a:lnTo>
                  <a:lnTo>
                    <a:pt x="46" y="26"/>
                  </a:lnTo>
                  <a:lnTo>
                    <a:pt x="30" y="0"/>
                  </a:lnTo>
                  <a:lnTo>
                    <a:pt x="16" y="4"/>
                  </a:lnTo>
                  <a:close/>
                </a:path>
              </a:pathLst>
            </a:custGeom>
            <a:solidFill>
              <a:srgbClr val="FEFEFE">
                <a:alpha val="29999"/>
              </a:srgbClr>
            </a:solidFill>
            <a:ln w="9525">
              <a:noFill/>
            </a:ln>
          </p:spPr>
          <p:txBody>
            <a:bodyPr/>
            <a:lstStyle/>
            <a:p>
              <a:endParaRPr lang="zh-CN" altLang="en-US"/>
            </a:p>
          </p:txBody>
        </p:sp>
        <p:sp>
          <p:nvSpPr>
            <p:cNvPr id="2054" name="未知"/>
            <p:cNvSpPr/>
            <p:nvPr/>
          </p:nvSpPr>
          <p:spPr>
            <a:xfrm>
              <a:off x="346" y="402"/>
              <a:ext cx="39" cy="32"/>
            </a:xfrm>
            <a:custGeom>
              <a:avLst/>
              <a:gdLst/>
              <a:ahLst/>
              <a:cxnLst/>
              <a:rect l="0" t="0" r="0" b="0"/>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29999"/>
              </a:srgbClr>
            </a:solidFill>
            <a:ln w="9525">
              <a:noFill/>
            </a:ln>
          </p:spPr>
          <p:txBody>
            <a:bodyPr/>
            <a:lstStyle/>
            <a:p>
              <a:endParaRPr lang="zh-CN" altLang="en-US"/>
            </a:p>
          </p:txBody>
        </p:sp>
        <p:sp>
          <p:nvSpPr>
            <p:cNvPr id="2055" name="未知"/>
            <p:cNvSpPr/>
            <p:nvPr/>
          </p:nvSpPr>
          <p:spPr>
            <a:xfrm>
              <a:off x="1128" y="458"/>
              <a:ext cx="98" cy="74"/>
            </a:xfrm>
            <a:custGeom>
              <a:avLst/>
              <a:gdLst/>
              <a:ahLst/>
              <a:cxnLst/>
              <a:rect l="0" t="0" r="0" b="0"/>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29999"/>
              </a:srgbClr>
            </a:solidFill>
            <a:ln w="9525">
              <a:noFill/>
            </a:ln>
          </p:spPr>
          <p:txBody>
            <a:bodyPr/>
            <a:lstStyle/>
            <a:p>
              <a:endParaRPr lang="zh-CN" altLang="en-US"/>
            </a:p>
          </p:txBody>
        </p:sp>
        <p:sp>
          <p:nvSpPr>
            <p:cNvPr id="2056" name="未知"/>
            <p:cNvSpPr/>
            <p:nvPr/>
          </p:nvSpPr>
          <p:spPr>
            <a:xfrm>
              <a:off x="654" y="842"/>
              <a:ext cx="158" cy="84"/>
            </a:xfrm>
            <a:custGeom>
              <a:avLst/>
              <a:gdLst/>
              <a:ahLst/>
              <a:cxnLst/>
              <a:rect l="0" t="0" r="0" b="0"/>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29999"/>
              </a:srgbClr>
            </a:solidFill>
            <a:ln w="9525">
              <a:noFill/>
            </a:ln>
          </p:spPr>
          <p:txBody>
            <a:bodyPr/>
            <a:lstStyle/>
            <a:p>
              <a:endParaRPr lang="zh-CN" altLang="en-US"/>
            </a:p>
          </p:txBody>
        </p:sp>
        <p:sp>
          <p:nvSpPr>
            <p:cNvPr id="2057" name="未知"/>
            <p:cNvSpPr/>
            <p:nvPr/>
          </p:nvSpPr>
          <p:spPr>
            <a:xfrm>
              <a:off x="784" y="906"/>
              <a:ext cx="99" cy="41"/>
            </a:xfrm>
            <a:custGeom>
              <a:avLst/>
              <a:gdLst/>
              <a:ahLst/>
              <a:cxnLst/>
              <a:rect l="0" t="0" r="0" b="0"/>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29999"/>
              </a:srgbClr>
            </a:solidFill>
            <a:ln w="9525">
              <a:noFill/>
            </a:ln>
          </p:spPr>
          <p:txBody>
            <a:bodyPr/>
            <a:lstStyle/>
            <a:p>
              <a:endParaRPr lang="zh-CN" altLang="en-US"/>
            </a:p>
          </p:txBody>
        </p:sp>
        <p:sp>
          <p:nvSpPr>
            <p:cNvPr id="2058" name="未知"/>
            <p:cNvSpPr/>
            <p:nvPr/>
          </p:nvSpPr>
          <p:spPr>
            <a:xfrm>
              <a:off x="889" y="932"/>
              <a:ext cx="38" cy="18"/>
            </a:xfrm>
            <a:custGeom>
              <a:avLst/>
              <a:gdLst/>
              <a:ahLst/>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999"/>
              </a:srgbClr>
            </a:solidFill>
            <a:ln w="9525">
              <a:noFill/>
            </a:ln>
          </p:spPr>
          <p:txBody>
            <a:bodyPr/>
            <a:lstStyle/>
            <a:p>
              <a:endParaRPr lang="zh-CN" altLang="en-US"/>
            </a:p>
          </p:txBody>
        </p:sp>
        <p:sp>
          <p:nvSpPr>
            <p:cNvPr id="2059" name="未知"/>
            <p:cNvSpPr/>
            <p:nvPr/>
          </p:nvSpPr>
          <p:spPr>
            <a:xfrm>
              <a:off x="945" y="935"/>
              <a:ext cx="12" cy="25"/>
            </a:xfrm>
            <a:custGeom>
              <a:avLst/>
              <a:gdLst/>
              <a:ahLst/>
              <a:cxnLst/>
              <a:rect l="0" t="0" r="0" b="0"/>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29999"/>
              </a:srgbClr>
            </a:solidFill>
            <a:ln w="9525">
              <a:noFill/>
            </a:ln>
          </p:spPr>
          <p:txBody>
            <a:bodyPr/>
            <a:lstStyle/>
            <a:p>
              <a:endParaRPr lang="zh-CN" altLang="en-US"/>
            </a:p>
          </p:txBody>
        </p:sp>
        <p:sp>
          <p:nvSpPr>
            <p:cNvPr id="2060" name="未知"/>
            <p:cNvSpPr/>
            <p:nvPr/>
          </p:nvSpPr>
          <p:spPr>
            <a:xfrm>
              <a:off x="762" y="89"/>
              <a:ext cx="180" cy="88"/>
            </a:xfrm>
            <a:custGeom>
              <a:avLst/>
              <a:gdLst/>
              <a:ahLst/>
              <a:cxnLst/>
              <a:rect l="0" t="0" r="0" b="0"/>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29999"/>
              </a:srgbClr>
            </a:solidFill>
            <a:ln w="9525">
              <a:noFill/>
            </a:ln>
          </p:spPr>
          <p:txBody>
            <a:bodyPr/>
            <a:lstStyle/>
            <a:p>
              <a:endParaRPr lang="zh-CN" altLang="en-US"/>
            </a:p>
          </p:txBody>
        </p:sp>
        <p:sp>
          <p:nvSpPr>
            <p:cNvPr id="2061" name="未知"/>
            <p:cNvSpPr/>
            <p:nvPr/>
          </p:nvSpPr>
          <p:spPr>
            <a:xfrm>
              <a:off x="842" y="48"/>
              <a:ext cx="146" cy="60"/>
            </a:xfrm>
            <a:custGeom>
              <a:avLst/>
              <a:gdLst/>
              <a:ahLst/>
              <a:cxnLst/>
              <a:rect l="0" t="0" r="0" b="0"/>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29999"/>
              </a:srgbClr>
            </a:solidFill>
            <a:ln w="9525">
              <a:noFill/>
            </a:ln>
          </p:spPr>
          <p:txBody>
            <a:bodyPr/>
            <a:lstStyle/>
            <a:p>
              <a:endParaRPr lang="zh-CN" altLang="en-US"/>
            </a:p>
          </p:txBody>
        </p:sp>
        <p:sp>
          <p:nvSpPr>
            <p:cNvPr id="2062" name="未知"/>
            <p:cNvSpPr/>
            <p:nvPr/>
          </p:nvSpPr>
          <p:spPr>
            <a:xfrm>
              <a:off x="1047" y="118"/>
              <a:ext cx="233" cy="190"/>
            </a:xfrm>
            <a:custGeom>
              <a:avLst/>
              <a:gdLst/>
              <a:ahLst/>
              <a:cxnLst/>
              <a:rect l="0" t="0" r="0" b="0"/>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29999"/>
              </a:srgbClr>
            </a:solidFill>
            <a:ln w="9525">
              <a:noFill/>
            </a:ln>
          </p:spPr>
          <p:txBody>
            <a:bodyPr/>
            <a:lstStyle/>
            <a:p>
              <a:endParaRPr lang="zh-CN" altLang="en-US"/>
            </a:p>
          </p:txBody>
        </p:sp>
        <p:sp>
          <p:nvSpPr>
            <p:cNvPr id="2063" name="未知"/>
            <p:cNvSpPr/>
            <p:nvPr/>
          </p:nvSpPr>
          <p:spPr>
            <a:xfrm>
              <a:off x="1045" y="36"/>
              <a:ext cx="44" cy="37"/>
            </a:xfrm>
            <a:custGeom>
              <a:avLst/>
              <a:gdLst/>
              <a:ahLst/>
              <a:cxnLst/>
              <a:rect l="0" t="0" r="0" b="0"/>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29999"/>
              </a:srgbClr>
            </a:solidFill>
            <a:ln w="9525">
              <a:noFill/>
            </a:ln>
          </p:spPr>
          <p:txBody>
            <a:bodyPr/>
            <a:lstStyle/>
            <a:p>
              <a:endParaRPr lang="zh-CN" altLang="en-US"/>
            </a:p>
          </p:txBody>
        </p:sp>
        <p:sp>
          <p:nvSpPr>
            <p:cNvPr id="2064" name="未知"/>
            <p:cNvSpPr/>
            <p:nvPr/>
          </p:nvSpPr>
          <p:spPr>
            <a:xfrm>
              <a:off x="961" y="106"/>
              <a:ext cx="65" cy="42"/>
            </a:xfrm>
            <a:custGeom>
              <a:avLst/>
              <a:gdLst/>
              <a:ahLst/>
              <a:cxnLst/>
              <a:rect l="0" t="0" r="0" b="0"/>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29999"/>
              </a:srgbClr>
            </a:solidFill>
            <a:ln w="9525">
              <a:noFill/>
            </a:ln>
          </p:spPr>
          <p:txBody>
            <a:bodyPr/>
            <a:lstStyle/>
            <a:p>
              <a:endParaRPr lang="zh-CN" altLang="en-US"/>
            </a:p>
          </p:txBody>
        </p:sp>
        <p:sp>
          <p:nvSpPr>
            <p:cNvPr id="2065" name="未知"/>
            <p:cNvSpPr/>
            <p:nvPr/>
          </p:nvSpPr>
          <p:spPr>
            <a:xfrm>
              <a:off x="1029" y="114"/>
              <a:ext cx="54" cy="25"/>
            </a:xfrm>
            <a:custGeom>
              <a:avLst/>
              <a:gdLst/>
              <a:ahLst/>
              <a:cxnLst/>
              <a:rect l="0" t="0" r="0" b="0"/>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29999"/>
              </a:srgbClr>
            </a:solidFill>
            <a:ln w="9525">
              <a:noFill/>
            </a:ln>
          </p:spPr>
          <p:txBody>
            <a:bodyPr/>
            <a:lstStyle/>
            <a:p>
              <a:endParaRPr lang="zh-CN" altLang="en-US"/>
            </a:p>
          </p:txBody>
        </p:sp>
        <p:sp>
          <p:nvSpPr>
            <p:cNvPr id="2066" name="未知"/>
            <p:cNvSpPr/>
            <p:nvPr/>
          </p:nvSpPr>
          <p:spPr>
            <a:xfrm>
              <a:off x="1000" y="78"/>
              <a:ext cx="64" cy="34"/>
            </a:xfrm>
            <a:custGeom>
              <a:avLst/>
              <a:gdLst/>
              <a:ahLst/>
              <a:cxnLst/>
              <a:rect l="0" t="0" r="0" b="0"/>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29999"/>
              </a:srgbClr>
            </a:solidFill>
            <a:ln w="9525">
              <a:noFill/>
            </a:ln>
          </p:spPr>
          <p:txBody>
            <a:bodyPr/>
            <a:lstStyle/>
            <a:p>
              <a:endParaRPr lang="zh-CN" altLang="en-US"/>
            </a:p>
          </p:txBody>
        </p:sp>
        <p:sp>
          <p:nvSpPr>
            <p:cNvPr id="2067" name="未知"/>
            <p:cNvSpPr/>
            <p:nvPr/>
          </p:nvSpPr>
          <p:spPr>
            <a:xfrm>
              <a:off x="973" y="46"/>
              <a:ext cx="44" cy="24"/>
            </a:xfrm>
            <a:custGeom>
              <a:avLst/>
              <a:gdLst/>
              <a:ahLst/>
              <a:cxnLst/>
              <a:rect l="0" t="0" r="0" b="0"/>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29999"/>
              </a:srgbClr>
            </a:solidFill>
            <a:ln w="9525">
              <a:noFill/>
            </a:ln>
          </p:spPr>
          <p:txBody>
            <a:bodyPr/>
            <a:lstStyle/>
            <a:p>
              <a:endParaRPr lang="zh-CN" altLang="en-US"/>
            </a:p>
          </p:txBody>
        </p:sp>
        <p:sp>
          <p:nvSpPr>
            <p:cNvPr id="2068" name="未知"/>
            <p:cNvSpPr/>
            <p:nvPr/>
          </p:nvSpPr>
          <p:spPr>
            <a:xfrm>
              <a:off x="1087" y="49"/>
              <a:ext cx="114" cy="77"/>
            </a:xfrm>
            <a:custGeom>
              <a:avLst/>
              <a:gdLst/>
              <a:ahLst/>
              <a:cxnLst/>
              <a:rect l="0" t="0" r="0" b="0"/>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29999"/>
              </a:srgbClr>
            </a:solidFill>
            <a:ln w="9525">
              <a:noFill/>
            </a:ln>
          </p:spPr>
          <p:txBody>
            <a:bodyPr/>
            <a:lstStyle/>
            <a:p>
              <a:endParaRPr lang="zh-CN" altLang="en-US"/>
            </a:p>
          </p:txBody>
        </p:sp>
        <p:sp>
          <p:nvSpPr>
            <p:cNvPr id="2069" name="未知"/>
            <p:cNvSpPr/>
            <p:nvPr/>
          </p:nvSpPr>
          <p:spPr>
            <a:xfrm>
              <a:off x="0" y="294"/>
              <a:ext cx="25" cy="15"/>
            </a:xfrm>
            <a:custGeom>
              <a:avLst/>
              <a:gdLst/>
              <a:ahLst/>
              <a:cxnLst/>
              <a:rect l="0" t="0" r="0" b="0"/>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29999"/>
              </a:srgbClr>
            </a:solidFill>
            <a:ln w="9525">
              <a:noFill/>
            </a:ln>
          </p:spPr>
          <p:txBody>
            <a:bodyPr/>
            <a:lstStyle/>
            <a:p>
              <a:endParaRPr lang="zh-CN" altLang="en-US"/>
            </a:p>
          </p:txBody>
        </p:sp>
        <p:sp>
          <p:nvSpPr>
            <p:cNvPr id="2070" name="未知"/>
            <p:cNvSpPr/>
            <p:nvPr/>
          </p:nvSpPr>
          <p:spPr>
            <a:xfrm>
              <a:off x="757" y="805"/>
              <a:ext cx="16" cy="12"/>
            </a:xfrm>
            <a:custGeom>
              <a:avLst/>
              <a:gdLst/>
              <a:ahLst/>
              <a:cxnLst/>
              <a:rect l="0" t="0" r="0" b="0"/>
              <a:pathLst>
                <a:path w="21" h="16">
                  <a:moveTo>
                    <a:pt x="3" y="0"/>
                  </a:moveTo>
                  <a:cubicBezTo>
                    <a:pt x="0" y="9"/>
                    <a:pt x="6" y="11"/>
                    <a:pt x="13" y="16"/>
                  </a:cubicBezTo>
                  <a:cubicBezTo>
                    <a:pt x="21" y="4"/>
                    <a:pt x="16" y="2"/>
                    <a:pt x="3" y="0"/>
                  </a:cubicBezTo>
                  <a:close/>
                </a:path>
              </a:pathLst>
            </a:custGeom>
            <a:solidFill>
              <a:srgbClr val="FEFEFE">
                <a:alpha val="29999"/>
              </a:srgbClr>
            </a:solidFill>
            <a:ln w="9525">
              <a:noFill/>
            </a:ln>
          </p:spPr>
          <p:txBody>
            <a:bodyPr/>
            <a:lstStyle/>
            <a:p>
              <a:endParaRPr lang="zh-CN" altLang="en-US"/>
            </a:p>
          </p:txBody>
        </p:sp>
        <p:sp>
          <p:nvSpPr>
            <p:cNvPr id="2071" name="未知"/>
            <p:cNvSpPr/>
            <p:nvPr/>
          </p:nvSpPr>
          <p:spPr>
            <a:xfrm>
              <a:off x="760" y="830"/>
              <a:ext cx="16" cy="12"/>
            </a:xfrm>
            <a:custGeom>
              <a:avLst/>
              <a:gdLst/>
              <a:ahLst/>
              <a:cxnLst/>
              <a:rect l="0" t="0" r="0" b="0"/>
              <a:pathLst>
                <a:path w="21" h="16">
                  <a:moveTo>
                    <a:pt x="3" y="0"/>
                  </a:moveTo>
                  <a:cubicBezTo>
                    <a:pt x="0" y="9"/>
                    <a:pt x="6" y="11"/>
                    <a:pt x="13" y="16"/>
                  </a:cubicBezTo>
                  <a:cubicBezTo>
                    <a:pt x="21" y="4"/>
                    <a:pt x="16" y="2"/>
                    <a:pt x="3" y="0"/>
                  </a:cubicBezTo>
                  <a:close/>
                </a:path>
              </a:pathLst>
            </a:custGeom>
            <a:solidFill>
              <a:srgbClr val="FEFEFE">
                <a:alpha val="29999"/>
              </a:srgbClr>
            </a:solidFill>
            <a:ln w="9525">
              <a:noFill/>
            </a:ln>
          </p:spPr>
          <p:txBody>
            <a:bodyPr/>
            <a:lstStyle/>
            <a:p>
              <a:endParaRPr lang="zh-CN" altLang="en-US"/>
            </a:p>
          </p:txBody>
        </p:sp>
        <p:sp>
          <p:nvSpPr>
            <p:cNvPr id="2072" name="未知"/>
            <p:cNvSpPr/>
            <p:nvPr/>
          </p:nvSpPr>
          <p:spPr>
            <a:xfrm>
              <a:off x="964" y="962"/>
              <a:ext cx="15" cy="12"/>
            </a:xfrm>
            <a:custGeom>
              <a:avLst/>
              <a:gdLst/>
              <a:ahLst/>
              <a:cxnLst/>
              <a:rect l="0" t="0" r="0" b="0"/>
              <a:pathLst>
                <a:path w="21" h="16">
                  <a:moveTo>
                    <a:pt x="3" y="0"/>
                  </a:moveTo>
                  <a:cubicBezTo>
                    <a:pt x="0" y="9"/>
                    <a:pt x="6" y="11"/>
                    <a:pt x="13" y="16"/>
                  </a:cubicBezTo>
                  <a:cubicBezTo>
                    <a:pt x="21" y="4"/>
                    <a:pt x="16" y="2"/>
                    <a:pt x="3" y="0"/>
                  </a:cubicBezTo>
                  <a:close/>
                </a:path>
              </a:pathLst>
            </a:custGeom>
            <a:solidFill>
              <a:srgbClr val="FEFEFE">
                <a:alpha val="29999"/>
              </a:srgbClr>
            </a:solidFill>
            <a:ln w="9525">
              <a:noFill/>
            </a:ln>
          </p:spPr>
          <p:txBody>
            <a:bodyPr/>
            <a:lstStyle/>
            <a:p>
              <a:endParaRPr lang="zh-CN" altLang="en-US"/>
            </a:p>
          </p:txBody>
        </p:sp>
        <p:sp>
          <p:nvSpPr>
            <p:cNvPr id="2073" name="未知"/>
            <p:cNvSpPr/>
            <p:nvPr/>
          </p:nvSpPr>
          <p:spPr>
            <a:xfrm>
              <a:off x="1088" y="478"/>
              <a:ext cx="38" cy="18"/>
            </a:xfrm>
            <a:custGeom>
              <a:avLst/>
              <a:gdLst/>
              <a:ahLst/>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999"/>
              </a:srgbClr>
            </a:solidFill>
            <a:ln w="9525">
              <a:noFill/>
            </a:ln>
          </p:spPr>
          <p:txBody>
            <a:bodyPr/>
            <a:lstStyle/>
            <a:p>
              <a:endParaRPr lang="zh-CN" altLang="en-US"/>
            </a:p>
          </p:txBody>
        </p:sp>
        <p:sp>
          <p:nvSpPr>
            <p:cNvPr id="2074" name="未知"/>
            <p:cNvSpPr/>
            <p:nvPr/>
          </p:nvSpPr>
          <p:spPr>
            <a:xfrm>
              <a:off x="988" y="273"/>
              <a:ext cx="38" cy="18"/>
            </a:xfrm>
            <a:custGeom>
              <a:avLst/>
              <a:gdLst/>
              <a:ahLst/>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999"/>
              </a:srgbClr>
            </a:solidFill>
            <a:ln w="9525">
              <a:noFill/>
            </a:ln>
          </p:spPr>
          <p:txBody>
            <a:bodyPr/>
            <a:lstStyle/>
            <a:p>
              <a:endParaRPr lang="zh-CN" altLang="en-US"/>
            </a:p>
          </p:txBody>
        </p:sp>
        <p:sp>
          <p:nvSpPr>
            <p:cNvPr id="2075" name="未知"/>
            <p:cNvSpPr/>
            <p:nvPr/>
          </p:nvSpPr>
          <p:spPr>
            <a:xfrm>
              <a:off x="1053" y="94"/>
              <a:ext cx="39" cy="18"/>
            </a:xfrm>
            <a:custGeom>
              <a:avLst/>
              <a:gdLst/>
              <a:ahLst/>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999"/>
              </a:srgbClr>
            </a:solidFill>
            <a:ln w="9525">
              <a:noFill/>
            </a:ln>
          </p:spPr>
          <p:txBody>
            <a:bodyPr/>
            <a:lstStyle/>
            <a:p>
              <a:endParaRPr lang="zh-CN" altLang="en-US"/>
            </a:p>
          </p:txBody>
        </p:sp>
        <p:sp>
          <p:nvSpPr>
            <p:cNvPr id="2076" name="未知"/>
            <p:cNvSpPr/>
            <p:nvPr/>
          </p:nvSpPr>
          <p:spPr>
            <a:xfrm>
              <a:off x="1116" y="202"/>
              <a:ext cx="38" cy="18"/>
            </a:xfrm>
            <a:custGeom>
              <a:avLst/>
              <a:gdLst/>
              <a:ahLst/>
              <a:cxnLst/>
              <a:rect l="0" t="0" r="0" b="0"/>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29999"/>
              </a:srgbClr>
            </a:solidFill>
            <a:ln w="9525">
              <a:noFill/>
            </a:ln>
          </p:spPr>
          <p:txBody>
            <a:bodyPr/>
            <a:lstStyle/>
            <a:p>
              <a:endParaRPr lang="zh-CN" altLang="en-US"/>
            </a:p>
          </p:txBody>
        </p:sp>
        <p:sp>
          <p:nvSpPr>
            <p:cNvPr id="2077" name="未知"/>
            <p:cNvSpPr/>
            <p:nvPr/>
          </p:nvSpPr>
          <p:spPr>
            <a:xfrm>
              <a:off x="1132" y="0"/>
              <a:ext cx="696" cy="346"/>
            </a:xfrm>
            <a:custGeom>
              <a:avLst/>
              <a:gdLst/>
              <a:ahLst/>
              <a:cxnLst/>
              <a:rect l="0" t="0" r="0" b="0"/>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29999"/>
              </a:srgbClr>
            </a:solidFill>
            <a:ln w="9525">
              <a:noFill/>
            </a:ln>
          </p:spPr>
          <p:txBody>
            <a:bodyPr/>
            <a:lstStyle/>
            <a:p>
              <a:endParaRPr lang="zh-CN" altLang="en-US"/>
            </a:p>
          </p:txBody>
        </p:sp>
        <p:sp>
          <p:nvSpPr>
            <p:cNvPr id="2078" name="未知"/>
            <p:cNvSpPr/>
            <p:nvPr/>
          </p:nvSpPr>
          <p:spPr>
            <a:xfrm>
              <a:off x="1345" y="184"/>
              <a:ext cx="39" cy="24"/>
            </a:xfrm>
            <a:custGeom>
              <a:avLst/>
              <a:gdLst/>
              <a:ahLst/>
              <a:cxnLst/>
              <a:rect l="0" t="0" r="0" b="0"/>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29999"/>
              </a:srgbClr>
            </a:solidFill>
            <a:ln w="9525">
              <a:noFill/>
            </a:ln>
          </p:spPr>
          <p:txBody>
            <a:bodyPr/>
            <a:lstStyle/>
            <a:p>
              <a:endParaRPr lang="zh-CN" altLang="en-US"/>
            </a:p>
          </p:txBody>
        </p:sp>
        <p:sp>
          <p:nvSpPr>
            <p:cNvPr id="2079" name="未知"/>
            <p:cNvSpPr/>
            <p:nvPr/>
          </p:nvSpPr>
          <p:spPr>
            <a:xfrm>
              <a:off x="1628" y="250"/>
              <a:ext cx="128" cy="54"/>
            </a:xfrm>
            <a:custGeom>
              <a:avLst/>
              <a:gdLst/>
              <a:ahLst/>
              <a:cxnLst/>
              <a:rect l="0" t="0" r="0" b="0"/>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29999"/>
              </a:srgbClr>
            </a:solidFill>
            <a:ln w="9525">
              <a:noFill/>
            </a:ln>
          </p:spPr>
          <p:txBody>
            <a:bodyPr/>
            <a:lstStyle/>
            <a:p>
              <a:endParaRPr lang="zh-CN" altLang="en-US"/>
            </a:p>
          </p:txBody>
        </p:sp>
        <p:sp>
          <p:nvSpPr>
            <p:cNvPr id="2080" name="未知"/>
            <p:cNvSpPr/>
            <p:nvPr/>
          </p:nvSpPr>
          <p:spPr>
            <a:xfrm>
              <a:off x="1729" y="87"/>
              <a:ext cx="39" cy="24"/>
            </a:xfrm>
            <a:custGeom>
              <a:avLst/>
              <a:gdLst/>
              <a:ahLst/>
              <a:cxnLst/>
              <a:rect l="0" t="0" r="0" b="0"/>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29999"/>
              </a:srgbClr>
            </a:solidFill>
            <a:ln w="9525">
              <a:noFill/>
            </a:ln>
          </p:spPr>
          <p:txBody>
            <a:bodyPr/>
            <a:lstStyle/>
            <a:p>
              <a:endParaRPr lang="zh-CN" altLang="en-US"/>
            </a:p>
          </p:txBody>
        </p:sp>
        <p:sp>
          <p:nvSpPr>
            <p:cNvPr id="2081" name="未知"/>
            <p:cNvSpPr/>
            <p:nvPr/>
          </p:nvSpPr>
          <p:spPr>
            <a:xfrm>
              <a:off x="1998" y="55"/>
              <a:ext cx="155" cy="63"/>
            </a:xfrm>
            <a:custGeom>
              <a:avLst/>
              <a:gdLst/>
              <a:ahLst/>
              <a:cxnLst/>
              <a:rect l="0" t="0" r="0" b="0"/>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29999"/>
              </a:srgbClr>
            </a:solidFill>
            <a:ln w="9525">
              <a:noFill/>
            </a:ln>
          </p:spPr>
          <p:txBody>
            <a:bodyPr/>
            <a:lstStyle/>
            <a:p>
              <a:endParaRPr lang="zh-CN" altLang="en-US"/>
            </a:p>
          </p:txBody>
        </p:sp>
        <p:sp>
          <p:nvSpPr>
            <p:cNvPr id="2082" name="未知"/>
            <p:cNvSpPr/>
            <p:nvPr/>
          </p:nvSpPr>
          <p:spPr>
            <a:xfrm>
              <a:off x="2095" y="88"/>
              <a:ext cx="48" cy="21"/>
            </a:xfrm>
            <a:custGeom>
              <a:avLst/>
              <a:gdLst/>
              <a:ahLst/>
              <a:cxnLst/>
              <a:rect l="0" t="0" r="0" b="0"/>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29999"/>
              </a:srgbClr>
            </a:solidFill>
            <a:ln w="9525">
              <a:noFill/>
            </a:ln>
          </p:spPr>
          <p:txBody>
            <a:bodyPr/>
            <a:lstStyle/>
            <a:p>
              <a:endParaRPr lang="zh-CN" altLang="en-US"/>
            </a:p>
          </p:txBody>
        </p:sp>
        <p:sp>
          <p:nvSpPr>
            <p:cNvPr id="2083" name="未知"/>
            <p:cNvSpPr/>
            <p:nvPr/>
          </p:nvSpPr>
          <p:spPr>
            <a:xfrm>
              <a:off x="1803" y="360"/>
              <a:ext cx="109" cy="132"/>
            </a:xfrm>
            <a:custGeom>
              <a:avLst/>
              <a:gdLst/>
              <a:ahLst/>
              <a:cxnLst/>
              <a:rect l="0" t="0" r="0" b="0"/>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29999"/>
              </a:srgbClr>
            </a:solidFill>
            <a:ln w="9525">
              <a:noFill/>
            </a:ln>
          </p:spPr>
          <p:txBody>
            <a:bodyPr/>
            <a:lstStyle/>
            <a:p>
              <a:endParaRPr lang="zh-CN" altLang="en-US"/>
            </a:p>
          </p:txBody>
        </p:sp>
        <p:sp>
          <p:nvSpPr>
            <p:cNvPr id="2084" name="未知"/>
            <p:cNvSpPr/>
            <p:nvPr/>
          </p:nvSpPr>
          <p:spPr>
            <a:xfrm>
              <a:off x="1749" y="408"/>
              <a:ext cx="69" cy="68"/>
            </a:xfrm>
            <a:custGeom>
              <a:avLst/>
              <a:gdLst/>
              <a:ahLst/>
              <a:cxnLst/>
              <a:rect l="0" t="0" r="0" b="0"/>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29999"/>
              </a:srgbClr>
            </a:solidFill>
            <a:ln w="9525">
              <a:noFill/>
            </a:ln>
          </p:spPr>
          <p:txBody>
            <a:bodyPr/>
            <a:lstStyle/>
            <a:p>
              <a:endParaRPr lang="zh-CN" altLang="en-US"/>
            </a:p>
          </p:txBody>
        </p:sp>
        <p:sp>
          <p:nvSpPr>
            <p:cNvPr id="2085" name="未知"/>
            <p:cNvSpPr/>
            <p:nvPr/>
          </p:nvSpPr>
          <p:spPr>
            <a:xfrm>
              <a:off x="3435" y="1551"/>
              <a:ext cx="474" cy="495"/>
            </a:xfrm>
            <a:custGeom>
              <a:avLst/>
              <a:gdLst/>
              <a:ahLst/>
              <a:cxnLst/>
              <a:rect l="0" t="0" r="0" b="0"/>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29999"/>
              </a:srgbClr>
            </a:solidFill>
            <a:ln w="9525">
              <a:noFill/>
            </a:ln>
          </p:spPr>
          <p:txBody>
            <a:bodyPr/>
            <a:lstStyle/>
            <a:p>
              <a:endParaRPr lang="zh-CN" altLang="en-US"/>
            </a:p>
          </p:txBody>
        </p:sp>
        <p:sp>
          <p:nvSpPr>
            <p:cNvPr id="2086" name="未知"/>
            <p:cNvSpPr/>
            <p:nvPr/>
          </p:nvSpPr>
          <p:spPr>
            <a:xfrm>
              <a:off x="3582" y="1290"/>
              <a:ext cx="319" cy="210"/>
            </a:xfrm>
            <a:custGeom>
              <a:avLst/>
              <a:gdLst/>
              <a:ahLst/>
              <a:cxnLst/>
              <a:rect l="0" t="0" r="0" b="0"/>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29999"/>
              </a:srgbClr>
            </a:solidFill>
            <a:ln w="9525">
              <a:noFill/>
            </a:ln>
          </p:spPr>
          <p:txBody>
            <a:bodyPr/>
            <a:lstStyle/>
            <a:p>
              <a:endParaRPr lang="zh-CN" altLang="en-US"/>
            </a:p>
          </p:txBody>
        </p:sp>
        <p:sp>
          <p:nvSpPr>
            <p:cNvPr id="2087" name="未知"/>
            <p:cNvSpPr/>
            <p:nvPr/>
          </p:nvSpPr>
          <p:spPr>
            <a:xfrm>
              <a:off x="3591" y="1292"/>
              <a:ext cx="311" cy="211"/>
            </a:xfrm>
            <a:custGeom>
              <a:avLst/>
              <a:gdLst/>
              <a:ahLst/>
              <a:cxnLst/>
              <a:rect l="0" t="0" r="0" b="0"/>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29999"/>
              </a:srgbClr>
            </a:solidFill>
            <a:ln w="9525">
              <a:noFill/>
            </a:ln>
          </p:spPr>
          <p:txBody>
            <a:bodyPr/>
            <a:lstStyle/>
            <a:p>
              <a:endParaRPr lang="zh-CN" altLang="en-US"/>
            </a:p>
          </p:txBody>
        </p:sp>
        <p:sp>
          <p:nvSpPr>
            <p:cNvPr id="2088" name="未知"/>
            <p:cNvSpPr/>
            <p:nvPr/>
          </p:nvSpPr>
          <p:spPr>
            <a:xfrm>
              <a:off x="3821" y="2062"/>
              <a:ext cx="45" cy="58"/>
            </a:xfrm>
            <a:custGeom>
              <a:avLst/>
              <a:gdLst/>
              <a:ahLst/>
              <a:cxnLst/>
              <a:rect l="0" t="0" r="0" b="0"/>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29999"/>
              </a:srgbClr>
            </a:solidFill>
            <a:ln w="9525">
              <a:noFill/>
            </a:ln>
          </p:spPr>
          <p:txBody>
            <a:bodyPr/>
            <a:lstStyle/>
            <a:p>
              <a:endParaRPr lang="zh-CN" altLang="en-US"/>
            </a:p>
          </p:txBody>
        </p:sp>
        <p:sp>
          <p:nvSpPr>
            <p:cNvPr id="2089" name="未知"/>
            <p:cNvSpPr/>
            <p:nvPr/>
          </p:nvSpPr>
          <p:spPr>
            <a:xfrm>
              <a:off x="3957" y="1972"/>
              <a:ext cx="164" cy="85"/>
            </a:xfrm>
            <a:custGeom>
              <a:avLst/>
              <a:gdLst/>
              <a:ahLst/>
              <a:cxnLst/>
              <a:rect l="0" t="0" r="0" b="0"/>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29999"/>
              </a:srgbClr>
            </a:solidFill>
            <a:ln w="9525">
              <a:noFill/>
            </a:ln>
          </p:spPr>
          <p:txBody>
            <a:bodyPr/>
            <a:lstStyle/>
            <a:p>
              <a:endParaRPr lang="zh-CN" altLang="en-US"/>
            </a:p>
          </p:txBody>
        </p:sp>
        <p:sp>
          <p:nvSpPr>
            <p:cNvPr id="2090" name="未知"/>
            <p:cNvSpPr/>
            <p:nvPr/>
          </p:nvSpPr>
          <p:spPr>
            <a:xfrm>
              <a:off x="4127" y="1922"/>
              <a:ext cx="104" cy="92"/>
            </a:xfrm>
            <a:custGeom>
              <a:avLst/>
              <a:gdLst/>
              <a:ahLst/>
              <a:cxnLst/>
              <a:rect l="0" t="0" r="0" b="0"/>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29999"/>
              </a:srgbClr>
            </a:solidFill>
            <a:ln w="9525">
              <a:noFill/>
            </a:ln>
          </p:spPr>
          <p:txBody>
            <a:bodyPr/>
            <a:lstStyle/>
            <a:p>
              <a:endParaRPr lang="zh-CN" altLang="en-US"/>
            </a:p>
          </p:txBody>
        </p:sp>
        <p:sp>
          <p:nvSpPr>
            <p:cNvPr id="2091" name="未知"/>
            <p:cNvSpPr/>
            <p:nvPr/>
          </p:nvSpPr>
          <p:spPr>
            <a:xfrm>
              <a:off x="4182" y="1881"/>
              <a:ext cx="37" cy="26"/>
            </a:xfrm>
            <a:custGeom>
              <a:avLst/>
              <a:gdLst/>
              <a:ahLst/>
              <a:cxnLst/>
              <a:rect l="0" t="0" r="0" b="0"/>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29999"/>
              </a:srgbClr>
            </a:solidFill>
            <a:ln w="9525">
              <a:noFill/>
            </a:ln>
          </p:spPr>
          <p:txBody>
            <a:bodyPr/>
            <a:lstStyle/>
            <a:p>
              <a:endParaRPr lang="zh-CN" altLang="en-US"/>
            </a:p>
          </p:txBody>
        </p:sp>
        <p:sp>
          <p:nvSpPr>
            <p:cNvPr id="2092" name="未知"/>
            <p:cNvSpPr/>
            <p:nvPr/>
          </p:nvSpPr>
          <p:spPr>
            <a:xfrm>
              <a:off x="2459" y="1395"/>
              <a:ext cx="123" cy="201"/>
            </a:xfrm>
            <a:custGeom>
              <a:avLst/>
              <a:gdLst/>
              <a:ahLst/>
              <a:cxnLst/>
              <a:rect l="0" t="0" r="0" b="0"/>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29999"/>
              </a:srgbClr>
            </a:solidFill>
            <a:ln w="9525">
              <a:noFill/>
            </a:ln>
          </p:spPr>
          <p:txBody>
            <a:bodyPr/>
            <a:lstStyle/>
            <a:p>
              <a:endParaRPr lang="zh-CN" altLang="en-US"/>
            </a:p>
          </p:txBody>
        </p:sp>
        <p:sp>
          <p:nvSpPr>
            <p:cNvPr id="2093" name="未知"/>
            <p:cNvSpPr/>
            <p:nvPr/>
          </p:nvSpPr>
          <p:spPr>
            <a:xfrm>
              <a:off x="2991" y="1083"/>
              <a:ext cx="49" cy="61"/>
            </a:xfrm>
            <a:custGeom>
              <a:avLst/>
              <a:gdLst/>
              <a:ahLst/>
              <a:cxnLst/>
              <a:rect l="0" t="0" r="0" b="0"/>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29999"/>
              </a:srgbClr>
            </a:solidFill>
            <a:ln w="9525">
              <a:noFill/>
            </a:ln>
          </p:spPr>
          <p:txBody>
            <a:bodyPr/>
            <a:lstStyle/>
            <a:p>
              <a:endParaRPr lang="zh-CN" altLang="en-US"/>
            </a:p>
          </p:txBody>
        </p:sp>
        <p:sp>
          <p:nvSpPr>
            <p:cNvPr id="2094" name="未知"/>
            <p:cNvSpPr/>
            <p:nvPr/>
          </p:nvSpPr>
          <p:spPr>
            <a:xfrm>
              <a:off x="3324" y="1149"/>
              <a:ext cx="111" cy="183"/>
            </a:xfrm>
            <a:custGeom>
              <a:avLst/>
              <a:gdLst/>
              <a:ahLst/>
              <a:cxnLst/>
              <a:rect l="0" t="0" r="0" b="0"/>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29999"/>
              </a:srgbClr>
            </a:solidFill>
            <a:ln w="9525">
              <a:noFill/>
            </a:ln>
          </p:spPr>
          <p:txBody>
            <a:bodyPr/>
            <a:lstStyle/>
            <a:p>
              <a:endParaRPr lang="zh-CN" altLang="en-US"/>
            </a:p>
          </p:txBody>
        </p:sp>
        <p:sp>
          <p:nvSpPr>
            <p:cNvPr id="2095" name="未知"/>
            <p:cNvSpPr/>
            <p:nvPr/>
          </p:nvSpPr>
          <p:spPr>
            <a:xfrm>
              <a:off x="3230" y="1092"/>
              <a:ext cx="72" cy="137"/>
            </a:xfrm>
            <a:custGeom>
              <a:avLst/>
              <a:gdLst/>
              <a:ahLst/>
              <a:cxnLst/>
              <a:rect l="0" t="0" r="0" b="0"/>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29999"/>
              </a:srgbClr>
            </a:solidFill>
            <a:ln w="9525">
              <a:noFill/>
            </a:ln>
          </p:spPr>
          <p:txBody>
            <a:bodyPr/>
            <a:lstStyle/>
            <a:p>
              <a:endParaRPr lang="zh-CN" altLang="en-US"/>
            </a:p>
          </p:txBody>
        </p:sp>
        <p:sp>
          <p:nvSpPr>
            <p:cNvPr id="2096" name="未知"/>
            <p:cNvSpPr/>
            <p:nvPr/>
          </p:nvSpPr>
          <p:spPr>
            <a:xfrm>
              <a:off x="3279" y="1202"/>
              <a:ext cx="40" cy="131"/>
            </a:xfrm>
            <a:custGeom>
              <a:avLst/>
              <a:gdLst/>
              <a:ahLst/>
              <a:cxnLst/>
              <a:rect l="0" t="0" r="0" b="0"/>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29999"/>
              </a:srgbClr>
            </a:solidFill>
            <a:ln w="9525">
              <a:noFill/>
            </a:ln>
          </p:spPr>
          <p:txBody>
            <a:bodyPr/>
            <a:lstStyle/>
            <a:p>
              <a:endParaRPr lang="zh-CN" altLang="en-US"/>
            </a:p>
          </p:txBody>
        </p:sp>
        <p:sp>
          <p:nvSpPr>
            <p:cNvPr id="2097" name="未知"/>
            <p:cNvSpPr/>
            <p:nvPr/>
          </p:nvSpPr>
          <p:spPr>
            <a:xfrm>
              <a:off x="3324" y="1339"/>
              <a:ext cx="65" cy="54"/>
            </a:xfrm>
            <a:custGeom>
              <a:avLst/>
              <a:gdLst/>
              <a:ahLst/>
              <a:cxnLst/>
              <a:rect l="0" t="0" r="0" b="0"/>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29999"/>
              </a:srgbClr>
            </a:solidFill>
            <a:ln w="9525">
              <a:noFill/>
            </a:ln>
          </p:spPr>
          <p:txBody>
            <a:bodyPr/>
            <a:lstStyle/>
            <a:p>
              <a:endParaRPr lang="zh-CN" altLang="en-US"/>
            </a:p>
          </p:txBody>
        </p:sp>
        <p:sp>
          <p:nvSpPr>
            <p:cNvPr id="2098" name="未知"/>
            <p:cNvSpPr/>
            <p:nvPr/>
          </p:nvSpPr>
          <p:spPr>
            <a:xfrm>
              <a:off x="3428" y="1244"/>
              <a:ext cx="83" cy="117"/>
            </a:xfrm>
            <a:custGeom>
              <a:avLst/>
              <a:gdLst/>
              <a:ahLst/>
              <a:cxnLst/>
              <a:rect l="0" t="0" r="0" b="0"/>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29999"/>
              </a:srgbClr>
            </a:solidFill>
            <a:ln w="9525">
              <a:noFill/>
            </a:ln>
          </p:spPr>
          <p:txBody>
            <a:bodyPr/>
            <a:lstStyle/>
            <a:p>
              <a:endParaRPr lang="zh-CN" altLang="en-US"/>
            </a:p>
          </p:txBody>
        </p:sp>
        <p:sp>
          <p:nvSpPr>
            <p:cNvPr id="2099" name="未知"/>
            <p:cNvSpPr/>
            <p:nvPr/>
          </p:nvSpPr>
          <p:spPr>
            <a:xfrm>
              <a:off x="3400" y="826"/>
              <a:ext cx="22" cy="71"/>
            </a:xfrm>
            <a:custGeom>
              <a:avLst/>
              <a:gdLst/>
              <a:ahLst/>
              <a:cxnLst/>
              <a:rect l="0" t="0" r="0" b="0"/>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29999"/>
              </a:srgbClr>
            </a:solidFill>
            <a:ln w="9525">
              <a:noFill/>
            </a:ln>
          </p:spPr>
          <p:txBody>
            <a:bodyPr/>
            <a:lstStyle/>
            <a:p>
              <a:endParaRPr lang="zh-CN" altLang="en-US"/>
            </a:p>
          </p:txBody>
        </p:sp>
        <p:sp>
          <p:nvSpPr>
            <p:cNvPr id="2100" name="未知"/>
            <p:cNvSpPr/>
            <p:nvPr/>
          </p:nvSpPr>
          <p:spPr>
            <a:xfrm>
              <a:off x="3414" y="945"/>
              <a:ext cx="61" cy="118"/>
            </a:xfrm>
            <a:custGeom>
              <a:avLst/>
              <a:gdLst/>
              <a:ahLst/>
              <a:cxnLst/>
              <a:rect l="0" t="0" r="0" b="0"/>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29999"/>
              </a:srgbClr>
            </a:solidFill>
            <a:ln w="9525">
              <a:noFill/>
            </a:ln>
          </p:spPr>
          <p:txBody>
            <a:bodyPr/>
            <a:lstStyle/>
            <a:p>
              <a:endParaRPr lang="zh-CN" altLang="en-US"/>
            </a:p>
          </p:txBody>
        </p:sp>
        <p:sp>
          <p:nvSpPr>
            <p:cNvPr id="2101" name="未知"/>
            <p:cNvSpPr/>
            <p:nvPr/>
          </p:nvSpPr>
          <p:spPr>
            <a:xfrm>
              <a:off x="3457" y="1101"/>
              <a:ext cx="64" cy="79"/>
            </a:xfrm>
            <a:custGeom>
              <a:avLst/>
              <a:gdLst/>
              <a:ahLst/>
              <a:cxnLst/>
              <a:rect l="0" t="0" r="0" b="0"/>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29999"/>
              </a:srgbClr>
            </a:solidFill>
            <a:ln w="9525">
              <a:noFill/>
            </a:ln>
          </p:spPr>
          <p:txBody>
            <a:bodyPr/>
            <a:lstStyle/>
            <a:p>
              <a:endParaRPr lang="zh-CN" altLang="en-US"/>
            </a:p>
          </p:txBody>
        </p:sp>
        <p:sp>
          <p:nvSpPr>
            <p:cNvPr id="2102" name="未知"/>
            <p:cNvSpPr/>
            <p:nvPr/>
          </p:nvSpPr>
          <p:spPr>
            <a:xfrm>
              <a:off x="3533" y="1242"/>
              <a:ext cx="29" cy="49"/>
            </a:xfrm>
            <a:custGeom>
              <a:avLst/>
              <a:gdLst/>
              <a:ahLst/>
              <a:cxnLst/>
              <a:rect l="0" t="0" r="0" b="0"/>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29999"/>
              </a:srgbClr>
            </a:solidFill>
            <a:ln w="9525">
              <a:noFill/>
            </a:ln>
          </p:spPr>
          <p:txBody>
            <a:bodyPr/>
            <a:lstStyle/>
            <a:p>
              <a:endParaRPr lang="zh-CN" altLang="en-US"/>
            </a:p>
          </p:txBody>
        </p:sp>
        <p:sp>
          <p:nvSpPr>
            <p:cNvPr id="2103" name="未知"/>
            <p:cNvSpPr/>
            <p:nvPr/>
          </p:nvSpPr>
          <p:spPr>
            <a:xfrm>
              <a:off x="3517" y="1324"/>
              <a:ext cx="18" cy="17"/>
            </a:xfrm>
            <a:custGeom>
              <a:avLst/>
              <a:gdLst/>
              <a:ahLst/>
              <a:cxnLst/>
              <a:rect l="0" t="0" r="0" b="0"/>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29999"/>
              </a:srgbClr>
            </a:solidFill>
            <a:ln w="9525">
              <a:noFill/>
            </a:ln>
          </p:spPr>
          <p:txBody>
            <a:bodyPr/>
            <a:lstStyle/>
            <a:p>
              <a:endParaRPr lang="zh-CN" altLang="en-US"/>
            </a:p>
          </p:txBody>
        </p:sp>
        <p:sp>
          <p:nvSpPr>
            <p:cNvPr id="2104" name="未知"/>
            <p:cNvSpPr/>
            <p:nvPr/>
          </p:nvSpPr>
          <p:spPr>
            <a:xfrm>
              <a:off x="3544" y="1314"/>
              <a:ext cx="45" cy="37"/>
            </a:xfrm>
            <a:custGeom>
              <a:avLst/>
              <a:gdLst/>
              <a:ahLst/>
              <a:cxnLst/>
              <a:rect l="0" t="0" r="0" b="0"/>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29999"/>
              </a:srgbClr>
            </a:solidFill>
            <a:ln w="9525">
              <a:noFill/>
            </a:ln>
          </p:spPr>
          <p:txBody>
            <a:bodyPr/>
            <a:lstStyle/>
            <a:p>
              <a:endParaRPr lang="zh-CN" altLang="en-US"/>
            </a:p>
          </p:txBody>
        </p:sp>
        <p:sp>
          <p:nvSpPr>
            <p:cNvPr id="2105" name="未知"/>
            <p:cNvSpPr/>
            <p:nvPr/>
          </p:nvSpPr>
          <p:spPr>
            <a:xfrm>
              <a:off x="3613" y="1384"/>
              <a:ext cx="24" cy="33"/>
            </a:xfrm>
            <a:custGeom>
              <a:avLst/>
              <a:gdLst/>
              <a:ahLst/>
              <a:cxnLst/>
              <a:rect l="0" t="0" r="0" b="0"/>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29999"/>
              </a:srgbClr>
            </a:solidFill>
            <a:ln w="9525">
              <a:noFill/>
            </a:ln>
          </p:spPr>
          <p:txBody>
            <a:bodyPr/>
            <a:lstStyle/>
            <a:p>
              <a:endParaRPr lang="zh-CN" altLang="en-US"/>
            </a:p>
          </p:txBody>
        </p:sp>
        <p:sp>
          <p:nvSpPr>
            <p:cNvPr id="2106" name="未知"/>
            <p:cNvSpPr/>
            <p:nvPr/>
          </p:nvSpPr>
          <p:spPr>
            <a:xfrm>
              <a:off x="3880" y="1342"/>
              <a:ext cx="46" cy="47"/>
            </a:xfrm>
            <a:custGeom>
              <a:avLst/>
              <a:gdLst/>
              <a:ahLst/>
              <a:cxnLst/>
              <a:rect l="0" t="0" r="0" b="0"/>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29999"/>
              </a:srgbClr>
            </a:solidFill>
            <a:ln w="9525">
              <a:noFill/>
            </a:ln>
          </p:spPr>
          <p:txBody>
            <a:bodyPr/>
            <a:lstStyle/>
            <a:p>
              <a:endParaRPr lang="zh-CN" altLang="en-US"/>
            </a:p>
          </p:txBody>
        </p:sp>
        <p:sp>
          <p:nvSpPr>
            <p:cNvPr id="2107" name="未知"/>
            <p:cNvSpPr/>
            <p:nvPr/>
          </p:nvSpPr>
          <p:spPr>
            <a:xfrm>
              <a:off x="3483" y="1401"/>
              <a:ext cx="46" cy="50"/>
            </a:xfrm>
            <a:custGeom>
              <a:avLst/>
              <a:gdLst/>
              <a:ahLst/>
              <a:cxnLst/>
              <a:rect l="0" t="0" r="0" b="0"/>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29999"/>
              </a:srgbClr>
            </a:solidFill>
            <a:ln w="9525">
              <a:noFill/>
            </a:ln>
          </p:spPr>
          <p:txBody>
            <a:bodyPr/>
            <a:lstStyle/>
            <a:p>
              <a:endParaRPr lang="zh-CN" altLang="en-US"/>
            </a:p>
          </p:txBody>
        </p:sp>
        <p:sp>
          <p:nvSpPr>
            <p:cNvPr id="2108" name="未知"/>
            <p:cNvSpPr/>
            <p:nvPr/>
          </p:nvSpPr>
          <p:spPr>
            <a:xfrm>
              <a:off x="3434" y="1420"/>
              <a:ext cx="32" cy="27"/>
            </a:xfrm>
            <a:custGeom>
              <a:avLst/>
              <a:gdLst/>
              <a:ahLst/>
              <a:cxnLst/>
              <a:rect l="0" t="0" r="0" b="0"/>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29999"/>
              </a:srgbClr>
            </a:solidFill>
            <a:ln w="9525">
              <a:noFill/>
            </a:ln>
          </p:spPr>
          <p:txBody>
            <a:bodyPr/>
            <a:lstStyle/>
            <a:p>
              <a:endParaRPr lang="zh-CN" altLang="en-US"/>
            </a:p>
          </p:txBody>
        </p:sp>
        <p:sp>
          <p:nvSpPr>
            <p:cNvPr id="2109" name="未知"/>
            <p:cNvSpPr/>
            <p:nvPr/>
          </p:nvSpPr>
          <p:spPr>
            <a:xfrm>
              <a:off x="3413" y="1391"/>
              <a:ext cx="24" cy="31"/>
            </a:xfrm>
            <a:custGeom>
              <a:avLst/>
              <a:gdLst/>
              <a:ahLst/>
              <a:cxnLst/>
              <a:rect l="0" t="0" r="0" b="0"/>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29999"/>
              </a:srgbClr>
            </a:solidFill>
            <a:ln w="9525">
              <a:noFill/>
            </a:ln>
          </p:spPr>
          <p:txBody>
            <a:bodyPr/>
            <a:lstStyle/>
            <a:p>
              <a:endParaRPr lang="zh-CN" altLang="en-US"/>
            </a:p>
          </p:txBody>
        </p:sp>
        <p:sp>
          <p:nvSpPr>
            <p:cNvPr id="2110" name="未知"/>
            <p:cNvSpPr/>
            <p:nvPr/>
          </p:nvSpPr>
          <p:spPr>
            <a:xfrm>
              <a:off x="3447" y="1402"/>
              <a:ext cx="34" cy="24"/>
            </a:xfrm>
            <a:custGeom>
              <a:avLst/>
              <a:gdLst/>
              <a:ahLst/>
              <a:cxnLst/>
              <a:rect l="0" t="0" r="0" b="0"/>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29999"/>
              </a:srgbClr>
            </a:solidFill>
            <a:ln w="9525">
              <a:noFill/>
            </a:ln>
          </p:spPr>
          <p:txBody>
            <a:bodyPr/>
            <a:lstStyle/>
            <a:p>
              <a:endParaRPr lang="zh-CN" altLang="en-US"/>
            </a:p>
          </p:txBody>
        </p:sp>
        <p:sp>
          <p:nvSpPr>
            <p:cNvPr id="2111" name="未知"/>
            <p:cNvSpPr/>
            <p:nvPr/>
          </p:nvSpPr>
          <p:spPr>
            <a:xfrm>
              <a:off x="3398" y="1070"/>
              <a:ext cx="27" cy="55"/>
            </a:xfrm>
            <a:custGeom>
              <a:avLst/>
              <a:gdLst/>
              <a:ahLst/>
              <a:cxnLst/>
              <a:rect l="0" t="0" r="0" b="0"/>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29999"/>
              </a:srgbClr>
            </a:solidFill>
            <a:ln w="9525">
              <a:noFill/>
            </a:ln>
          </p:spPr>
          <p:txBody>
            <a:bodyPr/>
            <a:lstStyle/>
            <a:p>
              <a:endParaRPr lang="zh-CN" altLang="en-US"/>
            </a:p>
          </p:txBody>
        </p:sp>
        <p:sp>
          <p:nvSpPr>
            <p:cNvPr id="2112" name="未知"/>
            <p:cNvSpPr/>
            <p:nvPr/>
          </p:nvSpPr>
          <p:spPr>
            <a:xfrm>
              <a:off x="3449" y="1061"/>
              <a:ext cx="19" cy="55"/>
            </a:xfrm>
            <a:custGeom>
              <a:avLst/>
              <a:gdLst/>
              <a:ahLst/>
              <a:cxnLst/>
              <a:rect l="0" t="0" r="0" b="0"/>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29999"/>
              </a:srgbClr>
            </a:solidFill>
            <a:ln w="9525">
              <a:noFill/>
            </a:ln>
          </p:spPr>
          <p:txBody>
            <a:bodyPr/>
            <a:lstStyle/>
            <a:p>
              <a:endParaRPr lang="zh-CN" altLang="en-US"/>
            </a:p>
          </p:txBody>
        </p:sp>
        <p:sp>
          <p:nvSpPr>
            <p:cNvPr id="2113" name="未知"/>
            <p:cNvSpPr/>
            <p:nvPr/>
          </p:nvSpPr>
          <p:spPr>
            <a:xfrm>
              <a:off x="3471" y="1044"/>
              <a:ext cx="10" cy="25"/>
            </a:xfrm>
            <a:custGeom>
              <a:avLst/>
              <a:gdLst/>
              <a:ahLst/>
              <a:cxnLst/>
              <a:rect l="0" t="0" r="0" b="0"/>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29999"/>
              </a:srgbClr>
            </a:solidFill>
            <a:ln w="9525">
              <a:noFill/>
            </a:ln>
          </p:spPr>
          <p:txBody>
            <a:bodyPr/>
            <a:lstStyle/>
            <a:p>
              <a:endParaRPr lang="zh-CN" altLang="en-US"/>
            </a:p>
          </p:txBody>
        </p:sp>
        <p:sp>
          <p:nvSpPr>
            <p:cNvPr id="2114" name="未知"/>
            <p:cNvSpPr/>
            <p:nvPr/>
          </p:nvSpPr>
          <p:spPr>
            <a:xfrm>
              <a:off x="3481" y="1056"/>
              <a:ext cx="21" cy="48"/>
            </a:xfrm>
            <a:custGeom>
              <a:avLst/>
              <a:gdLst/>
              <a:ahLst/>
              <a:cxnLst/>
              <a:rect l="0" t="0" r="0" b="0"/>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29999"/>
              </a:srgbClr>
            </a:solidFill>
            <a:ln w="9525">
              <a:noFill/>
            </a:ln>
          </p:spPr>
          <p:txBody>
            <a:bodyPr/>
            <a:lstStyle/>
            <a:p>
              <a:endParaRPr lang="zh-CN" altLang="en-US"/>
            </a:p>
          </p:txBody>
        </p:sp>
        <p:sp>
          <p:nvSpPr>
            <p:cNvPr id="2115" name="未知"/>
            <p:cNvSpPr/>
            <p:nvPr/>
          </p:nvSpPr>
          <p:spPr>
            <a:xfrm>
              <a:off x="3212" y="1125"/>
              <a:ext cx="12" cy="27"/>
            </a:xfrm>
            <a:custGeom>
              <a:avLst/>
              <a:gdLst/>
              <a:ahLst/>
              <a:cxnLst/>
              <a:rect l="0" t="0" r="0" b="0"/>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29999"/>
              </a:srgbClr>
            </a:solidFill>
            <a:ln w="9525">
              <a:noFill/>
            </a:ln>
          </p:spPr>
          <p:txBody>
            <a:bodyPr/>
            <a:lstStyle/>
            <a:p>
              <a:endParaRPr lang="zh-CN" altLang="en-US"/>
            </a:p>
          </p:txBody>
        </p:sp>
        <p:sp>
          <p:nvSpPr>
            <p:cNvPr id="2116" name="未知"/>
            <p:cNvSpPr/>
            <p:nvPr/>
          </p:nvSpPr>
          <p:spPr>
            <a:xfrm>
              <a:off x="3202" y="1102"/>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17" name="未知"/>
            <p:cNvSpPr/>
            <p:nvPr/>
          </p:nvSpPr>
          <p:spPr>
            <a:xfrm>
              <a:off x="3198" y="1084"/>
              <a:ext cx="12" cy="14"/>
            </a:xfrm>
            <a:custGeom>
              <a:avLst/>
              <a:gdLst/>
              <a:ahLst/>
              <a:cxnLst/>
              <a:rect l="0" t="0" r="0" b="0"/>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29999"/>
              </a:srgbClr>
            </a:solidFill>
            <a:ln w="9525">
              <a:noFill/>
            </a:ln>
          </p:spPr>
          <p:txBody>
            <a:bodyPr/>
            <a:lstStyle/>
            <a:p>
              <a:endParaRPr lang="zh-CN" altLang="en-US"/>
            </a:p>
          </p:txBody>
        </p:sp>
        <p:sp>
          <p:nvSpPr>
            <p:cNvPr id="2118" name="未知"/>
            <p:cNvSpPr/>
            <p:nvPr/>
          </p:nvSpPr>
          <p:spPr>
            <a:xfrm>
              <a:off x="3186" y="1044"/>
              <a:ext cx="11" cy="19"/>
            </a:xfrm>
            <a:custGeom>
              <a:avLst/>
              <a:gdLst/>
              <a:ahLst/>
              <a:cxnLst/>
              <a:rect l="0" t="0" r="0" b="0"/>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999"/>
              </a:srgbClr>
            </a:solidFill>
            <a:ln w="9525">
              <a:noFill/>
            </a:ln>
          </p:spPr>
          <p:txBody>
            <a:bodyPr/>
            <a:lstStyle/>
            <a:p>
              <a:endParaRPr lang="zh-CN" altLang="en-US"/>
            </a:p>
          </p:txBody>
        </p:sp>
        <p:sp>
          <p:nvSpPr>
            <p:cNvPr id="2119" name="未知"/>
            <p:cNvSpPr/>
            <p:nvPr/>
          </p:nvSpPr>
          <p:spPr>
            <a:xfrm>
              <a:off x="3188" y="1069"/>
              <a:ext cx="16" cy="13"/>
            </a:xfrm>
            <a:custGeom>
              <a:avLst/>
              <a:gdLst/>
              <a:ahLst/>
              <a:cxnLst/>
              <a:rect l="0" t="0" r="0" b="0"/>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29999"/>
              </a:srgbClr>
            </a:solidFill>
            <a:ln w="9525">
              <a:noFill/>
            </a:ln>
          </p:spPr>
          <p:txBody>
            <a:bodyPr/>
            <a:lstStyle/>
            <a:p>
              <a:endParaRPr lang="zh-CN" altLang="en-US"/>
            </a:p>
          </p:txBody>
        </p:sp>
        <p:sp>
          <p:nvSpPr>
            <p:cNvPr id="2120" name="未知"/>
            <p:cNvSpPr/>
            <p:nvPr/>
          </p:nvSpPr>
          <p:spPr>
            <a:xfrm>
              <a:off x="4024" y="1692"/>
              <a:ext cx="45" cy="60"/>
            </a:xfrm>
            <a:custGeom>
              <a:avLst/>
              <a:gdLst/>
              <a:ahLst/>
              <a:cxnLst/>
              <a:rect l="0" t="0" r="0" b="0"/>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29999"/>
              </a:srgbClr>
            </a:solidFill>
            <a:ln w="9525">
              <a:noFill/>
            </a:ln>
          </p:spPr>
          <p:txBody>
            <a:bodyPr/>
            <a:lstStyle/>
            <a:p>
              <a:endParaRPr lang="zh-CN" altLang="en-US"/>
            </a:p>
          </p:txBody>
        </p:sp>
        <p:sp>
          <p:nvSpPr>
            <p:cNvPr id="2121" name="未知"/>
            <p:cNvSpPr/>
            <p:nvPr/>
          </p:nvSpPr>
          <p:spPr>
            <a:xfrm>
              <a:off x="4255" y="1643"/>
              <a:ext cx="53" cy="46"/>
            </a:xfrm>
            <a:custGeom>
              <a:avLst/>
              <a:gdLst/>
              <a:ahLst/>
              <a:cxnLst/>
              <a:rect l="0" t="0" r="0" b="0"/>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29999"/>
              </a:srgbClr>
            </a:solidFill>
            <a:ln w="9525">
              <a:noFill/>
            </a:ln>
          </p:spPr>
          <p:txBody>
            <a:bodyPr/>
            <a:lstStyle/>
            <a:p>
              <a:endParaRPr lang="zh-CN" altLang="en-US"/>
            </a:p>
          </p:txBody>
        </p:sp>
        <p:sp>
          <p:nvSpPr>
            <p:cNvPr id="2122" name="未知"/>
            <p:cNvSpPr/>
            <p:nvPr/>
          </p:nvSpPr>
          <p:spPr>
            <a:xfrm>
              <a:off x="4095" y="1618"/>
              <a:ext cx="17" cy="23"/>
            </a:xfrm>
            <a:custGeom>
              <a:avLst/>
              <a:gdLst/>
              <a:ahLst/>
              <a:cxnLst/>
              <a:rect l="0" t="0" r="0" b="0"/>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29999"/>
              </a:srgbClr>
            </a:solidFill>
            <a:ln w="9525">
              <a:noFill/>
            </a:ln>
          </p:spPr>
          <p:txBody>
            <a:bodyPr/>
            <a:lstStyle/>
            <a:p>
              <a:endParaRPr lang="zh-CN" altLang="en-US"/>
            </a:p>
          </p:txBody>
        </p:sp>
        <p:sp>
          <p:nvSpPr>
            <p:cNvPr id="2123" name="未知"/>
            <p:cNvSpPr/>
            <p:nvPr/>
          </p:nvSpPr>
          <p:spPr>
            <a:xfrm>
              <a:off x="4087" y="1596"/>
              <a:ext cx="20" cy="17"/>
            </a:xfrm>
            <a:custGeom>
              <a:avLst/>
              <a:gdLst/>
              <a:ahLst/>
              <a:cxnLst/>
              <a:rect l="0" t="0" r="0" b="0"/>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29999"/>
              </a:srgbClr>
            </a:solidFill>
            <a:ln w="9525">
              <a:noFill/>
            </a:ln>
          </p:spPr>
          <p:txBody>
            <a:bodyPr/>
            <a:lstStyle/>
            <a:p>
              <a:endParaRPr lang="zh-CN" altLang="en-US"/>
            </a:p>
          </p:txBody>
        </p:sp>
        <p:sp>
          <p:nvSpPr>
            <p:cNvPr id="2124" name="未知"/>
            <p:cNvSpPr/>
            <p:nvPr/>
          </p:nvSpPr>
          <p:spPr>
            <a:xfrm>
              <a:off x="3934" y="1402"/>
              <a:ext cx="24" cy="33"/>
            </a:xfrm>
            <a:custGeom>
              <a:avLst/>
              <a:gdLst/>
              <a:ahLst/>
              <a:cxnLst/>
              <a:rect l="0" t="0" r="0" b="0"/>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29999"/>
              </a:srgbClr>
            </a:solidFill>
            <a:ln w="9525">
              <a:noFill/>
            </a:ln>
          </p:spPr>
          <p:txBody>
            <a:bodyPr/>
            <a:lstStyle/>
            <a:p>
              <a:endParaRPr lang="zh-CN" altLang="en-US"/>
            </a:p>
          </p:txBody>
        </p:sp>
        <p:sp>
          <p:nvSpPr>
            <p:cNvPr id="2125" name="未知"/>
            <p:cNvSpPr/>
            <p:nvPr/>
          </p:nvSpPr>
          <p:spPr>
            <a:xfrm>
              <a:off x="3968" y="1445"/>
              <a:ext cx="26" cy="33"/>
            </a:xfrm>
            <a:custGeom>
              <a:avLst/>
              <a:gdLst/>
              <a:ahLst/>
              <a:cxnLst/>
              <a:rect l="0" t="0" r="0" b="0"/>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29999"/>
              </a:srgbClr>
            </a:solidFill>
            <a:ln w="9525">
              <a:noFill/>
            </a:ln>
          </p:spPr>
          <p:txBody>
            <a:bodyPr/>
            <a:lstStyle/>
            <a:p>
              <a:endParaRPr lang="zh-CN" altLang="en-US"/>
            </a:p>
          </p:txBody>
        </p:sp>
        <p:sp>
          <p:nvSpPr>
            <p:cNvPr id="2126" name="未知"/>
            <p:cNvSpPr/>
            <p:nvPr/>
          </p:nvSpPr>
          <p:spPr>
            <a:xfrm>
              <a:off x="3995" y="1508"/>
              <a:ext cx="28" cy="28"/>
            </a:xfrm>
            <a:custGeom>
              <a:avLst/>
              <a:gdLst/>
              <a:ahLst/>
              <a:cxnLst/>
              <a:rect l="0" t="0" r="0" b="0"/>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29999"/>
              </a:srgbClr>
            </a:solidFill>
            <a:ln w="9525">
              <a:noFill/>
            </a:ln>
          </p:spPr>
          <p:txBody>
            <a:bodyPr/>
            <a:lstStyle/>
            <a:p>
              <a:endParaRPr lang="zh-CN" altLang="en-US"/>
            </a:p>
          </p:txBody>
        </p:sp>
        <p:sp>
          <p:nvSpPr>
            <p:cNvPr id="2127" name="未知"/>
            <p:cNvSpPr/>
            <p:nvPr/>
          </p:nvSpPr>
          <p:spPr>
            <a:xfrm>
              <a:off x="4029" y="1498"/>
              <a:ext cx="28" cy="26"/>
            </a:xfrm>
            <a:custGeom>
              <a:avLst/>
              <a:gdLst/>
              <a:ahLst/>
              <a:cxnLst/>
              <a:rect l="0" t="0" r="0" b="0"/>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29999"/>
              </a:srgbClr>
            </a:solidFill>
            <a:ln w="9525">
              <a:noFill/>
            </a:ln>
          </p:spPr>
          <p:txBody>
            <a:bodyPr/>
            <a:lstStyle/>
            <a:p>
              <a:endParaRPr lang="zh-CN" altLang="en-US"/>
            </a:p>
          </p:txBody>
        </p:sp>
        <p:sp>
          <p:nvSpPr>
            <p:cNvPr id="2128" name="未知"/>
            <p:cNvSpPr/>
            <p:nvPr/>
          </p:nvSpPr>
          <p:spPr>
            <a:xfrm>
              <a:off x="4019" y="1462"/>
              <a:ext cx="26" cy="20"/>
            </a:xfrm>
            <a:custGeom>
              <a:avLst/>
              <a:gdLst/>
              <a:ahLst/>
              <a:cxnLst/>
              <a:rect l="0" t="0" r="0" b="0"/>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29999"/>
              </a:srgbClr>
            </a:solidFill>
            <a:ln w="9525">
              <a:noFill/>
            </a:ln>
          </p:spPr>
          <p:txBody>
            <a:bodyPr/>
            <a:lstStyle/>
            <a:p>
              <a:endParaRPr lang="zh-CN" altLang="en-US"/>
            </a:p>
          </p:txBody>
        </p:sp>
        <p:sp>
          <p:nvSpPr>
            <p:cNvPr id="2129" name="未知"/>
            <p:cNvSpPr/>
            <p:nvPr/>
          </p:nvSpPr>
          <p:spPr>
            <a:xfrm>
              <a:off x="3993" y="1437"/>
              <a:ext cx="26" cy="35"/>
            </a:xfrm>
            <a:custGeom>
              <a:avLst/>
              <a:gdLst/>
              <a:ahLst/>
              <a:cxnLst/>
              <a:rect l="0" t="0" r="0" b="0"/>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29999"/>
              </a:srgbClr>
            </a:solidFill>
            <a:ln w="9525">
              <a:noFill/>
            </a:ln>
          </p:spPr>
          <p:txBody>
            <a:bodyPr/>
            <a:lstStyle/>
            <a:p>
              <a:endParaRPr lang="zh-CN" altLang="en-US"/>
            </a:p>
          </p:txBody>
        </p:sp>
        <p:sp>
          <p:nvSpPr>
            <p:cNvPr id="2130" name="未知"/>
            <p:cNvSpPr/>
            <p:nvPr/>
          </p:nvSpPr>
          <p:spPr>
            <a:xfrm>
              <a:off x="3961" y="1421"/>
              <a:ext cx="24" cy="26"/>
            </a:xfrm>
            <a:custGeom>
              <a:avLst/>
              <a:gdLst/>
              <a:ahLst/>
              <a:cxnLst/>
              <a:rect l="0" t="0" r="0" b="0"/>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29999"/>
              </a:srgbClr>
            </a:solidFill>
            <a:ln w="9525">
              <a:noFill/>
            </a:ln>
          </p:spPr>
          <p:txBody>
            <a:bodyPr/>
            <a:lstStyle/>
            <a:p>
              <a:endParaRPr lang="zh-CN" altLang="en-US"/>
            </a:p>
          </p:txBody>
        </p:sp>
        <p:sp>
          <p:nvSpPr>
            <p:cNvPr id="2131" name="未知"/>
            <p:cNvSpPr/>
            <p:nvPr/>
          </p:nvSpPr>
          <p:spPr>
            <a:xfrm>
              <a:off x="4001" y="1474"/>
              <a:ext cx="24" cy="26"/>
            </a:xfrm>
            <a:custGeom>
              <a:avLst/>
              <a:gdLst/>
              <a:ahLst/>
              <a:cxnLst/>
              <a:rect l="0" t="0" r="0" b="0"/>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29999"/>
              </a:srgbClr>
            </a:solidFill>
            <a:ln w="9525">
              <a:noFill/>
            </a:ln>
          </p:spPr>
          <p:txBody>
            <a:bodyPr/>
            <a:lstStyle/>
            <a:p>
              <a:endParaRPr lang="zh-CN" altLang="en-US"/>
            </a:p>
          </p:txBody>
        </p:sp>
        <p:sp>
          <p:nvSpPr>
            <p:cNvPr id="2132" name="未知"/>
            <p:cNvSpPr/>
            <p:nvPr/>
          </p:nvSpPr>
          <p:spPr>
            <a:xfrm>
              <a:off x="2391" y="100"/>
              <a:ext cx="141" cy="108"/>
            </a:xfrm>
            <a:custGeom>
              <a:avLst/>
              <a:gdLst/>
              <a:ahLst/>
              <a:cxnLst/>
              <a:rect l="0" t="0" r="0" b="0"/>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29999"/>
              </a:srgbClr>
            </a:solidFill>
            <a:ln w="9525">
              <a:noFill/>
            </a:ln>
          </p:spPr>
          <p:txBody>
            <a:bodyPr/>
            <a:lstStyle/>
            <a:p>
              <a:endParaRPr lang="zh-CN" altLang="en-US"/>
            </a:p>
          </p:txBody>
        </p:sp>
        <p:sp>
          <p:nvSpPr>
            <p:cNvPr id="2133" name="未知"/>
            <p:cNvSpPr/>
            <p:nvPr/>
          </p:nvSpPr>
          <p:spPr>
            <a:xfrm>
              <a:off x="2475" y="204"/>
              <a:ext cx="40" cy="12"/>
            </a:xfrm>
            <a:custGeom>
              <a:avLst/>
              <a:gdLst/>
              <a:ahLst/>
              <a:cxnLst/>
              <a:rect l="0" t="0" r="0" b="0"/>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29999"/>
              </a:srgbClr>
            </a:solidFill>
            <a:ln w="9525">
              <a:noFill/>
            </a:ln>
          </p:spPr>
          <p:txBody>
            <a:bodyPr/>
            <a:lstStyle/>
            <a:p>
              <a:endParaRPr lang="zh-CN" altLang="en-US"/>
            </a:p>
          </p:txBody>
        </p:sp>
        <p:sp>
          <p:nvSpPr>
            <p:cNvPr id="2134" name="未知"/>
            <p:cNvSpPr/>
            <p:nvPr/>
          </p:nvSpPr>
          <p:spPr>
            <a:xfrm>
              <a:off x="2680" y="48"/>
              <a:ext cx="42" cy="28"/>
            </a:xfrm>
            <a:custGeom>
              <a:avLst/>
              <a:gdLst/>
              <a:ahLst/>
              <a:cxnLst/>
              <a:rect l="0" t="0" r="0" b="0"/>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29999"/>
              </a:srgbClr>
            </a:solidFill>
            <a:ln w="9525">
              <a:noFill/>
            </a:ln>
          </p:spPr>
          <p:txBody>
            <a:bodyPr/>
            <a:lstStyle/>
            <a:p>
              <a:endParaRPr lang="zh-CN" altLang="en-US"/>
            </a:p>
          </p:txBody>
        </p:sp>
        <p:sp>
          <p:nvSpPr>
            <p:cNvPr id="2135" name="未知"/>
            <p:cNvSpPr/>
            <p:nvPr/>
          </p:nvSpPr>
          <p:spPr>
            <a:xfrm>
              <a:off x="2710" y="61"/>
              <a:ext cx="50" cy="20"/>
            </a:xfrm>
            <a:custGeom>
              <a:avLst/>
              <a:gdLst/>
              <a:ahLst/>
              <a:cxnLst/>
              <a:rect l="0" t="0" r="0" b="0"/>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29999"/>
              </a:srgbClr>
            </a:solidFill>
            <a:ln w="9525">
              <a:noFill/>
            </a:ln>
          </p:spPr>
          <p:txBody>
            <a:bodyPr/>
            <a:lstStyle/>
            <a:p>
              <a:endParaRPr lang="zh-CN" altLang="en-US"/>
            </a:p>
          </p:txBody>
        </p:sp>
        <p:sp>
          <p:nvSpPr>
            <p:cNvPr id="2136" name="未知"/>
            <p:cNvSpPr/>
            <p:nvPr/>
          </p:nvSpPr>
          <p:spPr>
            <a:xfrm>
              <a:off x="2764" y="64"/>
              <a:ext cx="50" cy="32"/>
            </a:xfrm>
            <a:custGeom>
              <a:avLst/>
              <a:gdLst/>
              <a:ahLst/>
              <a:cxnLst/>
              <a:rect l="0" t="0" r="0" b="0"/>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29999"/>
              </a:srgbClr>
            </a:solidFill>
            <a:ln w="9525">
              <a:noFill/>
            </a:ln>
          </p:spPr>
          <p:txBody>
            <a:bodyPr/>
            <a:lstStyle/>
            <a:p>
              <a:endParaRPr lang="zh-CN" altLang="en-US"/>
            </a:p>
          </p:txBody>
        </p:sp>
        <p:sp>
          <p:nvSpPr>
            <p:cNvPr id="2137" name="未知"/>
            <p:cNvSpPr/>
            <p:nvPr/>
          </p:nvSpPr>
          <p:spPr>
            <a:xfrm>
              <a:off x="3113" y="91"/>
              <a:ext cx="88" cy="31"/>
            </a:xfrm>
            <a:custGeom>
              <a:avLst/>
              <a:gdLst/>
              <a:ahLst/>
              <a:cxnLst/>
              <a:rect l="0" t="0" r="0" b="0"/>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29999"/>
              </a:srgbClr>
            </a:solidFill>
            <a:ln w="9525">
              <a:noFill/>
            </a:ln>
          </p:spPr>
          <p:txBody>
            <a:bodyPr/>
            <a:lstStyle/>
            <a:p>
              <a:endParaRPr lang="zh-CN" altLang="en-US"/>
            </a:p>
          </p:txBody>
        </p:sp>
        <p:sp>
          <p:nvSpPr>
            <p:cNvPr id="2138" name="未知"/>
            <p:cNvSpPr/>
            <p:nvPr/>
          </p:nvSpPr>
          <p:spPr>
            <a:xfrm>
              <a:off x="3203" y="90"/>
              <a:ext cx="46" cy="24"/>
            </a:xfrm>
            <a:custGeom>
              <a:avLst/>
              <a:gdLst/>
              <a:ahLst/>
              <a:cxnLst/>
              <a:rect l="0" t="0" r="0" b="0"/>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29999"/>
              </a:srgbClr>
            </a:solidFill>
            <a:ln w="9525">
              <a:noFill/>
            </a:ln>
          </p:spPr>
          <p:txBody>
            <a:bodyPr/>
            <a:lstStyle/>
            <a:p>
              <a:endParaRPr lang="zh-CN" altLang="en-US"/>
            </a:p>
          </p:txBody>
        </p:sp>
        <p:sp>
          <p:nvSpPr>
            <p:cNvPr id="2139" name="未知"/>
            <p:cNvSpPr/>
            <p:nvPr/>
          </p:nvSpPr>
          <p:spPr>
            <a:xfrm>
              <a:off x="3182" y="119"/>
              <a:ext cx="37" cy="17"/>
            </a:xfrm>
            <a:custGeom>
              <a:avLst/>
              <a:gdLst/>
              <a:ahLst/>
              <a:cxnLst/>
              <a:rect l="0" t="0" r="0" b="0"/>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29999"/>
              </a:srgbClr>
            </a:solidFill>
            <a:ln w="9525">
              <a:noFill/>
            </a:ln>
          </p:spPr>
          <p:txBody>
            <a:bodyPr/>
            <a:lstStyle/>
            <a:p>
              <a:endParaRPr lang="zh-CN" altLang="en-US"/>
            </a:p>
          </p:txBody>
        </p:sp>
        <p:sp>
          <p:nvSpPr>
            <p:cNvPr id="2140" name="未知"/>
            <p:cNvSpPr/>
            <p:nvPr/>
          </p:nvSpPr>
          <p:spPr>
            <a:xfrm>
              <a:off x="3434" y="343"/>
              <a:ext cx="76" cy="114"/>
            </a:xfrm>
            <a:custGeom>
              <a:avLst/>
              <a:gdLst/>
              <a:ahLst/>
              <a:cxnLst/>
              <a:rect l="0" t="0" r="0" b="0"/>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29999"/>
              </a:srgbClr>
            </a:solidFill>
            <a:ln w="9525">
              <a:noFill/>
            </a:ln>
          </p:spPr>
          <p:txBody>
            <a:bodyPr/>
            <a:lstStyle/>
            <a:p>
              <a:endParaRPr lang="zh-CN" altLang="en-US"/>
            </a:p>
          </p:txBody>
        </p:sp>
        <p:sp>
          <p:nvSpPr>
            <p:cNvPr id="2141" name="未知"/>
            <p:cNvSpPr/>
            <p:nvPr/>
          </p:nvSpPr>
          <p:spPr>
            <a:xfrm>
              <a:off x="3495" y="461"/>
              <a:ext cx="55" cy="78"/>
            </a:xfrm>
            <a:custGeom>
              <a:avLst/>
              <a:gdLst/>
              <a:ahLst/>
              <a:cxnLst/>
              <a:rect l="0" t="0" r="0" b="0"/>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29999"/>
              </a:srgbClr>
            </a:solidFill>
            <a:ln w="9525">
              <a:noFill/>
            </a:ln>
          </p:spPr>
          <p:txBody>
            <a:bodyPr/>
            <a:lstStyle/>
            <a:p>
              <a:endParaRPr lang="zh-CN" altLang="en-US"/>
            </a:p>
          </p:txBody>
        </p:sp>
        <p:sp>
          <p:nvSpPr>
            <p:cNvPr id="2142" name="未知"/>
            <p:cNvSpPr/>
            <p:nvPr/>
          </p:nvSpPr>
          <p:spPr>
            <a:xfrm>
              <a:off x="3459" y="541"/>
              <a:ext cx="109" cy="189"/>
            </a:xfrm>
            <a:custGeom>
              <a:avLst/>
              <a:gdLst/>
              <a:ahLst/>
              <a:cxnLst/>
              <a:rect l="0" t="0" r="0" b="0"/>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29999"/>
              </a:srgbClr>
            </a:solidFill>
            <a:ln w="9525">
              <a:noFill/>
            </a:ln>
          </p:spPr>
          <p:txBody>
            <a:bodyPr/>
            <a:lstStyle/>
            <a:p>
              <a:endParaRPr lang="zh-CN" altLang="en-US"/>
            </a:p>
          </p:txBody>
        </p:sp>
        <p:sp>
          <p:nvSpPr>
            <p:cNvPr id="2143" name="未知"/>
            <p:cNvSpPr/>
            <p:nvPr/>
          </p:nvSpPr>
          <p:spPr>
            <a:xfrm>
              <a:off x="2398" y="37"/>
              <a:ext cx="52" cy="30"/>
            </a:xfrm>
            <a:custGeom>
              <a:avLst/>
              <a:gdLst/>
              <a:ahLst/>
              <a:cxnLst/>
              <a:rect l="0" t="0" r="0" b="0"/>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29999"/>
              </a:srgbClr>
            </a:solidFill>
            <a:ln w="9525">
              <a:noFill/>
            </a:ln>
          </p:spPr>
          <p:txBody>
            <a:bodyPr/>
            <a:lstStyle/>
            <a:p>
              <a:endParaRPr lang="zh-CN" altLang="en-US"/>
            </a:p>
          </p:txBody>
        </p:sp>
        <p:sp>
          <p:nvSpPr>
            <p:cNvPr id="2144" name="未知"/>
            <p:cNvSpPr/>
            <p:nvPr/>
          </p:nvSpPr>
          <p:spPr>
            <a:xfrm>
              <a:off x="2291" y="46"/>
              <a:ext cx="19" cy="22"/>
            </a:xfrm>
            <a:custGeom>
              <a:avLst/>
              <a:gdLst/>
              <a:ahLst/>
              <a:cxnLst/>
              <a:rect l="0" t="0" r="0" b="0"/>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29999"/>
              </a:srgbClr>
            </a:solidFill>
            <a:ln w="9525">
              <a:noFill/>
            </a:ln>
          </p:spPr>
          <p:txBody>
            <a:bodyPr/>
            <a:lstStyle/>
            <a:p>
              <a:endParaRPr lang="zh-CN" altLang="en-US"/>
            </a:p>
          </p:txBody>
        </p:sp>
        <p:sp>
          <p:nvSpPr>
            <p:cNvPr id="2145" name="未知"/>
            <p:cNvSpPr/>
            <p:nvPr/>
          </p:nvSpPr>
          <p:spPr>
            <a:xfrm>
              <a:off x="2315" y="45"/>
              <a:ext cx="37" cy="27"/>
            </a:xfrm>
            <a:custGeom>
              <a:avLst/>
              <a:gdLst/>
              <a:ahLst/>
              <a:cxnLst/>
              <a:rect l="0" t="0" r="0" b="0"/>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29999"/>
              </a:srgbClr>
            </a:solidFill>
            <a:ln w="9525">
              <a:noFill/>
            </a:ln>
          </p:spPr>
          <p:txBody>
            <a:bodyPr/>
            <a:lstStyle/>
            <a:p>
              <a:endParaRPr lang="zh-CN" altLang="en-US"/>
            </a:p>
          </p:txBody>
        </p:sp>
        <p:sp>
          <p:nvSpPr>
            <p:cNvPr id="2146" name="未知"/>
            <p:cNvSpPr/>
            <p:nvPr/>
          </p:nvSpPr>
          <p:spPr>
            <a:xfrm>
              <a:off x="2376" y="36"/>
              <a:ext cx="20" cy="16"/>
            </a:xfrm>
            <a:custGeom>
              <a:avLst/>
              <a:gdLst/>
              <a:ahLst/>
              <a:cxnLst/>
              <a:rect l="0" t="0" r="0" b="0"/>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29999"/>
              </a:srgbClr>
            </a:solidFill>
            <a:ln w="9525">
              <a:noFill/>
            </a:ln>
          </p:spPr>
          <p:txBody>
            <a:bodyPr/>
            <a:lstStyle/>
            <a:p>
              <a:endParaRPr lang="zh-CN" altLang="en-US"/>
            </a:p>
          </p:txBody>
        </p:sp>
        <p:sp>
          <p:nvSpPr>
            <p:cNvPr id="2147" name="未知"/>
            <p:cNvSpPr/>
            <p:nvPr/>
          </p:nvSpPr>
          <p:spPr>
            <a:xfrm>
              <a:off x="2358" y="54"/>
              <a:ext cx="15" cy="13"/>
            </a:xfrm>
            <a:custGeom>
              <a:avLst/>
              <a:gdLst/>
              <a:ahLst/>
              <a:cxnLst/>
              <a:rect l="0" t="0" r="0" b="0"/>
              <a:pathLst>
                <a:path w="20" h="18">
                  <a:moveTo>
                    <a:pt x="11" y="0"/>
                  </a:moveTo>
                  <a:cubicBezTo>
                    <a:pt x="1" y="14"/>
                    <a:pt x="0" y="9"/>
                    <a:pt x="9" y="18"/>
                  </a:cubicBezTo>
                  <a:cubicBezTo>
                    <a:pt x="20" y="14"/>
                    <a:pt x="16" y="18"/>
                    <a:pt x="11" y="0"/>
                  </a:cubicBezTo>
                  <a:close/>
                </a:path>
              </a:pathLst>
            </a:custGeom>
            <a:solidFill>
              <a:srgbClr val="FEFEFE">
                <a:alpha val="29999"/>
              </a:srgbClr>
            </a:solidFill>
            <a:ln w="9525">
              <a:noFill/>
            </a:ln>
          </p:spPr>
          <p:txBody>
            <a:bodyPr/>
            <a:lstStyle/>
            <a:p>
              <a:endParaRPr lang="zh-CN" altLang="en-US"/>
            </a:p>
          </p:txBody>
        </p:sp>
        <p:sp>
          <p:nvSpPr>
            <p:cNvPr id="2148" name="未知"/>
            <p:cNvSpPr/>
            <p:nvPr/>
          </p:nvSpPr>
          <p:spPr>
            <a:xfrm>
              <a:off x="3498" y="70"/>
              <a:ext cx="18" cy="33"/>
            </a:xfrm>
            <a:custGeom>
              <a:avLst/>
              <a:gdLst/>
              <a:ahLst/>
              <a:cxnLst/>
              <a:rect l="0" t="0" r="0" b="0"/>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29999"/>
              </a:srgbClr>
            </a:solidFill>
            <a:ln w="9525">
              <a:noFill/>
            </a:ln>
          </p:spPr>
          <p:txBody>
            <a:bodyPr/>
            <a:lstStyle/>
            <a:p>
              <a:endParaRPr lang="zh-CN" altLang="en-US"/>
            </a:p>
          </p:txBody>
        </p:sp>
        <p:sp>
          <p:nvSpPr>
            <p:cNvPr id="2149" name="未知"/>
            <p:cNvSpPr/>
            <p:nvPr/>
          </p:nvSpPr>
          <p:spPr>
            <a:xfrm>
              <a:off x="2614" y="1522"/>
              <a:ext cx="31" cy="18"/>
            </a:xfrm>
            <a:custGeom>
              <a:avLst/>
              <a:gdLst/>
              <a:ahLst/>
              <a:cxnLst/>
              <a:rect l="0" t="0" r="0" b="0"/>
              <a:pathLst>
                <a:path w="41" h="24">
                  <a:moveTo>
                    <a:pt x="30" y="0"/>
                  </a:moveTo>
                  <a:cubicBezTo>
                    <a:pt x="4" y="4"/>
                    <a:pt x="0" y="17"/>
                    <a:pt x="26" y="24"/>
                  </a:cubicBezTo>
                  <a:cubicBezTo>
                    <a:pt x="41" y="19"/>
                    <a:pt x="38" y="10"/>
                    <a:pt x="30" y="0"/>
                  </a:cubicBezTo>
                  <a:close/>
                </a:path>
              </a:pathLst>
            </a:custGeom>
            <a:solidFill>
              <a:srgbClr val="FEFEFE">
                <a:alpha val="29999"/>
              </a:srgbClr>
            </a:solidFill>
            <a:ln w="9525">
              <a:noFill/>
            </a:ln>
          </p:spPr>
          <p:txBody>
            <a:bodyPr/>
            <a:lstStyle/>
            <a:p>
              <a:endParaRPr lang="zh-CN" altLang="en-US"/>
            </a:p>
          </p:txBody>
        </p:sp>
        <p:sp>
          <p:nvSpPr>
            <p:cNvPr id="2150" name="未知"/>
            <p:cNvSpPr/>
            <p:nvPr/>
          </p:nvSpPr>
          <p:spPr>
            <a:xfrm>
              <a:off x="2654" y="1515"/>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1" name="未知"/>
            <p:cNvSpPr/>
            <p:nvPr/>
          </p:nvSpPr>
          <p:spPr>
            <a:xfrm>
              <a:off x="2587" y="1361"/>
              <a:ext cx="9"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2" name="未知"/>
            <p:cNvSpPr/>
            <p:nvPr/>
          </p:nvSpPr>
          <p:spPr>
            <a:xfrm>
              <a:off x="2647" y="1288"/>
              <a:ext cx="11" cy="19"/>
            </a:xfrm>
            <a:custGeom>
              <a:avLst/>
              <a:gdLst/>
              <a:ahLst/>
              <a:cxnLst/>
              <a:rect l="0" t="0" r="0" b="0"/>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999"/>
              </a:srgbClr>
            </a:solidFill>
            <a:ln w="9525">
              <a:noFill/>
            </a:ln>
          </p:spPr>
          <p:txBody>
            <a:bodyPr/>
            <a:lstStyle/>
            <a:p>
              <a:endParaRPr lang="zh-CN" altLang="en-US"/>
            </a:p>
          </p:txBody>
        </p:sp>
        <p:sp>
          <p:nvSpPr>
            <p:cNvPr id="2153" name="未知"/>
            <p:cNvSpPr/>
            <p:nvPr/>
          </p:nvSpPr>
          <p:spPr>
            <a:xfrm>
              <a:off x="2623" y="1287"/>
              <a:ext cx="11" cy="19"/>
            </a:xfrm>
            <a:custGeom>
              <a:avLst/>
              <a:gdLst/>
              <a:ahLst/>
              <a:cxnLst/>
              <a:rect l="0" t="0" r="0" b="0"/>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29999"/>
              </a:srgbClr>
            </a:solidFill>
            <a:ln w="9525">
              <a:noFill/>
            </a:ln>
          </p:spPr>
          <p:txBody>
            <a:bodyPr/>
            <a:lstStyle/>
            <a:p>
              <a:endParaRPr lang="zh-CN" altLang="en-US"/>
            </a:p>
          </p:txBody>
        </p:sp>
        <p:sp>
          <p:nvSpPr>
            <p:cNvPr id="2154" name="未知"/>
            <p:cNvSpPr/>
            <p:nvPr/>
          </p:nvSpPr>
          <p:spPr>
            <a:xfrm>
              <a:off x="2612" y="1309"/>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5" name="未知"/>
            <p:cNvSpPr/>
            <p:nvPr/>
          </p:nvSpPr>
          <p:spPr>
            <a:xfrm>
              <a:off x="2587" y="1343"/>
              <a:ext cx="9"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6" name="未知"/>
            <p:cNvSpPr/>
            <p:nvPr/>
          </p:nvSpPr>
          <p:spPr>
            <a:xfrm>
              <a:off x="2606" y="1330"/>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7" name="未知"/>
            <p:cNvSpPr/>
            <p:nvPr/>
          </p:nvSpPr>
          <p:spPr>
            <a:xfrm>
              <a:off x="1873" y="342"/>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8" name="未知"/>
            <p:cNvSpPr/>
            <p:nvPr/>
          </p:nvSpPr>
          <p:spPr>
            <a:xfrm>
              <a:off x="1812" y="308"/>
              <a:ext cx="10" cy="15"/>
            </a:xfrm>
            <a:custGeom>
              <a:avLst/>
              <a:gdLst/>
              <a:ahLst/>
              <a:cxnLst/>
              <a:rect l="0" t="0" r="0" b="0"/>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29999"/>
              </a:srgbClr>
            </a:solidFill>
            <a:ln w="9525">
              <a:noFill/>
            </a:ln>
          </p:spPr>
          <p:txBody>
            <a:bodyPr/>
            <a:lstStyle/>
            <a:p>
              <a:endParaRPr lang="zh-CN" altLang="en-US"/>
            </a:p>
          </p:txBody>
        </p:sp>
        <p:sp>
          <p:nvSpPr>
            <p:cNvPr id="2159" name="未知"/>
            <p:cNvSpPr/>
            <p:nvPr/>
          </p:nvSpPr>
          <p:spPr>
            <a:xfrm>
              <a:off x="1574" y="91"/>
              <a:ext cx="2060" cy="1644"/>
            </a:xfrm>
            <a:custGeom>
              <a:avLst/>
              <a:gdLst/>
              <a:ahLst/>
              <a:cxnLst/>
              <a:rect l="0" t="0" r="0" b="0"/>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29999"/>
              </a:srgbClr>
            </a:solidFill>
            <a:ln w="9525">
              <a:noFill/>
            </a:ln>
          </p:spPr>
          <p:txBody>
            <a:bodyPr/>
            <a:lstStyle/>
            <a:p>
              <a:endParaRPr lang="zh-CN" altLang="en-US"/>
            </a:p>
          </p:txBody>
        </p:sp>
      </p:grpSp>
      <p:sp>
        <p:nvSpPr>
          <p:cNvPr id="2160" name="日期占位符 2159"/>
          <p:cNvSpPr>
            <a:spLocks noGrp="1"/>
          </p:cNvSpPr>
          <p:nvPr>
            <p:ph type="dt" sz="half" idx="2"/>
          </p:nvPr>
        </p:nvSpPr>
        <p:spPr>
          <a:xfrm>
            <a:off x="406400" y="6477000"/>
            <a:ext cx="2844800" cy="168275"/>
          </a:xfrm>
          <a:prstGeom prst="rect">
            <a:avLst/>
          </a:prstGeom>
          <a:noFill/>
          <a:ln w="9525">
            <a:noFill/>
          </a:ln>
        </p:spPr>
        <p:txBody>
          <a:bodyPr anchor="t" anchorCtr="0"/>
          <a:lstStyle>
            <a:lvl1pPr>
              <a:defRPr sz="1200">
                <a:solidFill>
                  <a:schemeClr val="bg1"/>
                </a:solidFill>
              </a:defRPr>
            </a:lvl1pPr>
          </a:lstStyle>
          <a:p>
            <a:pPr lvl="0"/>
            <a:endParaRPr>
              <a:latin typeface="Arial" panose="020B0604020202020204" pitchFamily="34" charset="0"/>
            </a:endParaRPr>
          </a:p>
        </p:txBody>
      </p:sp>
      <p:sp>
        <p:nvSpPr>
          <p:cNvPr id="2161" name="灯片编号占位符 2160"/>
          <p:cNvSpPr>
            <a:spLocks noGrp="1"/>
          </p:cNvSpPr>
          <p:nvPr>
            <p:ph type="sldNum" sz="quarter" idx="4"/>
          </p:nvPr>
        </p:nvSpPr>
        <p:spPr>
          <a:xfrm>
            <a:off x="4876800" y="6477000"/>
            <a:ext cx="2844800" cy="168275"/>
          </a:xfrm>
          <a:prstGeom prst="rect">
            <a:avLst/>
          </a:prstGeom>
          <a:noFill/>
          <a:ln w="9525">
            <a:noFill/>
          </a:ln>
        </p:spPr>
        <p:txBody>
          <a:bodyPr anchor="t" anchorCtr="0"/>
          <a:lstStyle>
            <a:lvl1pPr algn="ctr">
              <a:defRPr sz="1200">
                <a:solidFill>
                  <a:schemeClr val="bg1"/>
                </a:solidFill>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pic>
        <p:nvPicPr>
          <p:cNvPr id="2162" name="图片 2161" descr="artplus_nature_naturalcity42_a"/>
          <p:cNvPicPr>
            <a:picLocks noChangeAspect="1"/>
          </p:cNvPicPr>
          <p:nvPr/>
        </p:nvPicPr>
        <p:blipFill>
          <a:blip r:embed="rId3"/>
          <a:stretch>
            <a:fillRect/>
          </a:stretch>
        </p:blipFill>
        <p:spPr>
          <a:xfrm>
            <a:off x="6493933" y="3167063"/>
            <a:ext cx="5901267" cy="2989262"/>
          </a:xfrm>
          <a:prstGeom prst="rect">
            <a:avLst/>
          </a:prstGeom>
          <a:noFill/>
          <a:ln w="9525">
            <a:noFill/>
          </a:ln>
        </p:spPr>
      </p:pic>
      <p:pic>
        <p:nvPicPr>
          <p:cNvPr id="2163" name="图片 2162" descr="artplus_nature_naturalcity42_i"/>
          <p:cNvPicPr>
            <a:picLocks noChangeAspect="1"/>
          </p:cNvPicPr>
          <p:nvPr/>
        </p:nvPicPr>
        <p:blipFill>
          <a:blip r:embed="rId4"/>
          <a:stretch>
            <a:fillRect/>
          </a:stretch>
        </p:blipFill>
        <p:spPr>
          <a:xfrm>
            <a:off x="9275233" y="3352800"/>
            <a:ext cx="2205567" cy="877888"/>
          </a:xfrm>
          <a:prstGeom prst="rect">
            <a:avLst/>
          </a:prstGeom>
          <a:noFill/>
          <a:ln w="9525">
            <a:noFill/>
          </a:ln>
        </p:spPr>
      </p:pic>
      <p:pic>
        <p:nvPicPr>
          <p:cNvPr id="2164" name="图片 2163" descr="artplus_nature_naturalcity42_c"/>
          <p:cNvPicPr>
            <a:picLocks noChangeAspect="1"/>
          </p:cNvPicPr>
          <p:nvPr/>
        </p:nvPicPr>
        <p:blipFill>
          <a:blip r:embed="rId5"/>
          <a:stretch>
            <a:fillRect/>
          </a:stretch>
        </p:blipFill>
        <p:spPr>
          <a:xfrm>
            <a:off x="12395200" y="2895600"/>
            <a:ext cx="1483784" cy="866775"/>
          </a:xfrm>
          <a:prstGeom prst="rect">
            <a:avLst/>
          </a:prstGeom>
          <a:noFill/>
          <a:ln w="9525">
            <a:noFill/>
          </a:ln>
        </p:spPr>
      </p:pic>
      <p:pic>
        <p:nvPicPr>
          <p:cNvPr id="2165" name="图片 2164" descr="artplus_nature_naturalcity42_f"/>
          <p:cNvPicPr>
            <a:picLocks noChangeAspect="1"/>
          </p:cNvPicPr>
          <p:nvPr/>
        </p:nvPicPr>
        <p:blipFill>
          <a:blip r:embed="rId6"/>
          <a:stretch>
            <a:fillRect/>
          </a:stretch>
        </p:blipFill>
        <p:spPr>
          <a:xfrm>
            <a:off x="6659033" y="4594225"/>
            <a:ext cx="6548967" cy="1882775"/>
          </a:xfrm>
          <a:prstGeom prst="rect">
            <a:avLst/>
          </a:prstGeom>
          <a:noFill/>
          <a:ln w="9525">
            <a:noFill/>
          </a:ln>
        </p:spPr>
      </p:pic>
      <p:pic>
        <p:nvPicPr>
          <p:cNvPr id="2166" name="图片 2165" descr="artplus_nature_naturalcity42_b"/>
          <p:cNvPicPr>
            <a:picLocks noChangeAspect="1"/>
          </p:cNvPicPr>
          <p:nvPr/>
        </p:nvPicPr>
        <p:blipFill>
          <a:blip r:embed="rId7"/>
          <a:stretch>
            <a:fillRect/>
          </a:stretch>
        </p:blipFill>
        <p:spPr>
          <a:xfrm>
            <a:off x="6927851" y="3097213"/>
            <a:ext cx="3962400" cy="571500"/>
          </a:xfrm>
          <a:prstGeom prst="rect">
            <a:avLst/>
          </a:prstGeom>
          <a:noFill/>
          <a:ln w="9525">
            <a:noFill/>
          </a:ln>
        </p:spPr>
      </p:pic>
      <p:pic>
        <p:nvPicPr>
          <p:cNvPr id="2167" name="图片 2166" descr="artplus_nature_naturalcity42_e"/>
          <p:cNvPicPr>
            <a:picLocks noChangeAspect="1"/>
          </p:cNvPicPr>
          <p:nvPr/>
        </p:nvPicPr>
        <p:blipFill>
          <a:blip r:embed="rId8"/>
          <a:stretch>
            <a:fillRect/>
          </a:stretch>
        </p:blipFill>
        <p:spPr>
          <a:xfrm>
            <a:off x="7924800" y="1993900"/>
            <a:ext cx="2061633" cy="1663700"/>
          </a:xfrm>
          <a:prstGeom prst="rect">
            <a:avLst/>
          </a:prstGeom>
          <a:noFill/>
          <a:ln w="9525">
            <a:noFill/>
          </a:ln>
        </p:spPr>
      </p:pic>
      <p:pic>
        <p:nvPicPr>
          <p:cNvPr id="2168" name="图片 2167" descr="artplus_nature_naturalcity42_d"/>
          <p:cNvPicPr>
            <a:picLocks noChangeAspect="1"/>
          </p:cNvPicPr>
          <p:nvPr/>
        </p:nvPicPr>
        <p:blipFill>
          <a:blip r:embed="rId9"/>
          <a:stretch>
            <a:fillRect/>
          </a:stretch>
        </p:blipFill>
        <p:spPr>
          <a:xfrm>
            <a:off x="7501467" y="2862263"/>
            <a:ext cx="831851" cy="579437"/>
          </a:xfrm>
          <a:prstGeom prst="rect">
            <a:avLst/>
          </a:prstGeom>
          <a:noFill/>
          <a:ln w="9525">
            <a:noFill/>
          </a:ln>
        </p:spPr>
      </p:pic>
      <p:pic>
        <p:nvPicPr>
          <p:cNvPr id="2169" name="图片 2168" descr="a1"/>
          <p:cNvPicPr>
            <a:picLocks noChangeAspect="1"/>
          </p:cNvPicPr>
          <p:nvPr/>
        </p:nvPicPr>
        <p:blipFill>
          <a:blip r:embed="rId10"/>
          <a:stretch>
            <a:fillRect/>
          </a:stretch>
        </p:blipFill>
        <p:spPr>
          <a:xfrm>
            <a:off x="12479867" y="95250"/>
            <a:ext cx="2404533" cy="2070100"/>
          </a:xfrm>
          <a:prstGeom prst="rect">
            <a:avLst/>
          </a:prstGeom>
          <a:noFill/>
          <a:ln w="9525">
            <a:noFill/>
          </a:ln>
        </p:spPr>
      </p:pic>
      <p:pic>
        <p:nvPicPr>
          <p:cNvPr id="2170" name="图片 2169" descr="b_1"/>
          <p:cNvPicPr>
            <a:picLocks noChangeAspect="1"/>
          </p:cNvPicPr>
          <p:nvPr/>
        </p:nvPicPr>
        <p:blipFill>
          <a:blip r:embed="rId11"/>
          <a:stretch>
            <a:fillRect/>
          </a:stretch>
        </p:blipFill>
        <p:spPr>
          <a:xfrm>
            <a:off x="13605933" y="1968500"/>
            <a:ext cx="1439333" cy="469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162"/>
                                        </p:tgtEl>
                                        <p:attrNameLst>
                                          <p:attrName>style.visibility</p:attrName>
                                        </p:attrNameLst>
                                      </p:cBhvr>
                                      <p:to>
                                        <p:strVal val="visible"/>
                                      </p:to>
                                    </p:set>
                                    <p:animEffect transition="in" filter="fade">
                                      <p:cBhvr>
                                        <p:cTn id="10" dur="2000"/>
                                        <p:tgtEl>
                                          <p:spTgt spid="216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166"/>
                                        </p:tgtEl>
                                        <p:attrNameLst>
                                          <p:attrName>style.visibility</p:attrName>
                                        </p:attrNameLst>
                                      </p:cBhvr>
                                      <p:to>
                                        <p:strVal val="visible"/>
                                      </p:to>
                                    </p:set>
                                    <p:animEffect transition="in" filter="fade">
                                      <p:cBhvr>
                                        <p:cTn id="14" dur="1000"/>
                                        <p:tgtEl>
                                          <p:spTgt spid="2166"/>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2168"/>
                                        </p:tgtEl>
                                        <p:attrNameLst>
                                          <p:attrName>style.visibility</p:attrName>
                                        </p:attrNameLst>
                                      </p:cBhvr>
                                      <p:to>
                                        <p:strVal val="visible"/>
                                      </p:to>
                                    </p:set>
                                    <p:animEffect transition="in" filter="wipe(down)">
                                      <p:cBhvr>
                                        <p:cTn id="18" dur="500"/>
                                        <p:tgtEl>
                                          <p:spTgt spid="2168"/>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2167"/>
                                        </p:tgtEl>
                                        <p:attrNameLst>
                                          <p:attrName>style.visibility</p:attrName>
                                        </p:attrNameLst>
                                      </p:cBhvr>
                                      <p:to>
                                        <p:strVal val="visible"/>
                                      </p:to>
                                    </p:set>
                                    <p:animEffect transition="in" filter="wipe(down)">
                                      <p:cBhvr>
                                        <p:cTn id="22" dur="500"/>
                                        <p:tgtEl>
                                          <p:spTgt spid="2167"/>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7 2.37743E-6 L -0.21076 0.04787 " pathEditMode="relative" rAng="0" ptsTypes="AA">
                                      <p:cBhvr>
                                        <p:cTn id="25" dur="2000" fill="hold"/>
                                        <p:tgtEl>
                                          <p:spTgt spid="2164"/>
                                        </p:tgtEl>
                                        <p:attrNameLst>
                                          <p:attrName>ppt_x</p:attrName>
                                          <p:attrName>ppt_y</p:attrName>
                                        </p:attrNameLst>
                                      </p:cBhvr>
                                      <p:rCtr x="-9400" y="2400"/>
                                    </p:animMotion>
                                  </p:childTnLst>
                                </p:cTn>
                              </p:par>
                              <p:par>
                                <p:cTn id="26" presetID="10" presetClass="entr" presetSubtype="0" fill="hold" nodeType="withEffect">
                                  <p:stCondLst>
                                    <p:cond delay="0"/>
                                  </p:stCondLst>
                                  <p:childTnLst>
                                    <p:set>
                                      <p:cBhvr>
                                        <p:cTn id="27" dur="1" fill="hold">
                                          <p:stCondLst>
                                            <p:cond delay="0"/>
                                          </p:stCondLst>
                                        </p:cTn>
                                        <p:tgtEl>
                                          <p:spTgt spid="2164"/>
                                        </p:tgtEl>
                                        <p:attrNameLst>
                                          <p:attrName>style.visibility</p:attrName>
                                        </p:attrNameLst>
                                      </p:cBhvr>
                                      <p:to>
                                        <p:strVal val="visible"/>
                                      </p:to>
                                    </p:set>
                                    <p:animEffect transition="in" filter="fade">
                                      <p:cBhvr>
                                        <p:cTn id="28" dur="1000"/>
                                        <p:tgtEl>
                                          <p:spTgt spid="2164"/>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2163"/>
                                        </p:tgtEl>
                                        <p:attrNameLst>
                                          <p:attrName>style.visibility</p:attrName>
                                        </p:attrNameLst>
                                      </p:cBhvr>
                                      <p:to>
                                        <p:strVal val="visible"/>
                                      </p:to>
                                    </p:set>
                                    <p:animEffect transition="in" filter="wipe(down)">
                                      <p:cBhvr>
                                        <p:cTn id="32" dur="500"/>
                                        <p:tgtEl>
                                          <p:spTgt spid="2163"/>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2165"/>
                                        </p:tgtEl>
                                        <p:attrNameLst>
                                          <p:attrName>style.visibility</p:attrName>
                                        </p:attrNameLst>
                                      </p:cBhvr>
                                      <p:to>
                                        <p:strVal val="visible"/>
                                      </p:to>
                                    </p:set>
                                    <p:animEffect transition="in" filter="wipe(down)">
                                      <p:cBhvr>
                                        <p:cTn id="36" dur="1000"/>
                                        <p:tgtEl>
                                          <p:spTgt spid="2165"/>
                                        </p:tgtEl>
                                      </p:cBhvr>
                                    </p:animEffect>
                                  </p:childTnLst>
                                </p:cTn>
                              </p:par>
                              <p:par>
                                <p:cTn id="37" presetID="10" presetClass="entr" presetSubtype="0" fill="hold" nodeType="withEffect">
                                  <p:stCondLst>
                                    <p:cond delay="800"/>
                                  </p:stCondLst>
                                  <p:childTnLst>
                                    <p:set>
                                      <p:cBhvr>
                                        <p:cTn id="38" dur="1" fill="hold">
                                          <p:stCondLst>
                                            <p:cond delay="0"/>
                                          </p:stCondLst>
                                        </p:cTn>
                                        <p:tgtEl>
                                          <p:spTgt spid="2051"/>
                                        </p:tgtEl>
                                        <p:attrNameLst>
                                          <p:attrName>style.visibility</p:attrName>
                                        </p:attrNameLst>
                                      </p:cBhvr>
                                      <p:to>
                                        <p:strVal val="visible"/>
                                      </p:to>
                                    </p:set>
                                    <p:animEffect transition="in" filter="fade">
                                      <p:cBhvr>
                                        <p:cTn id="39" dur="2000"/>
                                        <p:tgtEl>
                                          <p:spTgt spid="2051"/>
                                        </p:tgtEl>
                                      </p:cBhvr>
                                    </p:animEffect>
                                  </p:childTnLst>
                                </p:cTn>
                              </p:par>
                            </p:childTnLst>
                          </p:cTn>
                        </p:par>
                        <p:par>
                          <p:cTn id="40" fill="hold">
                            <p:stCondLst>
                              <p:cond delay="7500"/>
                            </p:stCondLst>
                            <p:childTnLst>
                              <p:par>
                                <p:cTn id="41"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42" dur="2000" fill="hold"/>
                                        <p:tgtEl>
                                          <p:spTgt spid="2169"/>
                                        </p:tgtEl>
                                        <p:attrNameLst>
                                          <p:attrName>ppt_x</p:attrName>
                                          <p:attrName>ppt_y</p:attrName>
                                        </p:attrNameLst>
                                      </p:cBhvr>
                                      <p:rCtr x="-46400" y="20200"/>
                                    </p:animMotion>
                                  </p:childTnLst>
                                </p:cTn>
                              </p:par>
                              <p:par>
                                <p:cTn id="43"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44" dur="2000" fill="hold"/>
                                        <p:tgtEl>
                                          <p:spTgt spid="2170"/>
                                        </p:tgtEl>
                                        <p:attrNameLst>
                                          <p:attrName>ppt_x</p:attrName>
                                          <p:attrName>ppt_y</p:attrName>
                                        </p:attrNameLst>
                                      </p:cBhvr>
                                      <p:rCtr x="-422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955"/>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0"/>
            <a:ext cx="10972800" cy="452628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a:prstGeom prst="rect">
            <a:avLst/>
          </a:prstGeo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3"/>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955"/>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438"/>
            <a:ext cx="4873575"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379"/>
            <a:ext cx="4873575"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438"/>
            <a:ext cx="4897576"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8" Type="http://schemas.openxmlformats.org/officeDocument/2006/relationships/theme" Target="../theme/theme2.xml"/><Relationship Id="rId27" Type="http://schemas.openxmlformats.org/officeDocument/2006/relationships/image" Target="../media/image6.png"/><Relationship Id="rId26" Type="http://schemas.openxmlformats.org/officeDocument/2006/relationships/image" Target="../media/image5.png"/><Relationship Id="rId25" Type="http://schemas.openxmlformats.org/officeDocument/2006/relationships/image" Target="../media/image4.png"/><Relationship Id="rId24" Type="http://schemas.openxmlformats.org/officeDocument/2006/relationships/image" Target="../media/image9.png"/><Relationship Id="rId23" Type="http://schemas.openxmlformats.org/officeDocument/2006/relationships/image" Target="../media/image8.png"/><Relationship Id="rId22" Type="http://schemas.openxmlformats.org/officeDocument/2006/relationships/image" Target="../media/image7.png"/><Relationship Id="rId21" Type="http://schemas.openxmlformats.org/officeDocument/2006/relationships/image" Target="../media/image3.png"/><Relationship Id="rId20" Type="http://schemas.openxmlformats.org/officeDocument/2006/relationships/image" Target="../media/image12.jpeg"/><Relationship Id="rId2" Type="http://schemas.openxmlformats.org/officeDocument/2006/relationships/slideLayout" Target="../slideLayouts/slideLayout6.xml"/><Relationship Id="rId19" Type="http://schemas.openxmlformats.org/officeDocument/2006/relationships/slideLayout" Target="../slideLayouts/slideLayout23.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0"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2" Type="http://schemas.openxmlformats.org/officeDocument/2006/relationships/theme" Target="../theme/theme4.xml"/><Relationship Id="rId21" Type="http://schemas.openxmlformats.org/officeDocument/2006/relationships/tags" Target="../tags/tag46.xml"/><Relationship Id="rId20" Type="http://schemas.openxmlformats.org/officeDocument/2006/relationships/tags" Target="../tags/tag45.xml"/><Relationship Id="rId2" Type="http://schemas.openxmlformats.org/officeDocument/2006/relationships/slideLayout" Target="../slideLayouts/slideLayout34.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5"/>
            </p:custDataLst>
          </p:nvPr>
        </p:nvSpPr>
        <p:spPr>
          <a:xfrm>
            <a:off x="67019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Times New Roman" panose="02020603050405020304" charset="0"/>
                <a:cs typeface="Times New Roman" panose="0202060305040502030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Times New Roman" panose="02020603050405020304" charset="0"/>
                <a:cs typeface="Times New Roman" panose="02020603050405020304" charset="0"/>
              </a:defRPr>
            </a:lvl1pPr>
          </a:lstStyle>
          <a:p>
            <a:r>
              <a:rPr lang="en-US" altLang="zh-CN" dirty="0"/>
              <a:t>www.cnki.net</a:t>
            </a:r>
            <a:endParaRPr lang="en-US" altLang="zh-CN" dirty="0"/>
          </a:p>
        </p:txBody>
      </p:sp>
      <p:sp>
        <p:nvSpPr>
          <p:cNvPr id="6" name="灯片编号占位符 5"/>
          <p:cNvSpPr>
            <a:spLocks noGrp="1"/>
          </p:cNvSpPr>
          <p:nvPr>
            <p:ph type="sldNum" sz="quarter" idx="4"/>
            <p:custDataLst>
              <p:tags r:id="rId7"/>
            </p:custDataLst>
          </p:nvPr>
        </p:nvSpPr>
        <p:spPr>
          <a:xfrm>
            <a:off x="8822055"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Times New Roman" panose="02020603050405020304" charset="0"/>
                <a:cs typeface="Times New Roman" panose="02020603050405020304" charset="0"/>
              </a:defRPr>
            </a:lvl1pPr>
          </a:lstStyle>
          <a:p>
            <a:fld id="{49AE70B2-8BF9-45C0-BB95-33D1B9D3A854}" type="slidenum">
              <a:rPr lang="zh-CN" altLang="en-US" smtClean="0"/>
            </a:fld>
            <a:endParaRPr lang="zh-CN" altLang="en-US" dirty="0"/>
          </a:p>
        </p:txBody>
      </p:sp>
      <p:sp>
        <p:nvSpPr>
          <p:cNvPr id="7"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知网logo"/>
          <p:cNvPicPr>
            <a:picLocks noChangeAspect="1"/>
          </p:cNvPicPr>
          <p:nvPr userDrawn="1"/>
        </p:nvPicPr>
        <p:blipFill>
          <a:blip r:embed="rId9"/>
          <a:stretch>
            <a:fillRect/>
          </a:stretch>
        </p:blipFill>
        <p:spPr>
          <a:xfrm>
            <a:off x="10552653" y="191367"/>
            <a:ext cx="1374775" cy="456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00000"/>
          </a:schemeClr>
        </a:solidFill>
        <a:effectLst/>
      </p:bgPr>
    </p:bg>
    <p:spTree>
      <p:nvGrpSpPr>
        <p:cNvPr id="1" name=""/>
        <p:cNvGrpSpPr/>
        <p:nvPr/>
      </p:nvGrpSpPr>
      <p:grpSpPr>
        <a:xfrm>
          <a:off x="0" y="0"/>
          <a:ext cx="0" cy="0"/>
          <a:chOff x="0" y="0"/>
          <a:chExt cx="0" cy="0"/>
        </a:xfrm>
      </p:grpSpPr>
      <p:pic>
        <p:nvPicPr>
          <p:cNvPr id="1026" name="图片 1025" descr="1"/>
          <p:cNvPicPr>
            <a:picLocks noChangeAspect="1"/>
          </p:cNvPicPr>
          <p:nvPr/>
        </p:nvPicPr>
        <p:blipFill>
          <a:blip r:embed="rId20"/>
          <a:srcRect b="38461"/>
          <a:stretch>
            <a:fillRect/>
          </a:stretch>
        </p:blipFill>
        <p:spPr>
          <a:xfrm>
            <a:off x="0" y="6324600"/>
            <a:ext cx="12192000" cy="542925"/>
          </a:xfrm>
          <a:prstGeom prst="rect">
            <a:avLst/>
          </a:prstGeom>
          <a:noFill/>
          <a:ln w="9525">
            <a:noFill/>
          </a:ln>
        </p:spPr>
      </p:pic>
      <p:sp>
        <p:nvSpPr>
          <p:cNvPr id="1027" name="矩形 1026"/>
          <p:cNvSpPr/>
          <p:nvPr/>
        </p:nvSpPr>
        <p:spPr>
          <a:xfrm>
            <a:off x="0" y="0"/>
            <a:ext cx="12192000" cy="1219200"/>
          </a:xfrm>
          <a:prstGeom prst="rect">
            <a:avLst/>
          </a:prstGeom>
          <a:gradFill rotWithShape="1">
            <a:gsLst>
              <a:gs pos="0">
                <a:schemeClr val="accent1"/>
              </a:gs>
              <a:gs pos="100000">
                <a:schemeClr val="accent1">
                  <a:gamma/>
                  <a:tint val="0"/>
                  <a:invGamma/>
                </a:schemeClr>
              </a:gs>
            </a:gsLst>
            <a:lin ang="5400000" scaled="1"/>
            <a:tileRect/>
          </a:gradFill>
          <a:ln w="9525">
            <a:noFill/>
          </a:ln>
        </p:spPr>
        <p:txBody>
          <a:bodyPr/>
          <a:lstStyle/>
          <a:p>
            <a:endParaRPr lang="zh-CN" altLang="en-US"/>
          </a:p>
        </p:txBody>
      </p:sp>
      <p:sp>
        <p:nvSpPr>
          <p:cNvPr id="1028" name="页脚占位符 1027"/>
          <p:cNvSpPr>
            <a:spLocks noGrp="1"/>
          </p:cNvSpPr>
          <p:nvPr>
            <p:ph type="ftr" sz="quarter" idx="3"/>
          </p:nvPr>
        </p:nvSpPr>
        <p:spPr>
          <a:xfrm>
            <a:off x="4165600" y="6537325"/>
            <a:ext cx="3860800" cy="244475"/>
          </a:xfrm>
          <a:prstGeom prst="rect">
            <a:avLst/>
          </a:prstGeom>
          <a:noFill/>
          <a:ln w="9525">
            <a:noFill/>
          </a:ln>
        </p:spPr>
        <p:txBody>
          <a:bodyPr/>
          <a:lstStyle>
            <a:lvl1pPr algn="ctr">
              <a:defRPr sz="1200">
                <a:solidFill>
                  <a:schemeClr val="bg1"/>
                </a:solidFill>
              </a:defRPr>
            </a:lvl1pPr>
          </a:lstStyle>
          <a:p>
            <a:pPr lvl="0"/>
            <a:endParaRPr lang="zh-CN" altLang="en-US" dirty="0">
              <a:latin typeface="Arial" panose="020B0604020202020204" pitchFamily="34" charset="0"/>
            </a:endParaRPr>
          </a:p>
        </p:txBody>
      </p:sp>
      <p:pic>
        <p:nvPicPr>
          <p:cNvPr id="1029" name="图片 1028" descr="artplus_nature_naturalcity42_a"/>
          <p:cNvPicPr>
            <a:picLocks noChangeAspect="1"/>
          </p:cNvPicPr>
          <p:nvPr/>
        </p:nvPicPr>
        <p:blipFill>
          <a:blip r:embed="rId21"/>
          <a:stretch>
            <a:fillRect/>
          </a:stretch>
        </p:blipFill>
        <p:spPr>
          <a:xfrm>
            <a:off x="10521951" y="5935663"/>
            <a:ext cx="1646767" cy="833437"/>
          </a:xfrm>
          <a:prstGeom prst="rect">
            <a:avLst/>
          </a:prstGeom>
          <a:noFill/>
          <a:ln w="9525">
            <a:noFill/>
          </a:ln>
        </p:spPr>
      </p:pic>
      <p:pic>
        <p:nvPicPr>
          <p:cNvPr id="1030" name="图片 1029" descr="artplus_nature_naturalcity42_b"/>
          <p:cNvPicPr>
            <a:picLocks noChangeAspect="1"/>
          </p:cNvPicPr>
          <p:nvPr/>
        </p:nvPicPr>
        <p:blipFill>
          <a:blip r:embed="rId22"/>
          <a:stretch>
            <a:fillRect/>
          </a:stretch>
        </p:blipFill>
        <p:spPr>
          <a:xfrm>
            <a:off x="10642600" y="5916613"/>
            <a:ext cx="1104900" cy="158750"/>
          </a:xfrm>
          <a:prstGeom prst="rect">
            <a:avLst/>
          </a:prstGeom>
          <a:noFill/>
          <a:ln w="9525">
            <a:noFill/>
          </a:ln>
        </p:spPr>
      </p:pic>
      <p:pic>
        <p:nvPicPr>
          <p:cNvPr id="1031" name="图片 1030" descr="artplus_nature_naturalcity42_e"/>
          <p:cNvPicPr>
            <a:picLocks noChangeAspect="1"/>
          </p:cNvPicPr>
          <p:nvPr/>
        </p:nvPicPr>
        <p:blipFill>
          <a:blip r:embed="rId23"/>
          <a:stretch>
            <a:fillRect/>
          </a:stretch>
        </p:blipFill>
        <p:spPr>
          <a:xfrm>
            <a:off x="10881784" y="5608638"/>
            <a:ext cx="573616" cy="463550"/>
          </a:xfrm>
          <a:prstGeom prst="rect">
            <a:avLst/>
          </a:prstGeom>
          <a:noFill/>
          <a:ln w="9525">
            <a:noFill/>
          </a:ln>
        </p:spPr>
      </p:pic>
      <p:pic>
        <p:nvPicPr>
          <p:cNvPr id="1032" name="图片 1031" descr="artplus_nature_naturalcity42_d"/>
          <p:cNvPicPr>
            <a:picLocks noChangeAspect="1"/>
          </p:cNvPicPr>
          <p:nvPr/>
        </p:nvPicPr>
        <p:blipFill>
          <a:blip r:embed="rId24"/>
          <a:stretch>
            <a:fillRect/>
          </a:stretch>
        </p:blipFill>
        <p:spPr>
          <a:xfrm>
            <a:off x="10803467" y="5849938"/>
            <a:ext cx="230717" cy="161925"/>
          </a:xfrm>
          <a:prstGeom prst="rect">
            <a:avLst/>
          </a:prstGeom>
          <a:noFill/>
          <a:ln w="9525">
            <a:noFill/>
          </a:ln>
        </p:spPr>
      </p:pic>
      <p:pic>
        <p:nvPicPr>
          <p:cNvPr id="1033" name="图片 1032" descr="artplus_nature_naturalcity42_i"/>
          <p:cNvPicPr>
            <a:picLocks noChangeAspect="1"/>
          </p:cNvPicPr>
          <p:nvPr/>
        </p:nvPicPr>
        <p:blipFill>
          <a:blip r:embed="rId25"/>
          <a:stretch>
            <a:fillRect/>
          </a:stretch>
        </p:blipFill>
        <p:spPr>
          <a:xfrm>
            <a:off x="11292417" y="5969000"/>
            <a:ext cx="615949" cy="244475"/>
          </a:xfrm>
          <a:prstGeom prst="rect">
            <a:avLst/>
          </a:prstGeom>
          <a:noFill/>
          <a:ln w="9525">
            <a:noFill/>
          </a:ln>
        </p:spPr>
      </p:pic>
      <p:pic>
        <p:nvPicPr>
          <p:cNvPr id="1034" name="图片 1033" descr="artplus_nature_naturalcity42_c"/>
          <p:cNvPicPr>
            <a:picLocks noChangeAspect="1"/>
          </p:cNvPicPr>
          <p:nvPr/>
        </p:nvPicPr>
        <p:blipFill>
          <a:blip r:embed="rId26"/>
          <a:stretch>
            <a:fillRect/>
          </a:stretch>
        </p:blipFill>
        <p:spPr>
          <a:xfrm>
            <a:off x="11417300" y="5943600"/>
            <a:ext cx="412751" cy="241300"/>
          </a:xfrm>
          <a:prstGeom prst="rect">
            <a:avLst/>
          </a:prstGeom>
          <a:noFill/>
          <a:ln w="9525">
            <a:noFill/>
          </a:ln>
        </p:spPr>
      </p:pic>
      <p:pic>
        <p:nvPicPr>
          <p:cNvPr id="1035" name="图片 1034" descr="artplus_nature_naturalcity42_f"/>
          <p:cNvPicPr>
            <a:picLocks noChangeAspect="1"/>
          </p:cNvPicPr>
          <p:nvPr/>
        </p:nvPicPr>
        <p:blipFill>
          <a:blip r:embed="rId27"/>
          <a:stretch>
            <a:fillRect/>
          </a:stretch>
        </p:blipFill>
        <p:spPr>
          <a:xfrm>
            <a:off x="10568517" y="6334125"/>
            <a:ext cx="1826683" cy="5238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wipe(down)">
                                      <p:cBhvr>
                                        <p:cTn id="7" dur="1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txStyles>
    <p:titleStyle>
      <a:lvl1pPr marL="0" lvl="0" indent="0" algn="ctr" defTabSz="914400" eaLnBrk="1" fontAlgn="base" latinLnBrk="0" hangingPunct="1">
        <a:lnSpc>
          <a:spcPct val="100000"/>
        </a:lnSpc>
        <a:spcBef>
          <a:spcPct val="0"/>
        </a:spcBef>
        <a:spcAft>
          <a:spcPct val="0"/>
        </a:spcAft>
        <a:buNone/>
        <a:defRPr sz="4200" b="1" i="1"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lr>
          <a:schemeClr val="folHlink"/>
        </a:buClr>
        <a:buFont typeface="Wingdings" panose="05000000000000000000" pitchFamily="2" charset="2"/>
        <a:buChar char="v"/>
        <a:defRPr sz="3200" b="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lr>
          <a:schemeClr val="folHlink"/>
        </a:buClr>
        <a:buFont typeface="Wingdings" panose="05000000000000000000" pitchFamily="2" charset="2"/>
        <a:buChar char="§"/>
        <a:defRPr sz="2800" b="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Font typeface="Wingdings" panose="05000000000000000000" pitchFamily="2" charset="2"/>
        <a:buChar char="•"/>
        <a:defRPr sz="2400" b="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Font typeface="Wingdings" panose="05000000000000000000" pitchFamily="2" charset="2"/>
        <a:buChar char="»"/>
        <a:defRPr sz="2000" b="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2400" b="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2pPr>
      <a:lvl3pPr algn="l" rtl="0" eaLnBrk="0" fontAlgn="base" hangingPunct="0">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3pPr>
      <a:lvl4pPr algn="l" rtl="0" eaLnBrk="0" fontAlgn="base" hangingPunct="0">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4pPr>
      <a:lvl5pPr algn="l" rtl="0" eaLnBrk="0" fontAlgn="base" hangingPunct="0">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5pPr>
      <a:lvl6pPr marL="457200" algn="l" rtl="0" fontAlgn="base">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6pPr>
      <a:lvl7pPr marL="914400" algn="l" rtl="0" fontAlgn="base">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7pPr>
      <a:lvl8pPr marL="1371600" algn="l" rtl="0" fontAlgn="base">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8pPr>
      <a:lvl9pPr marL="1828800" algn="l" rtl="0" fontAlgn="base">
        <a:lnSpc>
          <a:spcPct val="90000"/>
        </a:lnSpc>
        <a:spcBef>
          <a:spcPct val="0"/>
        </a:spcBef>
        <a:spcAft>
          <a:spcPct val="0"/>
        </a:spcAft>
        <a:defRPr sz="4400">
          <a:solidFill>
            <a:schemeClr val="tx1"/>
          </a:solidFill>
          <a:latin typeface="Times New Roman" panose="02020603050405020304" charset="0"/>
          <a:ea typeface="微软雅黑" panose="020B050302020402020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tags" Target="../tags/tag48.xml"/><Relationship Id="rId1" Type="http://schemas.openxmlformats.org/officeDocument/2006/relationships/tags" Target="../tags/tag4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tags" Target="../tags/tag60.xml"/><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5.xml"/><Relationship Id="rId4" Type="http://schemas.openxmlformats.org/officeDocument/2006/relationships/image" Target="../media/image1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5.xml"/><Relationship Id="rId2" Type="http://schemas.openxmlformats.org/officeDocument/2006/relationships/image" Target="../media/image14.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5.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5.xml"/><Relationship Id="rId2" Type="http://schemas.openxmlformats.org/officeDocument/2006/relationships/image" Target="../media/image14.pn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5.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5.xml"/><Relationship Id="rId4" Type="http://schemas.openxmlformats.org/officeDocument/2006/relationships/image" Target="../media/image14.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5.xml"/><Relationship Id="rId2" Type="http://schemas.openxmlformats.org/officeDocument/2006/relationships/image" Target="../media/image14.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5.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4.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5.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5.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tags" Target="../tags/tag56.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1.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14.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14.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88.png"/><Relationship Id="rId3" Type="http://schemas.openxmlformats.org/officeDocument/2006/relationships/image" Target="../media/image14.png"/><Relationship Id="rId2" Type="http://schemas.openxmlformats.org/officeDocument/2006/relationships/image" Target="../media/image87.png"/><Relationship Id="rId1"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54.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2.xml"/><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tags" Target="../tags/tag63.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6.xml"/><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105.png"/><Relationship Id="rId1" Type="http://schemas.openxmlformats.org/officeDocument/2006/relationships/image" Target="../media/image1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8.xml"/><Relationship Id="rId2" Type="http://schemas.openxmlformats.org/officeDocument/2006/relationships/image" Target="../media/image114.png"/><Relationship Id="rId1" Type="http://schemas.openxmlformats.org/officeDocument/2006/relationships/image" Target="../media/image113.pn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image" Target="../media/image16.jpeg"/><Relationship Id="rId2" Type="http://schemas.openxmlformats.org/officeDocument/2006/relationships/tags" Target="../tags/tag70.xml"/><Relationship Id="rId1"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3584" y="1494552"/>
            <a:ext cx="10791201" cy="4477623"/>
            <a:chOff x="1074" y="3216"/>
            <a:chExt cx="10866" cy="6005"/>
          </a:xfrm>
        </p:grpSpPr>
        <p:sp>
          <p:nvSpPr>
            <p:cNvPr id="3" name="文本框 2"/>
            <p:cNvSpPr txBox="1"/>
            <p:nvPr userDrawn="1">
              <p:custDataLst>
                <p:tags r:id="rId1"/>
              </p:custDataLst>
            </p:nvPr>
          </p:nvSpPr>
          <p:spPr>
            <a:xfrm>
              <a:off x="1074" y="3216"/>
              <a:ext cx="10866" cy="2063"/>
            </a:xfrm>
            <a:prstGeom prst="rect">
              <a:avLst/>
            </a:prstGeom>
          </p:spPr>
          <p:txBody>
            <a:bodyPr vert="horz" lIns="90000" tIns="46800" rIns="90000" bIns="46800" rtlCol="0" anchor="b"/>
            <a:lstStyle>
              <a:lvl1pPr>
                <a:lnSpc>
                  <a:spcPct val="90000"/>
                </a:lnSpc>
                <a:spcBef>
                  <a:spcPct val="0"/>
                </a:spcBef>
                <a:buNone/>
                <a:defRPr sz="4800" b="0">
                  <a:solidFill>
                    <a:schemeClr val="tx2"/>
                  </a:solidFill>
                  <a:latin typeface="+mj-lt"/>
                  <a:ea typeface="+mj-ea"/>
                  <a:cs typeface="+mj-cs"/>
                </a:defRPr>
              </a:lvl1pPr>
            </a:lstStyle>
            <a:p>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书山有路</a:t>
              </a:r>
              <a:r>
                <a:rPr lang="en-US" altLang="zh-CN"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 </a:t>
              </a:r>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知网为径</a:t>
              </a:r>
              <a:endPar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a:p>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 </a:t>
              </a:r>
              <a:r>
                <a:rPr lang="en-US" altLang="zh-CN"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                    ——</a:t>
              </a:r>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中国知网</a:t>
              </a:r>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数据库使用</a:t>
              </a:r>
              <a:r>
                <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rPr>
                <a:t>培训</a:t>
              </a:r>
              <a:endParaRPr lang="zh-CN" altLang="en-US" sz="4000" dirty="0">
                <a:solidFill>
                  <a:schemeClr val="tx1">
                    <a:lumMod val="75000"/>
                    <a:lumOff val="25000"/>
                  </a:schemeClr>
                </a:solidFill>
                <a:latin typeface="微软雅黑" panose="020B0503020204020204" charset="-122"/>
                <a:ea typeface="微软雅黑" panose="020B0503020204020204" charset="-122"/>
                <a:cs typeface="仿宋" panose="02010609060101010101" charset="-122"/>
              </a:endParaRPr>
            </a:p>
          </p:txBody>
        </p:sp>
        <p:sp>
          <p:nvSpPr>
            <p:cNvPr id="8" name="文本框 7"/>
            <p:cNvSpPr txBox="1"/>
            <p:nvPr userDrawn="1">
              <p:custDataLst>
                <p:tags r:id="rId2"/>
              </p:custDataLst>
            </p:nvPr>
          </p:nvSpPr>
          <p:spPr>
            <a:xfrm>
              <a:off x="1129" y="5629"/>
              <a:ext cx="5031" cy="3592"/>
            </a:xfrm>
            <a:prstGeom prst="rect">
              <a:avLst/>
            </a:prstGeom>
            <a:noFill/>
          </p:spPr>
          <p:txBody>
            <a:bodyPr wrap="square" lIns="90000" tIns="46800" rIns="90000" bIns="46800" anchor="ctr" anchorCtr="0">
              <a:normAutofit/>
            </a:bodyPr>
            <a:lstStyle>
              <a:defPPr>
                <a:defRPr lang="zh-CN"/>
              </a:defPPr>
              <a:lvl1pPr>
                <a:lnSpc>
                  <a:spcPct val="150000"/>
                </a:lnSpc>
                <a:defRPr>
                  <a:solidFill>
                    <a:schemeClr val="tx1">
                      <a:lumMod val="65000"/>
                      <a:lumOff val="35000"/>
                    </a:schemeClr>
                  </a:solidFill>
                  <a:latin typeface="+mn-ea"/>
                </a:defRPr>
              </a:lvl1pPr>
            </a:lstStyle>
            <a:p>
              <a:pPr>
                <a:lnSpc>
                  <a:spcPct val="100000"/>
                </a:lnSpc>
              </a:pPr>
              <a:r>
                <a:rPr lang="zh-CN" altLang="en-US" sz="1600" dirty="0">
                  <a:solidFill>
                    <a:schemeClr val="tx1">
                      <a:lumMod val="75000"/>
                      <a:lumOff val="25000"/>
                    </a:schemeClr>
                  </a:solidFill>
                  <a:latin typeface="楷体_GB2312" charset="0"/>
                  <a:ea typeface="楷体_GB2312" charset="0"/>
                  <a:cs typeface="楷体_GB2312" charset="0"/>
                </a:rPr>
                <a:t>王人方</a:t>
              </a:r>
              <a:br>
                <a:rPr lang="zh-CN" altLang="en-US" sz="1600" dirty="0">
                  <a:solidFill>
                    <a:schemeClr val="tx1">
                      <a:lumMod val="75000"/>
                      <a:lumOff val="25000"/>
                    </a:schemeClr>
                  </a:solidFill>
                  <a:latin typeface="楷体_GB2312" charset="0"/>
                  <a:ea typeface="楷体_GB2312" charset="0"/>
                  <a:cs typeface="楷体_GB2312" charset="0"/>
                </a:rPr>
              </a:br>
              <a:r>
                <a:rPr lang="en-US" altLang="zh-CN" sz="1600" dirty="0">
                  <a:solidFill>
                    <a:schemeClr val="tx1">
                      <a:lumMod val="75000"/>
                      <a:lumOff val="25000"/>
                    </a:schemeClr>
                  </a:solidFill>
                  <a:latin typeface="楷体_GB2312" charset="0"/>
                  <a:ea typeface="楷体_GB2312" charset="0"/>
                  <a:cs typeface="楷体_GB2312" charset="0"/>
                </a:rPr>
                <a:t>---</a:t>
              </a:r>
              <a:br>
                <a:rPr lang="zh-CN" altLang="en-US" sz="1600" dirty="0">
                  <a:solidFill>
                    <a:schemeClr val="tx1">
                      <a:lumMod val="75000"/>
                      <a:lumOff val="25000"/>
                    </a:schemeClr>
                  </a:solidFill>
                  <a:latin typeface="楷体_GB2312" charset="0"/>
                  <a:ea typeface="楷体_GB2312" charset="0"/>
                  <a:cs typeface="楷体_GB2312" charset="0"/>
                </a:rPr>
              </a:br>
              <a:r>
                <a:rPr lang="zh-CN" altLang="en-US" sz="1600" dirty="0">
                  <a:solidFill>
                    <a:schemeClr val="tx1">
                      <a:lumMod val="75000"/>
                      <a:lumOff val="25000"/>
                    </a:schemeClr>
                  </a:solidFill>
                  <a:latin typeface="楷体_GB2312" charset="0"/>
                  <a:ea typeface="楷体_GB2312" charset="0"/>
                  <a:cs typeface="楷体_GB2312" charset="0"/>
                </a:rPr>
                <a:t>同方知网</a:t>
              </a:r>
              <a:r>
                <a:rPr lang="en-US" altLang="zh-CN" sz="1600" dirty="0">
                  <a:solidFill>
                    <a:schemeClr val="tx1">
                      <a:lumMod val="75000"/>
                      <a:lumOff val="25000"/>
                    </a:schemeClr>
                  </a:solidFill>
                  <a:latin typeface="楷体_GB2312" charset="0"/>
                  <a:ea typeface="楷体_GB2312" charset="0"/>
                  <a:cs typeface="楷体_GB2312" charset="0"/>
                </a:rPr>
                <a:t>(</a:t>
              </a:r>
              <a:r>
                <a:rPr lang="zh-CN" altLang="en-US" sz="1600" dirty="0">
                  <a:solidFill>
                    <a:schemeClr val="tx1">
                      <a:lumMod val="75000"/>
                      <a:lumOff val="25000"/>
                    </a:schemeClr>
                  </a:solidFill>
                  <a:latin typeface="楷体_GB2312" charset="0"/>
                  <a:ea typeface="楷体_GB2312" charset="0"/>
                  <a:cs typeface="楷体_GB2312" charset="0"/>
                </a:rPr>
                <a:t>北京</a:t>
              </a:r>
              <a:r>
                <a:rPr lang="en-US" altLang="zh-CN" sz="1600" dirty="0">
                  <a:solidFill>
                    <a:schemeClr val="tx1">
                      <a:lumMod val="75000"/>
                      <a:lumOff val="25000"/>
                    </a:schemeClr>
                  </a:solidFill>
                  <a:latin typeface="楷体_GB2312" charset="0"/>
                  <a:ea typeface="楷体_GB2312" charset="0"/>
                  <a:cs typeface="楷体_GB2312" charset="0"/>
                </a:rPr>
                <a:t>)</a:t>
              </a:r>
              <a:r>
                <a:rPr lang="zh-CN" altLang="en-US" sz="1600" dirty="0">
                  <a:solidFill>
                    <a:schemeClr val="tx1">
                      <a:lumMod val="75000"/>
                      <a:lumOff val="25000"/>
                    </a:schemeClr>
                  </a:solidFill>
                  <a:latin typeface="楷体_GB2312" charset="0"/>
                  <a:ea typeface="楷体_GB2312" charset="0"/>
                  <a:cs typeface="楷体_GB2312" charset="0"/>
                </a:rPr>
                <a:t>技术有限公司浙江分公司</a:t>
              </a:r>
              <a:br>
                <a:rPr lang="zh-CN" altLang="en-US" sz="1600" dirty="0">
                  <a:solidFill>
                    <a:schemeClr val="tx1">
                      <a:lumMod val="75000"/>
                      <a:lumOff val="25000"/>
                    </a:schemeClr>
                  </a:solidFill>
                  <a:latin typeface="楷体_GB2312" charset="0"/>
                  <a:ea typeface="楷体_GB2312" charset="0"/>
                  <a:cs typeface="楷体_GB2312" charset="0"/>
                </a:rPr>
              </a:br>
              <a:endParaRPr lang="en-US" altLang="zh-CN" sz="1600" dirty="0">
                <a:solidFill>
                  <a:schemeClr val="tx1">
                    <a:lumMod val="75000"/>
                    <a:lumOff val="25000"/>
                  </a:schemeClr>
                </a:solidFill>
                <a:latin typeface="楷体_GB2312" charset="0"/>
                <a:ea typeface="楷体_GB2312" charset="0"/>
                <a:cs typeface="楷体_GB2312" charset="0"/>
              </a:endParaRPr>
            </a:p>
            <a:p>
              <a:pPr>
                <a:lnSpc>
                  <a:spcPct val="100000"/>
                </a:lnSpc>
              </a:pPr>
              <a:r>
                <a:rPr lang="zh-CN" altLang="en-US" sz="1600" dirty="0">
                  <a:solidFill>
                    <a:schemeClr val="tx1">
                      <a:lumMod val="75000"/>
                      <a:lumOff val="25000"/>
                    </a:schemeClr>
                  </a:solidFill>
                  <a:latin typeface="楷体_GB2312" charset="0"/>
                  <a:ea typeface="楷体_GB2312" charset="0"/>
                  <a:cs typeface="楷体_GB2312" charset="0"/>
                </a:rPr>
                <a:t>手机：</a:t>
              </a:r>
              <a:r>
                <a:rPr lang="en-US" altLang="zh-CN" sz="1600" dirty="0">
                  <a:solidFill>
                    <a:schemeClr val="tx1">
                      <a:lumMod val="75000"/>
                      <a:lumOff val="25000"/>
                    </a:schemeClr>
                  </a:solidFill>
                  <a:latin typeface="楷体_GB2312" charset="0"/>
                  <a:ea typeface="楷体_GB2312" charset="0"/>
                  <a:cs typeface="楷体_GB2312" charset="0"/>
                </a:rPr>
                <a:t>18768140243</a:t>
              </a:r>
              <a:br>
                <a:rPr lang="zh-CN" altLang="en-US" sz="1600" dirty="0">
                  <a:solidFill>
                    <a:schemeClr val="tx1">
                      <a:lumMod val="75000"/>
                      <a:lumOff val="25000"/>
                    </a:schemeClr>
                  </a:solidFill>
                  <a:latin typeface="楷体_GB2312" charset="0"/>
                  <a:ea typeface="楷体_GB2312" charset="0"/>
                  <a:cs typeface="楷体_GB2312" charset="0"/>
                </a:rPr>
              </a:br>
              <a:r>
                <a:rPr lang="zh-CN" altLang="en-US" sz="1600" dirty="0">
                  <a:solidFill>
                    <a:schemeClr val="tx1">
                      <a:lumMod val="75000"/>
                      <a:lumOff val="25000"/>
                    </a:schemeClr>
                  </a:solidFill>
                  <a:latin typeface="楷体_GB2312" charset="0"/>
                  <a:ea typeface="楷体_GB2312" charset="0"/>
                  <a:cs typeface="楷体_GB2312" charset="0"/>
                </a:rPr>
                <a:t>地址：浙江省杭州市新加坡科技园</a:t>
              </a:r>
              <a:r>
                <a:rPr lang="en-US" altLang="zh-CN" sz="1600" dirty="0">
                  <a:solidFill>
                    <a:schemeClr val="tx1">
                      <a:lumMod val="75000"/>
                      <a:lumOff val="25000"/>
                    </a:schemeClr>
                  </a:solidFill>
                  <a:latin typeface="楷体_GB2312" charset="0"/>
                  <a:ea typeface="楷体_GB2312" charset="0"/>
                  <a:cs typeface="楷体_GB2312" charset="0"/>
                </a:rPr>
                <a:t>1</a:t>
              </a:r>
              <a:r>
                <a:rPr lang="zh-CN" altLang="en-US" sz="1600" dirty="0">
                  <a:solidFill>
                    <a:schemeClr val="tx1">
                      <a:lumMod val="75000"/>
                      <a:lumOff val="25000"/>
                    </a:schemeClr>
                  </a:solidFill>
                  <a:latin typeface="楷体_GB2312" charset="0"/>
                  <a:ea typeface="楷体_GB2312" charset="0"/>
                  <a:cs typeface="楷体_GB2312" charset="0"/>
                </a:rPr>
                <a:t>幢</a:t>
              </a:r>
              <a:r>
                <a:rPr lang="en-US" altLang="zh-CN" sz="1600" dirty="0">
                  <a:solidFill>
                    <a:schemeClr val="tx1">
                      <a:lumMod val="75000"/>
                      <a:lumOff val="25000"/>
                    </a:schemeClr>
                  </a:solidFill>
                  <a:latin typeface="楷体_GB2312" charset="0"/>
                  <a:ea typeface="楷体_GB2312" charset="0"/>
                  <a:cs typeface="楷体_GB2312" charset="0"/>
                </a:rPr>
                <a:t>201-206</a:t>
              </a:r>
              <a:br>
                <a:rPr lang="en-US" altLang="zh-CN" sz="1600" dirty="0">
                  <a:solidFill>
                    <a:schemeClr val="tx1">
                      <a:lumMod val="75000"/>
                      <a:lumOff val="25000"/>
                    </a:schemeClr>
                  </a:solidFill>
                  <a:latin typeface="楷体_GB2312" charset="0"/>
                  <a:ea typeface="楷体_GB2312" charset="0"/>
                  <a:cs typeface="楷体_GB2312" charset="0"/>
                </a:rPr>
              </a:br>
              <a:r>
                <a:rPr lang="zh-CN" altLang="en-US" sz="1600" dirty="0">
                  <a:solidFill>
                    <a:schemeClr val="tx1">
                      <a:lumMod val="75000"/>
                      <a:lumOff val="25000"/>
                    </a:schemeClr>
                  </a:solidFill>
                  <a:latin typeface="楷体_GB2312" charset="0"/>
                  <a:ea typeface="楷体_GB2312" charset="0"/>
                  <a:cs typeface="楷体_GB2312" charset="0"/>
                </a:rPr>
                <a:t>邮件：</a:t>
              </a:r>
              <a:r>
                <a:rPr lang="en-US" altLang="zh-CN" sz="1600" dirty="0">
                  <a:solidFill>
                    <a:schemeClr val="tx1">
                      <a:lumMod val="75000"/>
                      <a:lumOff val="25000"/>
                    </a:schemeClr>
                  </a:solidFill>
                  <a:latin typeface="楷体_GB2312" charset="0"/>
                  <a:ea typeface="楷体_GB2312" charset="0"/>
                  <a:cs typeface="楷体_GB2312" charset="0"/>
                </a:rPr>
                <a:t>wrf13567@cnki.net </a:t>
              </a:r>
              <a:br>
                <a:rPr lang="en-US" altLang="zh-CN" sz="1600" dirty="0">
                  <a:solidFill>
                    <a:schemeClr val="tx1">
                      <a:lumMod val="75000"/>
                      <a:lumOff val="25000"/>
                    </a:schemeClr>
                  </a:solidFill>
                  <a:latin typeface="楷体_GB2312" charset="0"/>
                  <a:ea typeface="楷体_GB2312" charset="0"/>
                  <a:cs typeface="楷体_GB2312" charset="0"/>
                </a:rPr>
              </a:br>
              <a:r>
                <a:rPr lang="zh-CN" altLang="en-US" sz="1600" dirty="0">
                  <a:solidFill>
                    <a:schemeClr val="tx1">
                      <a:lumMod val="75000"/>
                      <a:lumOff val="25000"/>
                    </a:schemeClr>
                  </a:solidFill>
                  <a:latin typeface="楷体_GB2312" charset="0"/>
                  <a:ea typeface="楷体_GB2312" charset="0"/>
                  <a:cs typeface="楷体_GB2312" charset="0"/>
                </a:rPr>
                <a:t>公司网址：</a:t>
              </a:r>
              <a:r>
                <a:rPr lang="en-US" altLang="zh-CN" sz="1600" dirty="0">
                  <a:solidFill>
                    <a:schemeClr val="tx1">
                      <a:lumMod val="75000"/>
                      <a:lumOff val="25000"/>
                    </a:schemeClr>
                  </a:solidFill>
                  <a:latin typeface="楷体_GB2312" charset="0"/>
                  <a:ea typeface="楷体_GB2312" charset="0"/>
                  <a:cs typeface="楷体_GB2312" charset="0"/>
                </a:rPr>
                <a:t>www.cnki.net</a:t>
              </a:r>
              <a:endParaRPr lang="en-US" altLang="zh-CN" sz="1600" dirty="0">
                <a:solidFill>
                  <a:schemeClr val="tx1">
                    <a:lumMod val="75000"/>
                    <a:lumOff val="25000"/>
                  </a:schemeClr>
                </a:solidFill>
                <a:latin typeface="楷体_GB2312" charset="0"/>
                <a:ea typeface="楷体_GB2312" charset="0"/>
                <a:cs typeface="楷体_GB2312" charset="0"/>
              </a:endParaRPr>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2746" y="3436414"/>
            <a:ext cx="2535621" cy="25356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文献资源介绍</a:t>
            </a:r>
            <a:endParaRPr lang="zh-CN" altLang="en-US" dirty="0"/>
          </a:p>
        </p:txBody>
      </p:sp>
      <p:sp>
        <p:nvSpPr>
          <p:cNvPr id="7" name="文本框 6"/>
          <p:cNvSpPr txBox="1"/>
          <p:nvPr/>
        </p:nvSpPr>
        <p:spPr>
          <a:xfrm>
            <a:off x="7975914" y="2061269"/>
            <a:ext cx="3462770" cy="2282484"/>
          </a:xfrm>
          <a:prstGeom prst="rect">
            <a:avLst/>
          </a:prstGeom>
          <a:noFill/>
        </p:spPr>
        <p:txBody>
          <a:bodyPr wrap="square" rtlCol="0" anchor="t">
            <a:spAutoFit/>
          </a:bodyPr>
          <a:lstStyle/>
          <a:p>
            <a:pPr marL="0" marR="0" lvl="0" indent="0" algn="l" defTabSz="914400" rtl="0" eaLnBrk="1" fontAlgn="auto" latinLnBrk="0" hangingPunct="1">
              <a:lnSpc>
                <a:spcPct val="250000"/>
              </a:lnSpc>
              <a:spcBef>
                <a:spcPts val="0"/>
              </a:spcBef>
              <a:spcAft>
                <a:spcPts val="0"/>
              </a:spcAft>
              <a:buClrTx/>
              <a:buSzTx/>
              <a:buFontTx/>
              <a:buNone/>
              <a:defRPr/>
            </a:pPr>
            <a:r>
              <a:rPr lang="zh-CN" altLang="en-US" sz="2400" b="1" i="0" dirty="0">
                <a:solidFill>
                  <a:srgbClr val="FF0000"/>
                </a:solidFill>
                <a:effectLst/>
                <a:latin typeface="微软雅黑" panose="020B0503020204020204" charset="-122"/>
                <a:ea typeface="微软雅黑" panose="020B0503020204020204" charset="-122"/>
              </a:rPr>
              <a:t>报纸</a:t>
            </a:r>
            <a:r>
              <a:rPr lang="zh-CN" altLang="en-US" i="0" dirty="0">
                <a:solidFill>
                  <a:srgbClr val="333333"/>
                </a:solidFill>
                <a:effectLst/>
                <a:latin typeface="微软雅黑" panose="020B0503020204020204" charset="-122"/>
                <a:ea typeface="微软雅黑" panose="020B0503020204020204" charset="-122"/>
              </a:rPr>
              <a:t>是以刊载新闻和时事评论为主的定期向公众发行的印刷出版物或电子类出版物。</a:t>
            </a:r>
            <a:endParaRPr kumimoji="0" lang="en-US" altLang="zh-CN" sz="120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rot="20899726">
            <a:off x="1012359" y="1573300"/>
            <a:ext cx="2599931" cy="3711401"/>
          </a:xfrm>
          <a:prstGeom prst="rect">
            <a:avLst/>
          </a:prstGeom>
        </p:spPr>
      </p:pic>
      <p:pic>
        <p:nvPicPr>
          <p:cNvPr id="3" name="图片 2"/>
          <p:cNvPicPr>
            <a:picLocks noChangeAspect="1"/>
          </p:cNvPicPr>
          <p:nvPr/>
        </p:nvPicPr>
        <p:blipFill>
          <a:blip r:embed="rId2"/>
          <a:stretch>
            <a:fillRect/>
          </a:stretch>
        </p:blipFill>
        <p:spPr>
          <a:xfrm rot="1169205">
            <a:off x="3786064" y="1643148"/>
            <a:ext cx="2419826" cy="38112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猜一猜</a:t>
            </a:r>
            <a:endParaRPr lang="zh-CN" altLang="en-US"/>
          </a:p>
        </p:txBody>
      </p:sp>
      <p:sp>
        <p:nvSpPr>
          <p:cNvPr id="4" name="矩形 3" descr="7b0a2020202022776f7264617274223a20227b5c2269645c223a32353030313938342c5c227469645c223a31333439337d220a7d0a"/>
          <p:cNvSpPr/>
          <p:nvPr/>
        </p:nvSpPr>
        <p:spPr>
          <a:xfrm>
            <a:off x="827405" y="2695575"/>
            <a:ext cx="10861675" cy="1940560"/>
          </a:xfrm>
          <a:prstGeom prst="rect">
            <a:avLst/>
          </a:prstGeom>
          <a:noFill/>
        </p:spPr>
        <p:txBody>
          <a:bodyPr wrap="none" lIns="90170" tIns="46990" rIns="90170" bIns="46990" rtlCol="0" anchor="t">
            <a:spAutoFit/>
            <a:scene3d>
              <a:camera prst="orthographicFront"/>
              <a:lightRig rig="threePt" dir="t">
                <a:rot lat="0" lon="0" rev="600000"/>
              </a:lightRig>
            </a:scene3d>
          </a:bodyPr>
          <a:p>
            <a:pPr algn="ctr"/>
            <a:r>
              <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知网学位论文库收录的文献资源类型有</a:t>
            </a:r>
            <a:r>
              <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哪两种？</a:t>
            </a:r>
            <a:endPar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endParaRPr>
          </a:p>
          <a:p>
            <a:pPr algn="ctr"/>
            <a:endPar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endParaRPr>
          </a:p>
          <a:p>
            <a:pPr algn="ctr"/>
            <a:r>
              <a:rPr lang="en-US" altLang="zh-CN"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A.</a:t>
            </a:r>
            <a:r>
              <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学士论文</a:t>
            </a:r>
            <a:r>
              <a:rPr lang="en-US" altLang="zh-CN"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  B.</a:t>
            </a:r>
            <a:r>
              <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硕士论文</a:t>
            </a:r>
            <a:r>
              <a:rPr lang="en-US" altLang="zh-CN"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  C.</a:t>
            </a:r>
            <a:r>
              <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博士论文</a:t>
            </a:r>
            <a:endParaRPr lang="zh-CN" altLang="en-US" sz="4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65085" y="3678708"/>
            <a:ext cx="23533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algn="r" defTabSz="1884680">
              <a:defRPr/>
            </a:pPr>
            <a:r>
              <a:rPr lang="en-US" altLang="zh-CN" sz="2330" b="1" dirty="0">
                <a:solidFill>
                  <a:prstClr val="black">
                    <a:lumMod val="65000"/>
                    <a:lumOff val="35000"/>
                  </a:prstClr>
                </a:solidFill>
                <a:latin typeface="微软雅黑" panose="020B0503020204020204" charset="-122"/>
                <a:ea typeface="微软雅黑" panose="020B0503020204020204" charset="-122"/>
              </a:rPr>
              <a:t>CONTENTS</a:t>
            </a:r>
            <a:endParaRPr lang="zh-CN" altLang="en-US" sz="2330" b="1" dirty="0">
              <a:solidFill>
                <a:prstClr val="black">
                  <a:lumMod val="65000"/>
                  <a:lumOff val="35000"/>
                </a:prstClr>
              </a:solidFill>
              <a:latin typeface="微软雅黑" panose="020B0503020204020204" charset="-122"/>
              <a:ea typeface="微软雅黑" panose="020B0503020204020204" charset="-122"/>
            </a:endParaRPr>
          </a:p>
        </p:txBody>
      </p:sp>
      <p:cxnSp>
        <p:nvCxnSpPr>
          <p:cNvPr id="8" name="直接连接符 7"/>
          <p:cNvCxnSpPr/>
          <p:nvPr/>
        </p:nvCxnSpPr>
        <p:spPr>
          <a:xfrm>
            <a:off x="4220030" y="2615368"/>
            <a:ext cx="0" cy="1997195"/>
          </a:xfrm>
          <a:prstGeom prst="line">
            <a:avLst/>
          </a:prstGeom>
          <a:ln w="28575">
            <a:solidFill>
              <a:schemeClr val="tx1">
                <a:lumMod val="65000"/>
                <a:lumOff val="3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9" name="文本框 8"/>
          <p:cNvSpPr txBox="1"/>
          <p:nvPr/>
        </p:nvSpPr>
        <p:spPr>
          <a:xfrm>
            <a:off x="4675801" y="2276872"/>
            <a:ext cx="7260156" cy="2553335"/>
          </a:xfrm>
          <a:prstGeom prst="rect">
            <a:avLst/>
          </a:prstGeom>
          <a:noFill/>
        </p:spPr>
        <p:txBody>
          <a:bodyPr wrap="square" rtlCol="0">
            <a:spAutoFit/>
          </a:bodyPr>
          <a:lstStyle/>
          <a:p>
            <a:pPr defTabSz="1884680"/>
            <a:r>
              <a:rPr lang="zh-CN" altLang="en-US" sz="3200" b="1" dirty="0">
                <a:solidFill>
                  <a:srgbClr val="0070C0"/>
                </a:solidFill>
                <a:latin typeface="微软雅黑" panose="020B0503020204020204" charset="-122"/>
                <a:ea typeface="微软雅黑" panose="020B0503020204020204" charset="-122"/>
              </a:rPr>
              <a:t>一、知网简介</a:t>
            </a:r>
            <a:endParaRPr lang="en-US" altLang="zh-CN" sz="3200" b="1" dirty="0">
              <a:solidFill>
                <a:srgbClr val="0070C0"/>
              </a:solidFill>
              <a:latin typeface="微软雅黑" panose="020B0503020204020204" charset="-122"/>
              <a:ea typeface="微软雅黑" panose="020B0503020204020204" charset="-122"/>
            </a:endParaRPr>
          </a:p>
          <a:p>
            <a:pPr defTabSz="1884680"/>
            <a:endParaRPr lang="en-US" altLang="zh-CN" sz="3200" b="1" dirty="0">
              <a:solidFill>
                <a:srgbClr val="0070C0"/>
              </a:solidFill>
              <a:latin typeface="微软雅黑" panose="020B0503020204020204" charset="-122"/>
              <a:ea typeface="微软雅黑" panose="020B0503020204020204" charset="-122"/>
            </a:endParaRPr>
          </a:p>
          <a:p>
            <a:pPr defTabSz="1884680"/>
            <a:r>
              <a:rPr lang="zh-CN" altLang="en-US" sz="3200" b="1" dirty="0">
                <a:solidFill>
                  <a:srgbClr val="0070C0"/>
                </a:solidFill>
                <a:latin typeface="微软雅黑" panose="020B0503020204020204" charset="-122"/>
                <a:ea typeface="微软雅黑" panose="020B0503020204020204" charset="-122"/>
              </a:rPr>
              <a:t>二、</a:t>
            </a:r>
            <a:r>
              <a:rPr lang="zh-CN" altLang="en-US" sz="3200" b="1" dirty="0">
                <a:solidFill>
                  <a:srgbClr val="0070C0"/>
                </a:solidFill>
                <a:latin typeface="微软雅黑" panose="020B0503020204020204" charset="-122"/>
                <a:ea typeface="微软雅黑" panose="020B0503020204020204" charset="-122"/>
              </a:rPr>
              <a:t>文献资源介绍</a:t>
            </a:r>
            <a:endParaRPr lang="en-US" altLang="zh-CN" sz="3200" b="1" dirty="0">
              <a:solidFill>
                <a:srgbClr val="0070C0"/>
              </a:solidFill>
              <a:latin typeface="微软雅黑" panose="020B0503020204020204" charset="-122"/>
              <a:ea typeface="微软雅黑" panose="020B0503020204020204" charset="-122"/>
            </a:endParaRPr>
          </a:p>
          <a:p>
            <a:pPr defTabSz="1884680"/>
            <a:endParaRPr lang="en-US" altLang="zh-CN" sz="3200" b="1" dirty="0">
              <a:solidFill>
                <a:srgbClr val="FF0000"/>
              </a:solidFill>
              <a:latin typeface="微软雅黑" panose="020B0503020204020204" charset="-122"/>
              <a:ea typeface="微软雅黑" panose="020B0503020204020204" charset="-122"/>
            </a:endParaRPr>
          </a:p>
          <a:p>
            <a:pPr defTabSz="1884680"/>
            <a:r>
              <a:rPr lang="zh-CN" altLang="en-US" sz="3200" b="1" dirty="0">
                <a:solidFill>
                  <a:srgbClr val="FF0000"/>
                </a:solidFill>
                <a:latin typeface="微软雅黑" panose="020B0503020204020204" charset="-122"/>
                <a:ea typeface="微软雅黑" panose="020B0503020204020204" charset="-122"/>
              </a:rPr>
              <a:t>三、</a:t>
            </a:r>
            <a:r>
              <a:rPr lang="zh-CN" altLang="en-US" sz="3200" b="1" dirty="0">
                <a:solidFill>
                  <a:srgbClr val="FF0000"/>
                </a:solidFill>
                <a:latin typeface="微软雅黑" panose="020B0503020204020204" charset="-122"/>
                <a:ea typeface="微软雅黑" panose="020B0503020204020204" charset="-122"/>
              </a:rPr>
              <a:t>知网数据库的使用</a:t>
            </a:r>
            <a:endParaRPr lang="zh-CN" altLang="en-US" sz="3200" b="1" dirty="0">
              <a:solidFill>
                <a:srgbClr val="FF0000"/>
              </a:solidFill>
              <a:latin typeface="微软雅黑" panose="020B0503020204020204" charset="-122"/>
              <a:ea typeface="微软雅黑" panose="020B0503020204020204" charset="-122"/>
            </a:endParaRPr>
          </a:p>
        </p:txBody>
      </p:sp>
      <p:sp>
        <p:nvSpPr>
          <p:cNvPr id="10" name="矩形 9"/>
          <p:cNvSpPr/>
          <p:nvPr/>
        </p:nvSpPr>
        <p:spPr>
          <a:xfrm>
            <a:off x="2096801" y="2915466"/>
            <a:ext cx="166519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algn="r" defTabSz="1884680">
              <a:defRPr/>
            </a:pPr>
            <a:r>
              <a:rPr lang="zh-CN" altLang="en-US" sz="3735" b="1" dirty="0">
                <a:solidFill>
                  <a:srgbClr val="0070C0"/>
                </a:solidFill>
                <a:latin typeface="微软雅黑" panose="020B0503020204020204" charset="-122"/>
                <a:ea typeface="微软雅黑" panose="020B0503020204020204" charset="-122"/>
              </a:rPr>
              <a:t>目   录</a:t>
            </a:r>
            <a:endParaRPr lang="zh-CN" altLang="en-US" sz="3735" b="1" dirty="0">
              <a:solidFill>
                <a:srgbClr val="0070C0"/>
              </a:solidFill>
              <a:latin typeface="微软雅黑" panose="020B0503020204020204" charset="-122"/>
              <a:ea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知网数据库的使用</a:t>
            </a:r>
            <a:endParaRPr lang="zh-CN" altLang="en-US" dirty="0"/>
          </a:p>
        </p:txBody>
      </p:sp>
      <p:sp>
        <p:nvSpPr>
          <p:cNvPr id="13" name="标题 1"/>
          <p:cNvSpPr txBox="1"/>
          <p:nvPr/>
        </p:nvSpPr>
        <p:spPr>
          <a:xfrm>
            <a:off x="137160" y="2673350"/>
            <a:ext cx="12192000" cy="120777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algn="ctr"/>
            <a:r>
              <a:rPr lang="zh-CN" altLang="en-US" sz="4800" dirty="0">
                <a:solidFill>
                  <a:schemeClr val="accent1">
                    <a:lumMod val="60000"/>
                    <a:lumOff val="40000"/>
                  </a:schemeClr>
                </a:solidFill>
                <a:latin typeface="微软雅黑" panose="020B0503020204020204" charset="-122"/>
                <a:cs typeface="微软雅黑" panose="020B0503020204020204" charset="-122"/>
                <a:sym typeface="+mn-ea"/>
              </a:rPr>
              <a:t>学名（</a:t>
            </a:r>
            <a:r>
              <a:rPr lang="zh-CN" altLang="en-US" sz="4800" dirty="0">
                <a:solidFill>
                  <a:schemeClr val="accent1">
                    <a:lumMod val="60000"/>
                    <a:lumOff val="40000"/>
                  </a:schemeClr>
                </a:solidFill>
                <a:latin typeface="微软雅黑" panose="020B0503020204020204" charset="-122"/>
                <a:cs typeface="微软雅黑" panose="020B0503020204020204" charset="-122"/>
                <a:sym typeface="+mn-ea"/>
              </a:rPr>
              <a:t>大名）：</a:t>
            </a:r>
            <a:r>
              <a:rPr lang="en-US" altLang="zh-CN" sz="4800" dirty="0">
                <a:solidFill>
                  <a:schemeClr val="accent1">
                    <a:lumMod val="60000"/>
                    <a:lumOff val="40000"/>
                  </a:schemeClr>
                </a:solidFill>
                <a:latin typeface="微软雅黑" panose="020B0503020204020204" charset="-122"/>
                <a:cs typeface="微软雅黑" panose="020B0503020204020204" charset="-122"/>
                <a:sym typeface="+mn-ea"/>
              </a:rPr>
              <a:t>“</a:t>
            </a:r>
            <a:r>
              <a:rPr lang="zh-CN" altLang="en-US" sz="4800" dirty="0">
                <a:solidFill>
                  <a:schemeClr val="accent1">
                    <a:lumMod val="60000"/>
                    <a:lumOff val="40000"/>
                  </a:schemeClr>
                </a:solidFill>
                <a:latin typeface="微软雅黑" panose="020B0503020204020204" charset="-122"/>
                <a:cs typeface="微软雅黑" panose="020B0503020204020204" charset="-122"/>
                <a:sym typeface="+mn-ea"/>
              </a:rPr>
              <a:t>全球学术快报</a:t>
            </a:r>
            <a:r>
              <a:rPr lang="en-US" altLang="zh-CN" sz="4800" dirty="0">
                <a:solidFill>
                  <a:schemeClr val="accent1">
                    <a:lumMod val="60000"/>
                    <a:lumOff val="40000"/>
                  </a:schemeClr>
                </a:solidFill>
                <a:latin typeface="微软雅黑" panose="020B0503020204020204" charset="-122"/>
                <a:cs typeface="微软雅黑" panose="020B0503020204020204" charset="-122"/>
                <a:sym typeface="+mn-ea"/>
              </a:rPr>
              <a:t>”</a:t>
            </a:r>
            <a:endParaRPr lang="zh-CN" altLang="en-US" sz="4800" dirty="0">
              <a:solidFill>
                <a:schemeClr val="accent1">
                  <a:lumMod val="60000"/>
                  <a:lumOff val="40000"/>
                </a:schemeClr>
              </a:solidFill>
              <a:latin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右箭头 1"/>
          <p:cNvSpPr/>
          <p:nvPr/>
        </p:nvSpPr>
        <p:spPr>
          <a:xfrm>
            <a:off x="-32385" y="3046095"/>
            <a:ext cx="12082780" cy="678815"/>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3137535" y="2757170"/>
            <a:ext cx="2636520" cy="460375"/>
          </a:xfrm>
          <a:prstGeom prst="rect">
            <a:avLst/>
          </a:prstGeom>
          <a:noFill/>
        </p:spPr>
        <p:txBody>
          <a:bodyPr wrap="square" rtlCol="0">
            <a:spAutoFit/>
          </a:bodyPr>
          <a:p>
            <a:r>
              <a:rPr lang="en-US" altLang="zh-CN" sz="2400" b="1">
                <a:solidFill>
                  <a:schemeClr val="accent1">
                    <a:lumMod val="75000"/>
                  </a:schemeClr>
                </a:solidFill>
              </a:rPr>
              <a:t>3.</a:t>
            </a:r>
            <a:r>
              <a:rPr lang="zh-CN" altLang="en-US" sz="2400" b="1">
                <a:solidFill>
                  <a:schemeClr val="accent1">
                    <a:lumMod val="75000"/>
                  </a:schemeClr>
                </a:solidFill>
              </a:rPr>
              <a:t>文献筛选和</a:t>
            </a:r>
            <a:r>
              <a:rPr lang="zh-CN" altLang="en-US" sz="2400" b="1">
                <a:solidFill>
                  <a:schemeClr val="accent1">
                    <a:lumMod val="75000"/>
                  </a:schemeClr>
                </a:solidFill>
              </a:rPr>
              <a:t>分类</a:t>
            </a:r>
            <a:endParaRPr lang="zh-CN" altLang="en-US" sz="2400" b="1">
              <a:solidFill>
                <a:schemeClr val="accent1">
                  <a:lumMod val="75000"/>
                </a:schemeClr>
              </a:solidFill>
            </a:endParaRPr>
          </a:p>
        </p:txBody>
      </p:sp>
      <p:sp>
        <p:nvSpPr>
          <p:cNvPr id="4" name="文本框 3"/>
          <p:cNvSpPr txBox="1"/>
          <p:nvPr/>
        </p:nvSpPr>
        <p:spPr>
          <a:xfrm>
            <a:off x="918845" y="3655060"/>
            <a:ext cx="2437765" cy="460375"/>
          </a:xfrm>
          <a:prstGeom prst="rect">
            <a:avLst/>
          </a:prstGeom>
          <a:noFill/>
        </p:spPr>
        <p:txBody>
          <a:bodyPr wrap="square" rtlCol="0">
            <a:spAutoFit/>
          </a:bodyPr>
          <a:p>
            <a:r>
              <a:rPr lang="en-US" altLang="zh-CN" sz="2400" b="1">
                <a:solidFill>
                  <a:schemeClr val="accent1">
                    <a:lumMod val="75000"/>
                  </a:schemeClr>
                </a:solidFill>
              </a:rPr>
              <a:t>2.</a:t>
            </a:r>
            <a:r>
              <a:rPr lang="zh-CN" altLang="en-US" sz="2400" b="1">
                <a:solidFill>
                  <a:schemeClr val="accent1">
                    <a:lumMod val="75000"/>
                  </a:schemeClr>
                </a:solidFill>
              </a:rPr>
              <a:t>文献检索</a:t>
            </a:r>
            <a:r>
              <a:rPr lang="zh-CN" altLang="en-US" sz="2400" b="1">
                <a:solidFill>
                  <a:schemeClr val="accent1">
                    <a:lumMod val="75000"/>
                  </a:schemeClr>
                </a:solidFill>
              </a:rPr>
              <a:t>方法</a:t>
            </a:r>
            <a:endParaRPr lang="zh-CN" altLang="en-US" sz="2400" b="1">
              <a:solidFill>
                <a:schemeClr val="accent1">
                  <a:lumMod val="75000"/>
                </a:schemeClr>
              </a:solidFill>
            </a:endParaRPr>
          </a:p>
        </p:txBody>
      </p:sp>
      <p:sp>
        <p:nvSpPr>
          <p:cNvPr id="5" name="文本框 4"/>
          <p:cNvSpPr txBox="1"/>
          <p:nvPr/>
        </p:nvSpPr>
        <p:spPr>
          <a:xfrm>
            <a:off x="-32385" y="2697480"/>
            <a:ext cx="1445895" cy="460375"/>
          </a:xfrm>
          <a:prstGeom prst="rect">
            <a:avLst/>
          </a:prstGeom>
          <a:noFill/>
        </p:spPr>
        <p:txBody>
          <a:bodyPr wrap="square" rtlCol="0">
            <a:spAutoFit/>
          </a:bodyPr>
          <a:p>
            <a:r>
              <a:rPr lang="en-US" altLang="zh-CN" sz="2400" b="1">
                <a:solidFill>
                  <a:schemeClr val="accent1">
                    <a:lumMod val="75000"/>
                  </a:schemeClr>
                </a:solidFill>
              </a:rPr>
              <a:t>1.</a:t>
            </a:r>
            <a:r>
              <a:rPr lang="zh-CN" altLang="en-US" sz="2400" b="1">
                <a:solidFill>
                  <a:schemeClr val="accent1">
                    <a:lumMod val="75000"/>
                  </a:schemeClr>
                </a:solidFill>
              </a:rPr>
              <a:t>登录</a:t>
            </a:r>
            <a:endParaRPr lang="zh-CN" altLang="en-US" sz="2400" b="1">
              <a:solidFill>
                <a:schemeClr val="accent1">
                  <a:lumMod val="75000"/>
                </a:schemeClr>
              </a:solidFill>
            </a:endParaRPr>
          </a:p>
        </p:txBody>
      </p:sp>
      <p:sp>
        <p:nvSpPr>
          <p:cNvPr id="6" name="文本框 5"/>
          <p:cNvSpPr txBox="1"/>
          <p:nvPr/>
        </p:nvSpPr>
        <p:spPr>
          <a:xfrm>
            <a:off x="5694045" y="3595370"/>
            <a:ext cx="2469515" cy="460375"/>
          </a:xfrm>
          <a:prstGeom prst="rect">
            <a:avLst/>
          </a:prstGeom>
          <a:noFill/>
        </p:spPr>
        <p:txBody>
          <a:bodyPr wrap="square" rtlCol="0">
            <a:spAutoFit/>
          </a:bodyPr>
          <a:p>
            <a:r>
              <a:rPr lang="en-US" altLang="zh-CN" sz="2400" b="1">
                <a:solidFill>
                  <a:schemeClr val="accent1">
                    <a:lumMod val="75000"/>
                  </a:schemeClr>
                </a:solidFill>
              </a:rPr>
              <a:t>4.</a:t>
            </a:r>
            <a:r>
              <a:rPr lang="zh-CN" altLang="en-US" sz="2400" b="1">
                <a:solidFill>
                  <a:schemeClr val="accent1">
                    <a:lumMod val="75000"/>
                  </a:schemeClr>
                </a:solidFill>
              </a:rPr>
              <a:t>可视化分析</a:t>
            </a:r>
            <a:endParaRPr lang="zh-CN" altLang="en-US" sz="2400" b="1">
              <a:solidFill>
                <a:schemeClr val="accent1">
                  <a:lumMod val="75000"/>
                </a:schemeClr>
              </a:solidFill>
            </a:endParaRPr>
          </a:p>
        </p:txBody>
      </p:sp>
      <p:sp>
        <p:nvSpPr>
          <p:cNvPr id="7" name="文本框 6"/>
          <p:cNvSpPr txBox="1"/>
          <p:nvPr/>
        </p:nvSpPr>
        <p:spPr>
          <a:xfrm>
            <a:off x="7498080" y="2697480"/>
            <a:ext cx="2703830" cy="460375"/>
          </a:xfrm>
          <a:prstGeom prst="rect">
            <a:avLst/>
          </a:prstGeom>
          <a:noFill/>
        </p:spPr>
        <p:txBody>
          <a:bodyPr wrap="square" rtlCol="0">
            <a:spAutoFit/>
          </a:bodyPr>
          <a:p>
            <a:r>
              <a:rPr lang="en-US" altLang="zh-CN" sz="2400" b="1">
                <a:solidFill>
                  <a:schemeClr val="accent1">
                    <a:lumMod val="75000"/>
                  </a:schemeClr>
                </a:solidFill>
              </a:rPr>
              <a:t>5.</a:t>
            </a:r>
            <a:r>
              <a:rPr lang="zh-CN" altLang="en-US" sz="2400" b="1">
                <a:solidFill>
                  <a:schemeClr val="accent1">
                    <a:lumMod val="75000"/>
                  </a:schemeClr>
                </a:solidFill>
              </a:rPr>
              <a:t>文献阅读与</a:t>
            </a:r>
            <a:r>
              <a:rPr lang="zh-CN" altLang="en-US" sz="2400" b="1">
                <a:solidFill>
                  <a:schemeClr val="accent1">
                    <a:lumMod val="75000"/>
                  </a:schemeClr>
                </a:solidFill>
              </a:rPr>
              <a:t>下载</a:t>
            </a:r>
            <a:endParaRPr lang="zh-CN" altLang="en-US" sz="2400" b="1">
              <a:solidFill>
                <a:schemeClr val="accent1">
                  <a:lumMod val="75000"/>
                </a:schemeClr>
              </a:solidFill>
            </a:endParaRPr>
          </a:p>
        </p:txBody>
      </p:sp>
      <p:sp>
        <p:nvSpPr>
          <p:cNvPr id="8" name="文本框 7"/>
          <p:cNvSpPr txBox="1"/>
          <p:nvPr/>
        </p:nvSpPr>
        <p:spPr>
          <a:xfrm>
            <a:off x="10100945" y="3724910"/>
            <a:ext cx="2469515" cy="460375"/>
          </a:xfrm>
          <a:prstGeom prst="rect">
            <a:avLst/>
          </a:prstGeom>
          <a:noFill/>
        </p:spPr>
        <p:txBody>
          <a:bodyPr wrap="square" rtlCol="0">
            <a:spAutoFit/>
          </a:bodyPr>
          <a:p>
            <a:r>
              <a:rPr lang="en-US" altLang="zh-CN" sz="2400" b="1">
                <a:solidFill>
                  <a:schemeClr val="accent1">
                    <a:lumMod val="75000"/>
                  </a:schemeClr>
                </a:solidFill>
              </a:rPr>
              <a:t>6.</a:t>
            </a:r>
            <a:r>
              <a:rPr lang="zh-CN" altLang="en-US" sz="2400" b="1">
                <a:solidFill>
                  <a:schemeClr val="accent1">
                    <a:lumMod val="75000"/>
                  </a:schemeClr>
                </a:solidFill>
              </a:rPr>
              <a:t>其他小技巧</a:t>
            </a:r>
            <a:endParaRPr lang="zh-CN" altLang="en-US" sz="2400" b="1">
              <a:solidFill>
                <a:schemeClr val="accent1">
                  <a:lumMod val="75000"/>
                </a:schemeClr>
              </a:solidFill>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1.</a:t>
            </a:r>
            <a:r>
              <a:rPr dirty="0"/>
              <a:t>登录</a:t>
            </a:r>
            <a:endParaRPr dirty="0"/>
          </a:p>
        </p:txBody>
      </p:sp>
      <p:pic>
        <p:nvPicPr>
          <p:cNvPr id="5" name="图片 4"/>
          <p:cNvPicPr>
            <a:picLocks noChangeAspect="1"/>
          </p:cNvPicPr>
          <p:nvPr/>
        </p:nvPicPr>
        <p:blipFill>
          <a:blip r:embed="rId1"/>
          <a:stretch>
            <a:fillRect/>
          </a:stretch>
        </p:blipFill>
        <p:spPr>
          <a:xfrm>
            <a:off x="405130" y="929640"/>
            <a:ext cx="11381740" cy="566991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2.</a:t>
            </a:r>
            <a:r>
              <a:rPr lang="zh-CN" altLang="en-US"/>
              <a:t>文献检索</a:t>
            </a:r>
            <a:r>
              <a:rPr lang="zh-CN" altLang="en-US"/>
              <a:t>方法</a:t>
            </a:r>
            <a:endParaRPr lang="zh-CN" altLang="en-US"/>
          </a:p>
        </p:txBody>
      </p:sp>
      <p:sp>
        <p:nvSpPr>
          <p:cNvPr id="3" name="文本框 2"/>
          <p:cNvSpPr txBox="1"/>
          <p:nvPr/>
        </p:nvSpPr>
        <p:spPr>
          <a:xfrm>
            <a:off x="4077335" y="1103630"/>
            <a:ext cx="4246880" cy="5107940"/>
          </a:xfrm>
          <a:prstGeom prst="rect">
            <a:avLst/>
          </a:prstGeom>
          <a:noFill/>
        </p:spPr>
        <p:txBody>
          <a:bodyPr wrap="square" rtlCol="0">
            <a:spAutoFit/>
          </a:bodyPr>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一框式检索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高级检索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专业检索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作者发文检索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句子检索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lgn="l" fontAlgn="auto">
              <a:lnSpc>
                <a:spcPct val="175000"/>
              </a:lnSpc>
              <a:buClrTx/>
              <a:buSzTx/>
              <a:buFont typeface="Wingdings" panose="05000000000000000000" charset="0"/>
              <a:buChar char="Ø"/>
            </a:pPr>
            <a:r>
              <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rPr>
              <a:t>出版物检索</a:t>
            </a:r>
            <a:endParaRPr lang="en-US" altLang="zh-CN" sz="2800" b="1" spc="200" dirty="0">
              <a:solidFill>
                <a:schemeClr val="accent1">
                  <a:lumMod val="60000"/>
                  <a:lumOff val="40000"/>
                </a:schemeClr>
              </a:solidFill>
              <a:uFillTx/>
              <a:latin typeface="Arial" panose="020B0604020202020204" pitchFamily="34" charset="0"/>
              <a:ea typeface="微软雅黑" panose="020B0503020204020204" charset="-122"/>
              <a:cs typeface="+mj-cs"/>
            </a:endParaRPr>
          </a:p>
          <a:p>
            <a:pPr marL="457200" indent="-457200"/>
            <a:endParaRPr lang="zh-CN" altLang="en-US" sz="320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2.</a:t>
            </a:r>
            <a:r>
              <a:rPr dirty="0"/>
              <a:t>文献检索方法</a:t>
            </a:r>
            <a:endParaRPr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algn="ct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1</a:t>
            </a:r>
            <a:r>
              <a:rPr lang="zh-CN" altLang="en-US" sz="2800" dirty="0">
                <a:solidFill>
                  <a:schemeClr val="accent1">
                    <a:lumMod val="60000"/>
                    <a:lumOff val="40000"/>
                  </a:schemeClr>
                </a:solidFill>
                <a:sym typeface="+mn-ea"/>
              </a:rPr>
              <a:t>）一框式检索</a:t>
            </a:r>
            <a:r>
              <a:rPr lang="en-US" altLang="zh-CN" sz="2800" dirty="0">
                <a:solidFill>
                  <a:schemeClr val="accent1">
                    <a:lumMod val="60000"/>
                    <a:lumOff val="40000"/>
                  </a:schemeClr>
                </a:solidFill>
                <a:sym typeface="+mn-ea"/>
              </a:rPr>
              <a:t> </a:t>
            </a:r>
            <a:endParaRPr lang="zh-CN" altLang="en-US" sz="2800" dirty="0">
              <a:solidFill>
                <a:schemeClr val="accent1">
                  <a:lumMod val="60000"/>
                  <a:lumOff val="4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buClrTx/>
              <a:buSzTx/>
              <a:buFontTx/>
            </a:pPr>
            <a:r>
              <a:rPr lang="en-US" altLang="zh-CN" sz="2400" spc="200" dirty="0">
                <a:gradFill>
                  <a:gsLst>
                    <a:gs pos="0">
                      <a:srgbClr val="007BD3"/>
                    </a:gs>
                    <a:gs pos="100000">
                      <a:srgbClr val="034373"/>
                    </a:gs>
                  </a:gsLst>
                  <a:lin scaled="0"/>
                </a:gradFill>
                <a:latin typeface="+mj-ea"/>
                <a:ea typeface="+mj-ea"/>
              </a:rPr>
              <a:t>认识页面</a:t>
            </a:r>
            <a:endParaRPr lang="en-US" altLang="zh-CN" sz="2400" spc="200" dirty="0">
              <a:gradFill>
                <a:gsLst>
                  <a:gs pos="0">
                    <a:srgbClr val="007BD3"/>
                  </a:gs>
                  <a:gs pos="100000">
                    <a:srgbClr val="034373"/>
                  </a:gs>
                </a:gsLst>
                <a:lin scaled="0"/>
              </a:gradFill>
              <a:latin typeface="+mj-ea"/>
              <a:ea typeface="+mj-ea"/>
            </a:endParaRPr>
          </a:p>
        </p:txBody>
      </p:sp>
      <p:pic>
        <p:nvPicPr>
          <p:cNvPr id="5" name="图片 4"/>
          <p:cNvPicPr>
            <a:picLocks noChangeAspect="1"/>
          </p:cNvPicPr>
          <p:nvPr/>
        </p:nvPicPr>
        <p:blipFill>
          <a:blip r:embed="rId1"/>
          <a:stretch>
            <a:fillRect/>
          </a:stretch>
        </p:blipFill>
        <p:spPr>
          <a:xfrm>
            <a:off x="142875" y="1143000"/>
            <a:ext cx="11906250" cy="5784850"/>
          </a:xfrm>
          <a:prstGeom prst="rect">
            <a:avLst/>
          </a:prstGeom>
        </p:spPr>
      </p:pic>
      <p:sp>
        <p:nvSpPr>
          <p:cNvPr id="6" name="矩形 5"/>
          <p:cNvSpPr/>
          <p:nvPr/>
        </p:nvSpPr>
        <p:spPr>
          <a:xfrm>
            <a:off x="1192530" y="2108200"/>
            <a:ext cx="1264920" cy="55499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2548255" y="2108200"/>
            <a:ext cx="7387590" cy="66294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5949315" y="2264410"/>
            <a:ext cx="3211830" cy="398780"/>
          </a:xfrm>
          <a:prstGeom prst="rect">
            <a:avLst/>
          </a:prstGeom>
          <a:noFill/>
        </p:spPr>
        <p:txBody>
          <a:bodyPr wrap="square" rtlCol="0">
            <a:spAutoFit/>
          </a:bodyPr>
          <a:p>
            <a:r>
              <a:rPr lang="zh-CN" altLang="en-US" sz="2000" b="1">
                <a:solidFill>
                  <a:srgbClr val="FF0000"/>
                </a:solidFill>
                <a:latin typeface="楷体" panose="02010609060101010101" charset="-122"/>
                <a:ea typeface="楷体" panose="02010609060101010101" charset="-122"/>
                <a:cs typeface="楷体" panose="02010609060101010101" charset="-122"/>
              </a:rPr>
              <a:t>检索框</a:t>
            </a:r>
            <a:r>
              <a:rPr lang="en-US" altLang="zh-CN" sz="2000" b="1">
                <a:solidFill>
                  <a:srgbClr val="FF0000"/>
                </a:solidFill>
                <a:latin typeface="楷体" panose="02010609060101010101" charset="-122"/>
                <a:ea typeface="楷体" panose="02010609060101010101" charset="-122"/>
                <a:cs typeface="楷体" panose="02010609060101010101" charset="-122"/>
              </a:rPr>
              <a:t>/</a:t>
            </a:r>
            <a:r>
              <a:rPr lang="zh-CN" altLang="en-US" sz="2000" b="1">
                <a:solidFill>
                  <a:srgbClr val="FF0000"/>
                </a:solidFill>
                <a:latin typeface="楷体" panose="02010609060101010101" charset="-122"/>
                <a:ea typeface="楷体" panose="02010609060101010101" charset="-122"/>
                <a:cs typeface="楷体" panose="02010609060101010101" charset="-122"/>
              </a:rPr>
              <a:t>一框式检索</a:t>
            </a:r>
            <a:endParaRPr lang="zh-CN" altLang="en-US" sz="2000" b="1">
              <a:solidFill>
                <a:srgbClr val="FF0000"/>
              </a:solidFill>
              <a:latin typeface="楷体" panose="02010609060101010101" charset="-122"/>
              <a:ea typeface="楷体" panose="02010609060101010101" charset="-122"/>
              <a:cs typeface="楷体" panose="02010609060101010101" charset="-122"/>
            </a:endParaRPr>
          </a:p>
        </p:txBody>
      </p:sp>
      <p:sp>
        <p:nvSpPr>
          <p:cNvPr id="17" name="文本框 16"/>
          <p:cNvSpPr txBox="1"/>
          <p:nvPr/>
        </p:nvSpPr>
        <p:spPr>
          <a:xfrm>
            <a:off x="9656202" y="2938658"/>
            <a:ext cx="2112645" cy="2584450"/>
          </a:xfrm>
          <a:prstGeom prst="rect">
            <a:avLst/>
          </a:prstGeom>
          <a:solidFill>
            <a:schemeClr val="tx2">
              <a:lumMod val="20000"/>
              <a:lumOff val="80000"/>
            </a:schemeClr>
          </a:solidFill>
          <a:ln>
            <a:solidFill>
              <a:schemeClr val="accent1"/>
            </a:solidFill>
          </a:ln>
        </p:spPr>
        <p:txBody>
          <a:bodyPr wrap="square" rtlCol="0">
            <a:spAutoFit/>
          </a:bodyPr>
          <a:p>
            <a:pPr marL="0" marR="0" lvl="0" indent="45720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将检索功能浓缩至</a:t>
            </a: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“一框”</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中，根据不同检索项的需求特点采用不同的</a:t>
            </a: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检索机制</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和</a:t>
            </a: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匹配方式</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，体现智能检索优势，操作便捷，检索结果兼顾</a:t>
            </a: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检全</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和</a:t>
            </a:r>
            <a:r>
              <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检准</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2634615" y="2863215"/>
            <a:ext cx="7021830" cy="38290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3775656" y="2882778"/>
            <a:ext cx="643890" cy="271780"/>
          </a:xfrm>
          <a:prstGeom prst="rect">
            <a:avLst/>
          </a:prstGeom>
          <a:noFill/>
          <a:ln w="285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4" name="矩形标注 8"/>
          <p:cNvSpPr/>
          <p:nvPr/>
        </p:nvSpPr>
        <p:spPr>
          <a:xfrm>
            <a:off x="2856392" y="4633473"/>
            <a:ext cx="1838528" cy="617220"/>
          </a:xfrm>
          <a:prstGeom prst="wedgeRectCallout">
            <a:avLst>
              <a:gd name="adj1" fmla="val 21445"/>
              <a:gd name="adj2" fmla="val -289814"/>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选择单库</a:t>
            </a:r>
            <a:endParaRPr kumimoji="0" lang="zh-CN" altLang="en-US" sz="24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sp>
        <p:nvSpPr>
          <p:cNvPr id="16" name="矩形标注 7"/>
          <p:cNvSpPr/>
          <p:nvPr/>
        </p:nvSpPr>
        <p:spPr>
          <a:xfrm>
            <a:off x="6635851" y="4547113"/>
            <a:ext cx="1838528" cy="617220"/>
          </a:xfrm>
          <a:prstGeom prst="wedgeRectCallout">
            <a:avLst>
              <a:gd name="adj1" fmla="val 20893"/>
              <a:gd name="adj2" fmla="val -278189"/>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跨库多选</a:t>
            </a:r>
            <a:endParaRPr kumimoji="0" lang="zh-CN" altLang="en-US" sz="24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grpSp>
        <p:nvGrpSpPr>
          <p:cNvPr id="19" name="组合 18"/>
          <p:cNvGrpSpPr/>
          <p:nvPr/>
        </p:nvGrpSpPr>
        <p:grpSpPr>
          <a:xfrm>
            <a:off x="3352800" y="1579245"/>
            <a:ext cx="3044190" cy="473075"/>
            <a:chOff x="5280" y="2487"/>
            <a:chExt cx="2876" cy="745"/>
          </a:xfrm>
        </p:grpSpPr>
        <p:sp>
          <p:nvSpPr>
            <p:cNvPr id="15" name="矩形标注 14"/>
            <p:cNvSpPr/>
            <p:nvPr/>
          </p:nvSpPr>
          <p:spPr>
            <a:xfrm>
              <a:off x="5280" y="2487"/>
              <a:ext cx="2876" cy="680"/>
            </a:xfrm>
            <a:prstGeom prst="wedgeRectCallout">
              <a:avLst>
                <a:gd name="adj1" fmla="val -52426"/>
                <a:gd name="adj2" fmla="val 115588"/>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607" y="2507"/>
              <a:ext cx="2528" cy="725"/>
            </a:xfrm>
            <a:prstGeom prst="rect">
              <a:avLst/>
            </a:prstGeom>
            <a:noFill/>
          </p:spPr>
          <p:txBody>
            <a:bodyPr wrap="square" rtlCol="0">
              <a:spAutoFit/>
            </a:bodyPr>
            <a:p>
              <a:r>
                <a:rPr lang="zh-CN" altLang="en-US" sz="2400" b="1">
                  <a:latin typeface="黑体" panose="02010609060101010101" charset="-122"/>
                  <a:ea typeface="黑体" panose="02010609060101010101" charset="-122"/>
                </a:rPr>
                <a:t>检索字段</a:t>
              </a:r>
              <a:r>
                <a:rPr lang="en-US" altLang="zh-CN" sz="2400" b="1">
                  <a:latin typeface="黑体" panose="02010609060101010101" charset="-122"/>
                  <a:ea typeface="黑体" panose="02010609060101010101" charset="-122"/>
                </a:rPr>
                <a:t>/</a:t>
              </a:r>
              <a:r>
                <a:rPr lang="zh-CN" altLang="en-US" sz="2400" b="1">
                  <a:latin typeface="黑体" panose="02010609060101010101" charset="-122"/>
                  <a:ea typeface="黑体" panose="02010609060101010101" charset="-122"/>
                </a:rPr>
                <a:t>检索项</a:t>
              </a:r>
              <a:endParaRPr lang="zh-CN" altLang="en-US" sz="2400" b="1">
                <a:latin typeface="黑体" panose="02010609060101010101" charset="-122"/>
                <a:ea typeface="黑体" panose="02010609060101010101" charset="-122"/>
              </a:endParaRPr>
            </a:p>
          </p:txBody>
        </p:sp>
      </p:grpSp>
      <p:pic>
        <p:nvPicPr>
          <p:cNvPr id="20" name="图片 19"/>
          <p:cNvPicPr>
            <a:picLocks noChangeAspect="1"/>
          </p:cNvPicPr>
          <p:nvPr/>
        </p:nvPicPr>
        <p:blipFill>
          <a:blip r:embed="rId2"/>
          <a:stretch>
            <a:fillRect/>
          </a:stretch>
        </p:blipFill>
        <p:spPr>
          <a:xfrm>
            <a:off x="2600960" y="2171700"/>
            <a:ext cx="1174750" cy="4756150"/>
          </a:xfrm>
          <a:prstGeom prst="rect">
            <a:avLst/>
          </a:prstGeom>
        </p:spPr>
      </p:pic>
      <p:sp>
        <p:nvSpPr>
          <p:cNvPr id="21" name="矩形 20"/>
          <p:cNvSpPr/>
          <p:nvPr/>
        </p:nvSpPr>
        <p:spPr>
          <a:xfrm>
            <a:off x="10008235" y="2186305"/>
            <a:ext cx="930910" cy="554990"/>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11" grpId="0"/>
      <p:bldP spid="11" grpId="1"/>
      <p:bldP spid="17" grpId="0" bldLvl="0" animBg="1"/>
      <p:bldP spid="12" grpId="0" bldLvl="0" animBg="1"/>
      <p:bldP spid="12" grpId="1" animBg="1"/>
      <p:bldP spid="13" grpId="0" bldLvl="0" animBg="1"/>
      <p:bldP spid="14" grpId="0" bldLvl="0" animBg="1"/>
      <p:bldP spid="16" grpId="0" bldLvl="0" animBg="1"/>
      <p:bldP spid="21" grpId="0" bldLvl="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65430" y="869950"/>
            <a:ext cx="11753850" cy="5721350"/>
          </a:xfrm>
          <a:prstGeom prst="rect">
            <a:avLst/>
          </a:prstGeom>
        </p:spPr>
      </p:pic>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一框式检索 </a:t>
            </a:r>
            <a:endPar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20" name="矩形 19"/>
          <p:cNvSpPr/>
          <p:nvPr/>
        </p:nvSpPr>
        <p:spPr>
          <a:xfrm>
            <a:off x="2797904" y="1923595"/>
            <a:ext cx="79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812090" y="1923595"/>
            <a:ext cx="147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9382856" y="1923504"/>
            <a:ext cx="432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话气泡: 椭圆形 11"/>
          <p:cNvSpPr/>
          <p:nvPr/>
        </p:nvSpPr>
        <p:spPr bwMode="auto">
          <a:xfrm>
            <a:off x="3050709" y="1038636"/>
            <a:ext cx="1143159" cy="814664"/>
          </a:xfrm>
          <a:prstGeom prst="wedgeEllipseCallout">
            <a:avLst/>
          </a:prstGeom>
          <a:solidFill>
            <a:srgbClr val="4BACC6"/>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2"/>
          </a:lnRef>
          <a:fillRef idx="3">
            <a:schemeClr val="accent2"/>
          </a:fillRef>
          <a:effectRef idx="3">
            <a:schemeClr val="accent2"/>
          </a:effectRef>
          <a:fontRef idx="minor">
            <a:schemeClr val="lt1"/>
          </a:fontRef>
        </p:style>
        <p:txBody>
          <a:bodyPr rtlCol="0" anchor="ctr"/>
          <a:lstStyle/>
          <a:p>
            <a:pPr marL="0" marR="0" indent="0" algn="ctr" defTabSz="141351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Calibri" panose="020F0502020204030204" pitchFamily="34" charset="0"/>
              </a:rPr>
              <a:t>检索项</a:t>
            </a:r>
            <a:endParaRPr kumimoji="0" lang="zh-CN" altLang="en-US" sz="16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Calibri" panose="020F0502020204030204" pitchFamily="34" charset="0"/>
            </a:endParaRPr>
          </a:p>
        </p:txBody>
      </p:sp>
      <p:pic>
        <p:nvPicPr>
          <p:cNvPr id="7" name="图片 6" descr="公司Logo87881120"/>
          <p:cNvPicPr>
            <a:picLocks noChangeAspect="1"/>
          </p:cNvPicPr>
          <p:nvPr userDrawn="1"/>
        </p:nvPicPr>
        <p:blipFill>
          <a:blip r:embed="rId2"/>
          <a:stretch>
            <a:fillRect/>
          </a:stretch>
        </p:blipFill>
        <p:spPr>
          <a:xfrm>
            <a:off x="10637520" y="172085"/>
            <a:ext cx="1452880" cy="565150"/>
          </a:xfrm>
          <a:prstGeom prst="rect">
            <a:avLst/>
          </a:prstGeom>
        </p:spPr>
      </p:pic>
      <p:pic>
        <p:nvPicPr>
          <p:cNvPr id="8" name="图片 7"/>
          <p:cNvPicPr>
            <a:picLocks noChangeAspect="1"/>
          </p:cNvPicPr>
          <p:nvPr/>
        </p:nvPicPr>
        <p:blipFill>
          <a:blip r:embed="rId3"/>
          <a:srcRect b="18268"/>
          <a:stretch>
            <a:fillRect/>
          </a:stretch>
        </p:blipFill>
        <p:spPr>
          <a:xfrm>
            <a:off x="265430" y="2504440"/>
            <a:ext cx="11754485" cy="4196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65085" y="3678708"/>
            <a:ext cx="23533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marL="0" marR="0" lvl="0" indent="0" algn="r" defTabSz="1884680" rtl="0" eaLnBrk="1" fontAlgn="auto" latinLnBrk="0" hangingPunct="1">
              <a:lnSpc>
                <a:spcPct val="100000"/>
              </a:lnSpc>
              <a:spcBef>
                <a:spcPts val="0"/>
              </a:spcBef>
              <a:spcAft>
                <a:spcPts val="0"/>
              </a:spcAft>
              <a:buClrTx/>
              <a:buSzTx/>
              <a:buFontTx/>
              <a:buNone/>
              <a:defRPr/>
            </a:pPr>
            <a:r>
              <a:rPr kumimoji="0" lang="en-US" altLang="zh-CN" sz="233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CONTENTS</a:t>
            </a:r>
            <a:endParaRPr kumimoji="0" lang="zh-CN" altLang="en-US" sz="233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cxnSp>
        <p:nvCxnSpPr>
          <p:cNvPr id="8" name="直接连接符 7"/>
          <p:cNvCxnSpPr/>
          <p:nvPr/>
        </p:nvCxnSpPr>
        <p:spPr>
          <a:xfrm>
            <a:off x="4220030" y="2615368"/>
            <a:ext cx="0" cy="1997195"/>
          </a:xfrm>
          <a:prstGeom prst="line">
            <a:avLst/>
          </a:prstGeom>
          <a:ln w="28575">
            <a:solidFill>
              <a:schemeClr val="tx1">
                <a:lumMod val="65000"/>
                <a:lumOff val="3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9" name="文本框 8"/>
          <p:cNvSpPr txBox="1"/>
          <p:nvPr/>
        </p:nvSpPr>
        <p:spPr>
          <a:xfrm>
            <a:off x="4675801" y="2276872"/>
            <a:ext cx="7260156" cy="2553335"/>
          </a:xfrm>
          <a:prstGeom prst="rect">
            <a:avLst/>
          </a:prstGeom>
          <a:noFill/>
        </p:spPr>
        <p:txBody>
          <a:bodyPr wrap="square" rtlCol="0">
            <a:spAutoFit/>
          </a:bodyPr>
          <a:lstStyle/>
          <a:p>
            <a:pPr marL="0" marR="0" lvl="0" indent="0" algn="l" defTabSz="188468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一、知网简介</a:t>
            </a:r>
            <a:endParaRPr kumimoji="0" lang="en-US" altLang="zh-CN" sz="3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1884680" rtl="0" eaLnBrk="1" fontAlgn="auto" latinLnBrk="0" hangingPunct="1">
              <a:lnSpc>
                <a:spcPct val="100000"/>
              </a:lnSpc>
              <a:spcBef>
                <a:spcPts val="0"/>
              </a:spcBef>
              <a:spcAft>
                <a:spcPts val="0"/>
              </a:spcAft>
              <a:buClrTx/>
              <a:buSzTx/>
              <a:buFontTx/>
              <a:buNone/>
              <a:defRPr/>
            </a:pPr>
            <a:endParaRPr kumimoji="0" lang="en-US" altLang="zh-CN"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a:p>
            <a:pPr marL="0" marR="0" lvl="0" indent="0" algn="l" defTabSz="188468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二、</a:t>
            </a:r>
            <a:r>
              <a:rPr kumimoji="0" lang="zh-CN" altLang="en-US"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文献资源介绍</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a:p>
            <a:pPr marL="0" marR="0" lvl="0" indent="0" algn="l" defTabSz="1884680" rtl="0" eaLnBrk="1" fontAlgn="auto" latinLnBrk="0" hangingPunct="1">
              <a:lnSpc>
                <a:spcPct val="100000"/>
              </a:lnSpc>
              <a:spcBef>
                <a:spcPts val="0"/>
              </a:spcBef>
              <a:spcAft>
                <a:spcPts val="0"/>
              </a:spcAft>
              <a:buClrTx/>
              <a:buSzTx/>
              <a:buFontTx/>
              <a:buNone/>
              <a:defRPr/>
            </a:pPr>
            <a:endParaRPr kumimoji="0" lang="en-US" altLang="zh-CN" sz="3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188468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三、</a:t>
            </a:r>
            <a:r>
              <a:rPr kumimoji="0" lang="zh-CN" altLang="en-US"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知网数据库的使用</a:t>
            </a:r>
            <a:endParaRPr kumimoji="0" lang="zh-CN" altLang="en-US" sz="32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
        <p:nvSpPr>
          <p:cNvPr id="10" name="矩形 9"/>
          <p:cNvSpPr/>
          <p:nvPr/>
        </p:nvSpPr>
        <p:spPr>
          <a:xfrm>
            <a:off x="2096801" y="2915466"/>
            <a:ext cx="166519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marL="0" marR="0" lvl="0" indent="0" algn="r" defTabSz="188468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目   录</a:t>
            </a:r>
            <a:endParaRPr kumimoji="0" lang="zh-CN" altLang="en-US" sz="3735"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a:sym typeface="+mn-ea"/>
              </a:rPr>
              <a:t>2.</a:t>
            </a:r>
            <a:r>
              <a:rPr>
                <a:sym typeface="+mn-ea"/>
              </a:rPr>
              <a:t>文献检索方法</a:t>
            </a:r>
            <a:endParaRPr lang="zh-CN" altLang="en-US"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2</a:t>
            </a:r>
            <a:r>
              <a:rPr lang="zh-CN" altLang="en-US" sz="2800" dirty="0">
                <a:solidFill>
                  <a:schemeClr val="accent1">
                    <a:lumMod val="60000"/>
                    <a:lumOff val="40000"/>
                  </a:schemeClr>
                </a:solidFill>
                <a:sym typeface="+mn-ea"/>
              </a:rPr>
              <a:t>）</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高级检索</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高级检索 </a:t>
            </a:r>
            <a:endPar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4" name="图片 3"/>
          <p:cNvPicPr>
            <a:picLocks noChangeAspect="1"/>
          </p:cNvPicPr>
          <p:nvPr/>
        </p:nvPicPr>
        <p:blipFill>
          <a:blip r:embed="rId1"/>
          <a:stretch>
            <a:fillRect/>
          </a:stretch>
        </p:blipFill>
        <p:spPr>
          <a:xfrm>
            <a:off x="553789" y="884087"/>
            <a:ext cx="11079121" cy="5572903"/>
          </a:xfrm>
          <a:prstGeom prst="rect">
            <a:avLst/>
          </a:prstGeom>
        </p:spPr>
      </p:pic>
      <p:sp>
        <p:nvSpPr>
          <p:cNvPr id="22" name="矩形 21"/>
          <p:cNvSpPr/>
          <p:nvPr/>
        </p:nvSpPr>
        <p:spPr>
          <a:xfrm>
            <a:off x="9934622" y="1880559"/>
            <a:ext cx="90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内容占位符 8"/>
          <p:cNvPicPr>
            <a:picLocks noGrp="1" noChangeAspect="1"/>
          </p:cNvPicPr>
          <p:nvPr/>
        </p:nvPicPr>
        <p:blipFill>
          <a:blip r:embed="rId2"/>
          <a:stretch>
            <a:fillRect/>
          </a:stretch>
        </p:blipFill>
        <p:spPr>
          <a:xfrm>
            <a:off x="248920" y="883920"/>
            <a:ext cx="11819890" cy="5690235"/>
          </a:xfrm>
          <a:prstGeom prst="rect">
            <a:avLst/>
          </a:prstGeom>
        </p:spPr>
      </p:pic>
      <p:sp>
        <p:nvSpPr>
          <p:cNvPr id="16" name="矩形标注 15"/>
          <p:cNvSpPr/>
          <p:nvPr/>
        </p:nvSpPr>
        <p:spPr>
          <a:xfrm>
            <a:off x="1478272" y="5113204"/>
            <a:ext cx="1358546" cy="736408"/>
          </a:xfrm>
          <a:prstGeom prst="wedgeRectCallout">
            <a:avLst>
              <a:gd name="adj1" fmla="val -37196"/>
              <a:gd name="adj2" fmla="val -8793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1800">
                <a:solidFill>
                  <a:schemeClr val="tx1"/>
                </a:solidFill>
                <a:latin typeface="微软雅黑" panose="020B0503020204020204" charset="-122"/>
                <a:ea typeface="微软雅黑" panose="020B0503020204020204" charset="-122"/>
              </a:rPr>
              <a:t>保持传统分类，可收起</a:t>
            </a:r>
            <a:endParaRPr lang="zh-CN" altLang="en-US" sz="1800">
              <a:solidFill>
                <a:schemeClr val="tx1"/>
              </a:solidFill>
              <a:latin typeface="微软雅黑" panose="020B0503020204020204" charset="-122"/>
              <a:ea typeface="微软雅黑" panose="020B0503020204020204" charset="-122"/>
            </a:endParaRPr>
          </a:p>
        </p:txBody>
      </p:sp>
      <p:sp>
        <p:nvSpPr>
          <p:cNvPr id="3" name="矩形标注 2"/>
          <p:cNvSpPr/>
          <p:nvPr/>
        </p:nvSpPr>
        <p:spPr>
          <a:xfrm>
            <a:off x="7078725" y="4924658"/>
            <a:ext cx="1358546" cy="736408"/>
          </a:xfrm>
          <a:prstGeom prst="wedgeRectCallout">
            <a:avLst>
              <a:gd name="adj1" fmla="val -37196"/>
              <a:gd name="adj2" fmla="val -8793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1800">
                <a:solidFill>
                  <a:schemeClr val="tx1"/>
                </a:solidFill>
                <a:latin typeface="微软雅黑" panose="020B0503020204020204" charset="-122"/>
                <a:ea typeface="微软雅黑" panose="020B0503020204020204" charset="-122"/>
              </a:rPr>
              <a:t>内容检索，检索控制</a:t>
            </a:r>
            <a:endParaRPr lang="zh-CN" altLang="en-US" sz="1800">
              <a:solidFill>
                <a:schemeClr val="tx1"/>
              </a:solidFill>
              <a:latin typeface="微软雅黑" panose="020B0503020204020204" charset="-122"/>
              <a:ea typeface="微软雅黑" panose="020B0503020204020204" charset="-122"/>
            </a:endParaRPr>
          </a:p>
        </p:txBody>
      </p:sp>
      <p:sp>
        <p:nvSpPr>
          <p:cNvPr id="5" name="矩形标注 4"/>
          <p:cNvSpPr/>
          <p:nvPr/>
        </p:nvSpPr>
        <p:spPr>
          <a:xfrm>
            <a:off x="10529039" y="4864919"/>
            <a:ext cx="1358546" cy="736408"/>
          </a:xfrm>
          <a:prstGeom prst="wedgeRectCallout">
            <a:avLst>
              <a:gd name="adj1" fmla="val -37196"/>
              <a:gd name="adj2" fmla="val -8793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1800" dirty="0">
                <a:solidFill>
                  <a:schemeClr val="tx1"/>
                </a:solidFill>
                <a:latin typeface="微软雅黑" panose="020B0503020204020204" charset="-122"/>
                <a:ea typeface="微软雅黑" panose="020B0503020204020204" charset="-122"/>
              </a:rPr>
              <a:t>功能说明及功能引导区</a:t>
            </a:r>
            <a:endParaRPr lang="zh-CN" altLang="en-US" sz="1800" dirty="0">
              <a:solidFill>
                <a:schemeClr val="tx1"/>
              </a:solidFill>
              <a:latin typeface="微软雅黑" panose="020B0503020204020204" charset="-122"/>
              <a:ea typeface="微软雅黑" panose="020B0503020204020204" charset="-122"/>
            </a:endParaRPr>
          </a:p>
        </p:txBody>
      </p:sp>
      <p:sp>
        <p:nvSpPr>
          <p:cNvPr id="7" name="矩形标注 6"/>
          <p:cNvSpPr/>
          <p:nvPr/>
        </p:nvSpPr>
        <p:spPr>
          <a:xfrm>
            <a:off x="3978234" y="5113061"/>
            <a:ext cx="1358546" cy="511042"/>
          </a:xfrm>
          <a:prstGeom prst="wedgeRectCallout">
            <a:avLst>
              <a:gd name="adj1" fmla="val -24672"/>
              <a:gd name="adj2" fmla="val 102241"/>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1800" dirty="0">
                <a:solidFill>
                  <a:schemeClr val="tx1"/>
                </a:solidFill>
                <a:latin typeface="微软雅黑" panose="020B0503020204020204" charset="-122"/>
                <a:ea typeface="微软雅黑" panose="020B0503020204020204" charset="-122"/>
              </a:rPr>
              <a:t>检索结果区</a:t>
            </a:r>
            <a:endParaRPr lang="zh-CN" altLang="en-US" sz="1800" dirty="0">
              <a:solidFill>
                <a:schemeClr val="tx1"/>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3"/>
          <a:stretch>
            <a:fillRect/>
          </a:stretch>
        </p:blipFill>
        <p:spPr>
          <a:xfrm>
            <a:off x="2679065" y="2432050"/>
            <a:ext cx="774700" cy="1244600"/>
          </a:xfrm>
          <a:prstGeom prst="rect">
            <a:avLst/>
          </a:prstGeom>
        </p:spPr>
      </p:pic>
      <p:grpSp>
        <p:nvGrpSpPr>
          <p:cNvPr id="13" name="组合 12"/>
          <p:cNvGrpSpPr/>
          <p:nvPr/>
        </p:nvGrpSpPr>
        <p:grpSpPr>
          <a:xfrm>
            <a:off x="2338070" y="1975485"/>
            <a:ext cx="1640205" cy="456565"/>
            <a:chOff x="13597" y="1473"/>
            <a:chExt cx="5142" cy="832"/>
          </a:xfrm>
        </p:grpSpPr>
        <p:sp>
          <p:nvSpPr>
            <p:cNvPr id="14" name="流程图: 过程 13"/>
            <p:cNvSpPr/>
            <p:nvPr/>
          </p:nvSpPr>
          <p:spPr>
            <a:xfrm>
              <a:off x="13597" y="1473"/>
              <a:ext cx="5142" cy="832"/>
            </a:xfrm>
            <a:prstGeom prst="flowChartProcess">
              <a:avLst/>
            </a:prstGeom>
            <a:solidFill>
              <a:schemeClr val="accent1">
                <a:lumMod val="50000"/>
                <a:alpha val="6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3826" y="1517"/>
              <a:ext cx="4684" cy="727"/>
            </a:xfrm>
            <a:prstGeom prst="rect">
              <a:avLst/>
            </a:prstGeom>
            <a:noFill/>
          </p:spPr>
          <p:txBody>
            <a:bodyPr wrap="square" rtlCol="0">
              <a:spAutoFit/>
            </a:bodyPr>
            <a:p>
              <a:pPr algn="ctr"/>
              <a:r>
                <a:rPr lang="zh-CN" altLang="en-US" sz="2000" b="1">
                  <a:solidFill>
                    <a:schemeClr val="bg1"/>
                  </a:solidFill>
                  <a:latin typeface="黑体" panose="02010609060101010101" charset="-122"/>
                  <a:ea typeface="黑体" panose="02010609060101010101" charset="-122"/>
                </a:rPr>
                <a:t>逻辑运算</a:t>
              </a:r>
              <a:endParaRPr lang="zh-CN" altLang="en-US" sz="2000" b="1">
                <a:solidFill>
                  <a:schemeClr val="bg1"/>
                </a:solidFill>
                <a:latin typeface="黑体" panose="02010609060101010101" charset="-122"/>
                <a:ea typeface="黑体" panose="02010609060101010101" charset="-122"/>
              </a:endParaRPr>
            </a:p>
          </p:txBody>
        </p:sp>
      </p:grpSp>
      <p:pic>
        <p:nvPicPr>
          <p:cNvPr id="8" name="图片 7" descr="公司Logo87881120"/>
          <p:cNvPicPr>
            <a:picLocks noChangeAspect="1"/>
          </p:cNvPicPr>
          <p:nvPr userDrawn="1"/>
        </p:nvPicPr>
        <p:blipFill>
          <a:blip r:embed="rId4"/>
          <a:stretch>
            <a:fillRect/>
          </a:stretch>
        </p:blipFill>
        <p:spPr>
          <a:xfrm>
            <a:off x="10443845" y="46355"/>
            <a:ext cx="1646555" cy="64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 grpId="0" bldLvl="0" animBg="1"/>
      <p:bldP spid="3" grpId="1" animBg="1"/>
      <p:bldP spid="5" grpId="0" bldLvl="0" animBg="1"/>
      <p:bldP spid="5" grpId="1" animBg="1"/>
      <p:bldP spid="7" grpId="0" bldLvl="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57530" y="1320800"/>
            <a:ext cx="11188700" cy="4711700"/>
          </a:xfrm>
          <a:prstGeom prst="rect">
            <a:avLst/>
          </a:prstGeom>
        </p:spPr>
      </p:pic>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高级检索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1" name="矩形 10"/>
          <p:cNvSpPr/>
          <p:nvPr/>
        </p:nvSpPr>
        <p:spPr>
          <a:xfrm>
            <a:off x="8649335" y="2122170"/>
            <a:ext cx="2673985" cy="274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72665" y="2298065"/>
            <a:ext cx="1330960" cy="379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117725" y="2750820"/>
            <a:ext cx="2801620" cy="379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公司Logo87881120"/>
          <p:cNvPicPr>
            <a:picLocks noChangeAspect="1"/>
          </p:cNvPicPr>
          <p:nvPr userDrawn="1"/>
        </p:nvPicPr>
        <p:blipFill>
          <a:blip r:embed="rId2"/>
          <a:stretch>
            <a:fillRect/>
          </a:stretch>
        </p:blipFill>
        <p:spPr>
          <a:xfrm>
            <a:off x="10390505" y="25400"/>
            <a:ext cx="1699895" cy="6610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如何在检索页面检索核心期刊？</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3" name="图片 2"/>
          <p:cNvPicPr>
            <a:picLocks noChangeAspect="1"/>
          </p:cNvPicPr>
          <p:nvPr/>
        </p:nvPicPr>
        <p:blipFill>
          <a:blip r:embed="rId1"/>
          <a:srcRect b="12119"/>
          <a:stretch>
            <a:fillRect/>
          </a:stretch>
        </p:blipFill>
        <p:spPr>
          <a:xfrm>
            <a:off x="130175" y="1145540"/>
            <a:ext cx="11931650" cy="5083810"/>
          </a:xfrm>
          <a:prstGeom prst="rect">
            <a:avLst/>
          </a:prstGeom>
        </p:spPr>
      </p:pic>
      <p:pic>
        <p:nvPicPr>
          <p:cNvPr id="4" name="图片 3"/>
          <p:cNvPicPr>
            <a:picLocks noChangeAspect="1"/>
          </p:cNvPicPr>
          <p:nvPr/>
        </p:nvPicPr>
        <p:blipFill>
          <a:blip r:embed="rId2"/>
          <a:stretch>
            <a:fillRect/>
          </a:stretch>
        </p:blipFill>
        <p:spPr>
          <a:xfrm>
            <a:off x="36830" y="1145540"/>
            <a:ext cx="12024995" cy="5090795"/>
          </a:xfrm>
          <a:prstGeom prst="rect">
            <a:avLst/>
          </a:prstGeom>
        </p:spPr>
      </p:pic>
      <p:pic>
        <p:nvPicPr>
          <p:cNvPr id="7" name="图片 6" descr="公司Logo87881120"/>
          <p:cNvPicPr>
            <a:picLocks noChangeAspect="1"/>
          </p:cNvPicPr>
          <p:nvPr userDrawn="1"/>
        </p:nvPicPr>
        <p:blipFill>
          <a:blip r:embed="rId3"/>
          <a:stretch>
            <a:fillRect/>
          </a:stretch>
        </p:blipFill>
        <p:spPr>
          <a:xfrm>
            <a:off x="10390505" y="76200"/>
            <a:ext cx="1699895" cy="661035"/>
          </a:xfrm>
          <a:prstGeom prst="rect">
            <a:avLst/>
          </a:prstGeom>
        </p:spPr>
      </p:pic>
      <p:pic>
        <p:nvPicPr>
          <p:cNvPr id="8" name="图片 7"/>
          <p:cNvPicPr>
            <a:picLocks noChangeAspect="1"/>
          </p:cNvPicPr>
          <p:nvPr/>
        </p:nvPicPr>
        <p:blipFill>
          <a:blip r:embed="rId4"/>
          <a:stretch>
            <a:fillRect/>
          </a:stretch>
        </p:blipFill>
        <p:spPr>
          <a:xfrm>
            <a:off x="79375" y="1109980"/>
            <a:ext cx="12033250" cy="5162550"/>
          </a:xfrm>
          <a:prstGeom prst="rect">
            <a:avLst/>
          </a:prstGeom>
        </p:spPr>
      </p:pic>
      <p:pic>
        <p:nvPicPr>
          <p:cNvPr id="9" name="图片 8"/>
          <p:cNvPicPr>
            <a:picLocks noChangeAspect="1"/>
          </p:cNvPicPr>
          <p:nvPr/>
        </p:nvPicPr>
        <p:blipFill>
          <a:blip r:embed="rId5"/>
          <a:srcRect b="9071"/>
          <a:stretch>
            <a:fillRect/>
          </a:stretch>
        </p:blipFill>
        <p:spPr>
          <a:xfrm>
            <a:off x="65405" y="976630"/>
            <a:ext cx="12024995" cy="5295900"/>
          </a:xfrm>
          <a:prstGeom prst="rect">
            <a:avLst/>
          </a:prstGeom>
        </p:spPr>
      </p:pic>
      <p:pic>
        <p:nvPicPr>
          <p:cNvPr id="11" name="图片 10"/>
          <p:cNvPicPr>
            <a:picLocks noChangeAspect="1"/>
          </p:cNvPicPr>
          <p:nvPr/>
        </p:nvPicPr>
        <p:blipFill>
          <a:blip r:embed="rId6"/>
          <a:srcRect b="14161"/>
          <a:stretch>
            <a:fillRect/>
          </a:stretch>
        </p:blipFill>
        <p:spPr>
          <a:xfrm>
            <a:off x="28575" y="945515"/>
            <a:ext cx="12033250" cy="5358130"/>
          </a:xfrm>
          <a:prstGeom prst="rect">
            <a:avLst/>
          </a:prstGeom>
        </p:spPr>
      </p:pic>
      <p:pic>
        <p:nvPicPr>
          <p:cNvPr id="13" name="图片 12"/>
          <p:cNvPicPr>
            <a:picLocks noChangeAspect="1"/>
          </p:cNvPicPr>
          <p:nvPr/>
        </p:nvPicPr>
        <p:blipFill>
          <a:blip r:embed="rId7"/>
          <a:stretch>
            <a:fillRect/>
          </a:stretch>
        </p:blipFill>
        <p:spPr>
          <a:xfrm>
            <a:off x="36830" y="996315"/>
            <a:ext cx="12359005" cy="5307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a:sym typeface="+mn-ea"/>
              </a:rPr>
              <a:t>2.</a:t>
            </a:r>
            <a:r>
              <a:rPr>
                <a:sym typeface="+mn-ea"/>
              </a:rPr>
              <a:t>文献检索方法</a:t>
            </a:r>
            <a:endParaRPr lang="zh-CN" altLang="en-US"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3</a:t>
            </a:r>
            <a:r>
              <a:rPr lang="zh-CN" altLang="en-US" sz="2800" dirty="0">
                <a:solidFill>
                  <a:schemeClr val="accent1">
                    <a:lumMod val="60000"/>
                    <a:lumOff val="40000"/>
                  </a:schemeClr>
                </a:solidFill>
                <a:sym typeface="+mn-ea"/>
              </a:rPr>
              <a:t>）</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专业检索</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专业检索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文本框 8"/>
          <p:cNvSpPr txBox="1"/>
          <p:nvPr/>
        </p:nvSpPr>
        <p:spPr>
          <a:xfrm>
            <a:off x="447103" y="1154381"/>
            <a:ext cx="10894979" cy="1337945"/>
          </a:xfrm>
          <a:prstGeom prst="rect">
            <a:avLst/>
          </a:prstGeom>
          <a:noFill/>
        </p:spPr>
        <p:txBody>
          <a:bodyPr wrap="square">
            <a:spAutoFit/>
          </a:bodyPr>
          <a:p>
            <a:pPr>
              <a:lnSpc>
                <a:spcPct val="150000"/>
              </a:lnSpc>
            </a:pPr>
            <a:r>
              <a:rPr lang="zh-CN" altLang="en-US" dirty="0">
                <a:latin typeface="微软雅黑" panose="020B0503020204020204" charset="-122"/>
                <a:ea typeface="微软雅黑" panose="020B0503020204020204" charset="-122"/>
              </a:rPr>
              <a:t>       专业检索用于</a:t>
            </a:r>
            <a:r>
              <a:rPr lang="zh-CN" altLang="en-US" b="1" dirty="0">
                <a:latin typeface="微软雅黑" panose="020B0503020204020204" charset="-122"/>
                <a:ea typeface="微软雅黑" panose="020B0503020204020204" charset="-122"/>
              </a:rPr>
              <a:t>图书情报专业人员查新、信息分析</a:t>
            </a:r>
            <a:r>
              <a:rPr lang="zh-CN" altLang="en-US" dirty="0">
                <a:latin typeface="微软雅黑" panose="020B0503020204020204" charset="-122"/>
                <a:ea typeface="微软雅黑" panose="020B0503020204020204" charset="-122"/>
              </a:rPr>
              <a:t>等工作，使用运算符和检索词</a:t>
            </a:r>
            <a:r>
              <a:rPr lang="zh-CN" altLang="en-US" b="1" dirty="0">
                <a:latin typeface="微软雅黑" panose="020B0503020204020204" charset="-122"/>
                <a:ea typeface="微软雅黑" panose="020B0503020204020204" charset="-122"/>
              </a:rPr>
              <a:t>构造检索式</a:t>
            </a:r>
            <a:r>
              <a:rPr lang="zh-CN" altLang="en-US" dirty="0">
                <a:latin typeface="微软雅黑" panose="020B0503020204020204" charset="-122"/>
                <a:ea typeface="微软雅黑" panose="020B0503020204020204" charset="-122"/>
              </a:rPr>
              <a:t>进行检索。</a:t>
            </a:r>
            <a:endParaRPr lang="zh-CN" altLang="en-US" dirty="0">
              <a:latin typeface="微软雅黑" panose="020B0503020204020204" charset="-122"/>
              <a:ea typeface="微软雅黑" panose="020B0503020204020204" charset="-122"/>
            </a:endParaRPr>
          </a:p>
          <a:p>
            <a:pPr>
              <a:lnSpc>
                <a:spcPct val="150000"/>
              </a:lnSpc>
            </a:pPr>
            <a:r>
              <a:rPr lang="zh-CN" altLang="en-US" dirty="0">
                <a:latin typeface="微软雅黑" panose="020B0503020204020204" charset="-122"/>
                <a:ea typeface="微软雅黑" panose="020B0503020204020204" charset="-122"/>
              </a:rPr>
              <a:t>       专业检索的一般流程：确定检索字段构造一般检索式，借助字段间关系运算符和检索值限定运算符可以构造复杂的检索式。</a:t>
            </a:r>
            <a:endParaRPr lang="zh-CN" altLang="en-US"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58809" y="2756943"/>
            <a:ext cx="12133191" cy="4233938"/>
          </a:xfrm>
          <a:prstGeom prst="rect">
            <a:avLst/>
          </a:prstGeom>
        </p:spPr>
      </p:pic>
      <p:sp>
        <p:nvSpPr>
          <p:cNvPr id="3" name="矩形 2"/>
          <p:cNvSpPr/>
          <p:nvPr/>
        </p:nvSpPr>
        <p:spPr>
          <a:xfrm>
            <a:off x="8103141" y="4182600"/>
            <a:ext cx="1945532" cy="79014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dirty="0">
                <a:solidFill>
                  <a:schemeClr val="tx1"/>
                </a:solidFill>
                <a:latin typeface="微软雅黑" panose="020B0503020204020204" charset="-122"/>
                <a:ea typeface="微软雅黑" panose="020B0503020204020204" charset="-122"/>
              </a:rPr>
              <a:t>具体使用规则可以参考使用说明</a:t>
            </a:r>
            <a:endParaRPr lang="zh-CN" altLang="en-US" dirty="0">
              <a:solidFill>
                <a:schemeClr val="tx1"/>
              </a:solidFill>
              <a:latin typeface="微软雅黑" panose="020B0503020204020204" charset="-122"/>
              <a:ea typeface="微软雅黑" panose="020B0503020204020204" charset="-122"/>
            </a:endParaRPr>
          </a:p>
        </p:txBody>
      </p:sp>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a:sym typeface="+mn-ea"/>
              </a:rPr>
              <a:t>2.</a:t>
            </a:r>
            <a:r>
              <a:rPr>
                <a:sym typeface="+mn-ea"/>
              </a:rPr>
              <a:t>文献检索方法</a:t>
            </a:r>
            <a:endParaRPr lang="zh-CN" altLang="en-US"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4</a:t>
            </a:r>
            <a:r>
              <a:rPr lang="zh-CN" altLang="en-US" sz="2800" dirty="0">
                <a:solidFill>
                  <a:schemeClr val="accent1">
                    <a:lumMod val="60000"/>
                    <a:lumOff val="40000"/>
                  </a:schemeClr>
                </a:solidFill>
                <a:sym typeface="+mn-ea"/>
              </a:rPr>
              <a:t>）</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作者发文检索</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作者发文检索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文本框 8"/>
          <p:cNvSpPr txBox="1"/>
          <p:nvPr/>
        </p:nvSpPr>
        <p:spPr>
          <a:xfrm>
            <a:off x="440753" y="960071"/>
            <a:ext cx="10894979" cy="922020"/>
          </a:xfrm>
          <a:prstGeom prst="rect">
            <a:avLst/>
          </a:prstGeom>
          <a:noFill/>
        </p:spPr>
        <p:txBody>
          <a:bodyPr wrap="square">
            <a:spAutoFit/>
          </a:bodyPr>
          <a:p>
            <a:pPr>
              <a:lnSpc>
                <a:spcPct val="150000"/>
              </a:lnSpc>
            </a:pPr>
            <a:r>
              <a:rPr lang="zh-CN" altLang="en-US" dirty="0">
                <a:latin typeface="微软雅黑" panose="020B0503020204020204" charset="-122"/>
                <a:ea typeface="微软雅黑" panose="020B0503020204020204" charset="-122"/>
              </a:rPr>
              <a:t>       </a:t>
            </a:r>
            <a:r>
              <a:rPr lang="zh-CN" altLang="en-US">
                <a:latin typeface="黑体" panose="02010609060101010101" charset="-122"/>
                <a:ea typeface="黑体" panose="02010609060101010101" charset="-122"/>
                <a:cs typeface="黑体" panose="02010609060101010101" charset="-122"/>
                <a:sym typeface="+mn-ea"/>
              </a:rPr>
              <a:t>作者发文检索通过输入</a:t>
            </a:r>
            <a:r>
              <a:rPr lang="zh-CN" altLang="en-US">
                <a:solidFill>
                  <a:srgbClr val="FF0000"/>
                </a:solidFill>
                <a:latin typeface="黑体" panose="02010609060101010101" charset="-122"/>
                <a:ea typeface="黑体" panose="02010609060101010101" charset="-122"/>
                <a:cs typeface="黑体" panose="02010609060101010101" charset="-122"/>
                <a:sym typeface="+mn-ea"/>
              </a:rPr>
              <a:t>作者姓名</a:t>
            </a:r>
            <a:r>
              <a:rPr lang="zh-CN" altLang="en-US">
                <a:latin typeface="黑体" panose="02010609060101010101" charset="-122"/>
                <a:ea typeface="黑体" panose="02010609060101010101" charset="-122"/>
                <a:cs typeface="黑体" panose="02010609060101010101" charset="-122"/>
                <a:sym typeface="+mn-ea"/>
              </a:rPr>
              <a:t>及其</a:t>
            </a:r>
            <a:r>
              <a:rPr lang="zh-CN" altLang="en-US">
                <a:solidFill>
                  <a:srgbClr val="FF0000"/>
                </a:solidFill>
                <a:latin typeface="黑体" panose="02010609060101010101" charset="-122"/>
                <a:ea typeface="黑体" panose="02010609060101010101" charset="-122"/>
                <a:cs typeface="黑体" panose="02010609060101010101" charset="-122"/>
                <a:sym typeface="+mn-ea"/>
              </a:rPr>
              <a:t>单位信息</a:t>
            </a:r>
            <a:r>
              <a:rPr lang="zh-CN" altLang="en-US">
                <a:latin typeface="黑体" panose="02010609060101010101" charset="-122"/>
                <a:ea typeface="黑体" panose="02010609060101010101" charset="-122"/>
                <a:cs typeface="黑体" panose="02010609060101010101" charset="-122"/>
                <a:sym typeface="+mn-ea"/>
              </a:rPr>
              <a:t>，检索某作者发表的文献，功能及操作与高级检索基本相同。</a:t>
            </a:r>
            <a:endParaRPr lang="zh-CN" altLang="en-US" dirty="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203835" y="2011045"/>
            <a:ext cx="11779250" cy="4629150"/>
          </a:xfrm>
          <a:prstGeom prst="rect">
            <a:avLst/>
          </a:prstGeom>
        </p:spPr>
      </p:pic>
      <p:pic>
        <p:nvPicPr>
          <p:cNvPr id="3" name="图片 2" descr="公司Logo87881120"/>
          <p:cNvPicPr>
            <a:picLocks noChangeAspect="1"/>
          </p:cNvPicPr>
          <p:nvPr userDrawn="1"/>
        </p:nvPicPr>
        <p:blipFill>
          <a:blip r:embed="rId2"/>
          <a:stretch>
            <a:fillRect/>
          </a:stretch>
        </p:blipFill>
        <p:spPr>
          <a:xfrm>
            <a:off x="10390505" y="76200"/>
            <a:ext cx="1699895" cy="661035"/>
          </a:xfrm>
          <a:prstGeom prst="rect">
            <a:avLst/>
          </a:prstGeom>
        </p:spPr>
      </p:pic>
      <p:pic>
        <p:nvPicPr>
          <p:cNvPr id="5" name="图片 4"/>
          <p:cNvPicPr>
            <a:picLocks noChangeAspect="1"/>
          </p:cNvPicPr>
          <p:nvPr/>
        </p:nvPicPr>
        <p:blipFill>
          <a:blip r:embed="rId3"/>
          <a:stretch>
            <a:fillRect/>
          </a:stretch>
        </p:blipFill>
        <p:spPr>
          <a:xfrm>
            <a:off x="782320" y="2304415"/>
            <a:ext cx="10553700" cy="3435350"/>
          </a:xfrm>
          <a:prstGeom prst="rect">
            <a:avLst/>
          </a:prstGeom>
        </p:spPr>
      </p:pic>
      <p:pic>
        <p:nvPicPr>
          <p:cNvPr id="11" name="图片 10"/>
          <p:cNvPicPr>
            <a:picLocks noChangeAspect="1"/>
          </p:cNvPicPr>
          <p:nvPr/>
        </p:nvPicPr>
        <p:blipFill>
          <a:blip r:embed="rId4"/>
          <a:stretch>
            <a:fillRect/>
          </a:stretch>
        </p:blipFill>
        <p:spPr>
          <a:xfrm>
            <a:off x="668020" y="3693795"/>
            <a:ext cx="11207750" cy="347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a:sym typeface="+mn-ea"/>
              </a:rPr>
              <a:t>2.</a:t>
            </a:r>
            <a:r>
              <a:rPr>
                <a:sym typeface="+mn-ea"/>
              </a:rPr>
              <a:t>文献检索方法</a:t>
            </a:r>
            <a:endParaRPr lang="zh-CN" altLang="en-US"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5</a:t>
            </a:r>
            <a:r>
              <a:rPr lang="zh-CN" altLang="en-US" sz="2800" dirty="0">
                <a:solidFill>
                  <a:schemeClr val="accent1">
                    <a:lumMod val="60000"/>
                    <a:lumOff val="40000"/>
                  </a:schemeClr>
                </a:solidFill>
                <a:sym typeface="+mn-ea"/>
              </a:rPr>
              <a:t>）</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句子检索</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句子检索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文本框 8"/>
          <p:cNvSpPr txBox="1"/>
          <p:nvPr/>
        </p:nvSpPr>
        <p:spPr>
          <a:xfrm>
            <a:off x="939863" y="1132791"/>
            <a:ext cx="10894979" cy="506730"/>
          </a:xfrm>
          <a:prstGeom prst="rect">
            <a:avLst/>
          </a:prstGeom>
          <a:noFill/>
        </p:spPr>
        <p:txBody>
          <a:bodyPr wrap="square">
            <a:spAutoFit/>
          </a:bodyPr>
          <a:p>
            <a:pPr>
              <a:lnSpc>
                <a:spcPct val="150000"/>
              </a:lnSpc>
            </a:pPr>
            <a:r>
              <a:rPr lang="zh-CN" altLang="en-US" dirty="0">
                <a:latin typeface="微软雅黑" panose="020B0503020204020204" charset="-122"/>
                <a:ea typeface="微软雅黑" panose="020B0503020204020204" charset="-122"/>
              </a:rPr>
              <a:t>       </a:t>
            </a:r>
            <a:r>
              <a:rPr lang="zh-CN" altLang="en-US">
                <a:latin typeface="黑体" panose="02010609060101010101" charset="-122"/>
                <a:ea typeface="黑体" panose="02010609060101010101" charset="-122"/>
                <a:cs typeface="黑体" panose="02010609060101010101" charset="-122"/>
                <a:sym typeface="+mn-ea"/>
              </a:rPr>
              <a:t>通过输入的</a:t>
            </a:r>
            <a:r>
              <a:rPr lang="zh-CN" altLang="en-US">
                <a:solidFill>
                  <a:srgbClr val="FF0000"/>
                </a:solidFill>
                <a:latin typeface="黑体" panose="02010609060101010101" charset="-122"/>
                <a:ea typeface="黑体" panose="02010609060101010101" charset="-122"/>
                <a:cs typeface="黑体" panose="02010609060101010101" charset="-122"/>
                <a:sym typeface="+mn-ea"/>
              </a:rPr>
              <a:t>两个检索词</a:t>
            </a:r>
            <a:r>
              <a:rPr lang="zh-CN" altLang="en-US">
                <a:latin typeface="黑体" panose="02010609060101010101" charset="-122"/>
                <a:ea typeface="黑体" panose="02010609060101010101" charset="-122"/>
                <a:cs typeface="黑体" panose="02010609060101010101" charset="-122"/>
                <a:sym typeface="+mn-ea"/>
              </a:rPr>
              <a:t>，查找</a:t>
            </a:r>
            <a:r>
              <a:rPr lang="zh-CN" altLang="en-US">
                <a:solidFill>
                  <a:srgbClr val="FF0000"/>
                </a:solidFill>
                <a:latin typeface="黑体" panose="02010609060101010101" charset="-122"/>
                <a:ea typeface="黑体" panose="02010609060101010101" charset="-122"/>
                <a:cs typeface="黑体" panose="02010609060101010101" charset="-122"/>
                <a:sym typeface="+mn-ea"/>
              </a:rPr>
              <a:t>同时包含</a:t>
            </a:r>
            <a:r>
              <a:rPr lang="zh-CN" altLang="en-US">
                <a:latin typeface="黑体" panose="02010609060101010101" charset="-122"/>
                <a:ea typeface="黑体" panose="02010609060101010101" charset="-122"/>
                <a:cs typeface="黑体" panose="02010609060101010101" charset="-122"/>
                <a:sym typeface="+mn-ea"/>
              </a:rPr>
              <a:t>这两个词的句子，找到有关事实的问题答案</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165735" y="1920240"/>
            <a:ext cx="11855450" cy="4622800"/>
          </a:xfrm>
          <a:prstGeom prst="rect">
            <a:avLst/>
          </a:prstGeom>
        </p:spPr>
      </p:pic>
      <p:pic>
        <p:nvPicPr>
          <p:cNvPr id="8" name="图片 7"/>
          <p:cNvPicPr>
            <a:picLocks noChangeAspect="1"/>
          </p:cNvPicPr>
          <p:nvPr/>
        </p:nvPicPr>
        <p:blipFill>
          <a:blip r:embed="rId2"/>
          <a:stretch>
            <a:fillRect/>
          </a:stretch>
        </p:blipFill>
        <p:spPr>
          <a:xfrm>
            <a:off x="245110" y="1901190"/>
            <a:ext cx="11776710" cy="4787900"/>
          </a:xfrm>
          <a:prstGeom prst="rect">
            <a:avLst/>
          </a:prstGeom>
        </p:spPr>
      </p:pic>
      <p:pic>
        <p:nvPicPr>
          <p:cNvPr id="10" name="图片 9"/>
          <p:cNvPicPr>
            <a:picLocks noChangeAspect="1"/>
          </p:cNvPicPr>
          <p:nvPr/>
        </p:nvPicPr>
        <p:blipFill>
          <a:blip r:embed="rId3"/>
          <a:stretch>
            <a:fillRect/>
          </a:stretch>
        </p:blipFill>
        <p:spPr>
          <a:xfrm>
            <a:off x="165735" y="1818005"/>
            <a:ext cx="11855450" cy="4954270"/>
          </a:xfrm>
          <a:prstGeom prst="rect">
            <a:avLst/>
          </a:prstGeom>
        </p:spPr>
      </p:pic>
      <p:pic>
        <p:nvPicPr>
          <p:cNvPr id="3" name="图片 2" descr="公司Logo87881120"/>
          <p:cNvPicPr>
            <a:picLocks noChangeAspect="1"/>
          </p:cNvPicPr>
          <p:nvPr userDrawn="1"/>
        </p:nvPicPr>
        <p:blipFill>
          <a:blip r:embed="rId4"/>
          <a:stretch>
            <a:fillRect/>
          </a:stretch>
        </p:blipFill>
        <p:spPr>
          <a:xfrm>
            <a:off x="10390505" y="76200"/>
            <a:ext cx="1699895" cy="66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210820" y="164465"/>
            <a:ext cx="8499475" cy="1104900"/>
            <a:chOff x="332" y="259"/>
            <a:chExt cx="13385" cy="1740"/>
          </a:xfrm>
        </p:grpSpPr>
        <p:sp>
          <p:nvSpPr>
            <p:cNvPr id="3" name="立方体 2"/>
            <p:cNvSpPr/>
            <p:nvPr/>
          </p:nvSpPr>
          <p:spPr>
            <a:xfrm rot="2760000">
              <a:off x="310" y="327"/>
              <a:ext cx="736" cy="692"/>
            </a:xfrm>
            <a:prstGeom prst="cube">
              <a:avLst/>
            </a:prstGeom>
            <a:solidFill>
              <a:srgbClr val="8DD0FF"/>
            </a:solidFill>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4" name="文本框 3"/>
            <p:cNvSpPr txBox="1"/>
            <p:nvPr/>
          </p:nvSpPr>
          <p:spPr>
            <a:xfrm>
              <a:off x="1359" y="259"/>
              <a:ext cx="7308" cy="1016"/>
            </a:xfrm>
            <a:prstGeom prst="rect">
              <a:avLst/>
            </a:prstGeom>
            <a:noFill/>
          </p:spPr>
          <p:txBody>
            <a:bodyPr wrap="square" rtlCol="0">
              <a:spAutoFit/>
              <a:scene3d>
                <a:camera prst="orthographicFront"/>
                <a:lightRig rig="threePt" dir="t"/>
              </a:scene3d>
            </a:bodyPr>
            <a:p>
              <a:r>
                <a:rPr lang="zh-CN" altLang="en-US" sz="3600" b="1">
                  <a:solidFill>
                    <a:schemeClr val="tx1"/>
                  </a:solidFill>
                  <a:effectLst>
                    <a:outerShdw blurRad="38100" dist="19050" dir="2700000" algn="tl" rotWithShape="0">
                      <a:schemeClr val="dk1">
                        <a:alpha val="40000"/>
                      </a:schemeClr>
                    </a:outerShdw>
                  </a:effectLst>
                  <a:latin typeface="华光黑变_CNKI" panose="02000500000000000000" charset="-122"/>
                  <a:ea typeface="华光黑变_CNKI" panose="02000500000000000000" charset="-122"/>
                </a:rPr>
                <a:t>关于中国知网（</a:t>
              </a:r>
              <a:r>
                <a:rPr lang="en-US" altLang="zh-CN" sz="3600" b="1">
                  <a:solidFill>
                    <a:schemeClr val="tx1"/>
                  </a:solidFill>
                  <a:effectLst>
                    <a:outerShdw blurRad="38100" dist="19050" dir="2700000" algn="tl" rotWithShape="0">
                      <a:schemeClr val="dk1">
                        <a:alpha val="40000"/>
                      </a:schemeClr>
                    </a:outerShdw>
                  </a:effectLst>
                  <a:latin typeface="华光黑变_CNKI" panose="02000500000000000000" charset="-122"/>
                  <a:ea typeface="华光黑变_CNKI" panose="02000500000000000000" charset="-122"/>
                </a:rPr>
                <a:t>CNKI</a:t>
              </a:r>
              <a:r>
                <a:rPr lang="zh-CN" altLang="en-US" sz="3600" b="1">
                  <a:solidFill>
                    <a:schemeClr val="tx1"/>
                  </a:solidFill>
                  <a:effectLst>
                    <a:outerShdw blurRad="38100" dist="19050" dir="2700000" algn="tl" rotWithShape="0">
                      <a:schemeClr val="dk1">
                        <a:alpha val="40000"/>
                      </a:schemeClr>
                    </a:outerShdw>
                  </a:effectLst>
                  <a:latin typeface="华光黑变_CNKI" panose="02000500000000000000" charset="-122"/>
                  <a:ea typeface="华光黑变_CNKI" panose="02000500000000000000" charset="-122"/>
                </a:rPr>
                <a:t>）</a:t>
              </a:r>
              <a:endParaRPr lang="zh-CN" altLang="en-US" sz="3600" b="1">
                <a:solidFill>
                  <a:schemeClr val="tx1"/>
                </a:solidFill>
                <a:effectLst>
                  <a:outerShdw blurRad="38100" dist="19050" dir="2700000" algn="tl" rotWithShape="0">
                    <a:schemeClr val="dk1">
                      <a:alpha val="40000"/>
                    </a:schemeClr>
                  </a:outerShdw>
                </a:effectLst>
                <a:latin typeface="华光黑变_CNKI" panose="02000500000000000000" charset="-122"/>
                <a:ea typeface="华光黑变_CNKI" panose="02000500000000000000" charset="-122"/>
              </a:endParaRPr>
            </a:p>
          </p:txBody>
        </p:sp>
        <p:sp>
          <p:nvSpPr>
            <p:cNvPr id="16" name="文本框 15"/>
            <p:cNvSpPr txBox="1"/>
            <p:nvPr userDrawn="1"/>
          </p:nvSpPr>
          <p:spPr>
            <a:xfrm>
              <a:off x="1425" y="1275"/>
              <a:ext cx="12293" cy="725"/>
            </a:xfrm>
            <a:prstGeom prst="rect">
              <a:avLst/>
            </a:prstGeom>
            <a:noFill/>
          </p:spPr>
          <p:txBody>
            <a:bodyPr wrap="square" rtlCol="0">
              <a:spAutoFit/>
            </a:bodyPr>
            <a:p>
              <a:r>
                <a:rPr lang="en-US" altLang="x-none" sz="2400" b="1" dirty="0">
                  <a:solidFill>
                    <a:srgbClr val="FF0000"/>
                  </a:solidFill>
                  <a:latin typeface="黑体" panose="02010609060101010101" charset="-122"/>
                  <a:ea typeface="黑体" panose="02010609060101010101" charset="-122"/>
                  <a:sym typeface="+mn-ea"/>
                </a:rPr>
                <a:t>C</a:t>
              </a:r>
              <a:r>
                <a:rPr lang="en-US" altLang="x-none" sz="2400" b="1" dirty="0">
                  <a:latin typeface="黑体" panose="02010609060101010101" charset="-122"/>
                  <a:ea typeface="黑体" panose="02010609060101010101" charset="-122"/>
                  <a:sym typeface="+mn-ea"/>
                </a:rPr>
                <a:t>hina </a:t>
              </a:r>
              <a:r>
                <a:rPr lang="en-US" altLang="x-none" sz="2400" b="1" dirty="0">
                  <a:solidFill>
                    <a:srgbClr val="FF0000"/>
                  </a:solidFill>
                  <a:latin typeface="黑体" panose="02010609060101010101" charset="-122"/>
                  <a:ea typeface="黑体" panose="02010609060101010101" charset="-122"/>
                  <a:sym typeface="+mn-ea"/>
                </a:rPr>
                <a:t>N</a:t>
              </a:r>
              <a:r>
                <a:rPr lang="en-US" altLang="x-none" sz="2400" b="1" dirty="0">
                  <a:latin typeface="黑体" panose="02010609060101010101" charset="-122"/>
                  <a:ea typeface="黑体" panose="02010609060101010101" charset="-122"/>
                  <a:sym typeface="+mn-ea"/>
                </a:rPr>
                <a:t>ational </a:t>
              </a:r>
              <a:r>
                <a:rPr lang="en-US" altLang="x-none" sz="2400" b="1" dirty="0">
                  <a:solidFill>
                    <a:srgbClr val="FF0000"/>
                  </a:solidFill>
                  <a:latin typeface="黑体" panose="02010609060101010101" charset="-122"/>
                  <a:ea typeface="黑体" panose="02010609060101010101" charset="-122"/>
                  <a:sym typeface="+mn-ea"/>
                </a:rPr>
                <a:t>K</a:t>
              </a:r>
              <a:r>
                <a:rPr lang="en-US" altLang="x-none" sz="2400" b="1" dirty="0">
                  <a:latin typeface="黑体" panose="02010609060101010101" charset="-122"/>
                  <a:ea typeface="黑体" panose="02010609060101010101" charset="-122"/>
                  <a:sym typeface="+mn-ea"/>
                </a:rPr>
                <a:t>nowledge</a:t>
              </a:r>
              <a:r>
                <a:rPr lang="en-US" altLang="x-none" sz="2400" b="1" dirty="0">
                  <a:solidFill>
                    <a:srgbClr val="FF0000"/>
                  </a:solidFill>
                  <a:latin typeface="黑体" panose="02010609060101010101" charset="-122"/>
                  <a:ea typeface="黑体" panose="02010609060101010101" charset="-122"/>
                  <a:sym typeface="+mn-ea"/>
                </a:rPr>
                <a:t> I</a:t>
              </a:r>
              <a:r>
                <a:rPr lang="en-US" altLang="x-none" sz="2400" b="1" dirty="0">
                  <a:latin typeface="黑体" panose="02010609060101010101" charset="-122"/>
                  <a:ea typeface="黑体" panose="02010609060101010101" charset="-122"/>
                  <a:sym typeface="+mn-ea"/>
                </a:rPr>
                <a:t>nfrastructure</a:t>
              </a:r>
              <a:endParaRPr lang="en-US" altLang="x-none" sz="2400" b="1" dirty="0">
                <a:solidFill>
                  <a:schemeClr val="bg2">
                    <a:lumMod val="75000"/>
                  </a:schemeClr>
                </a:solidFill>
                <a:latin typeface="黑体" panose="02010609060101010101" charset="-122"/>
                <a:ea typeface="黑体" panose="02010609060101010101" charset="-122"/>
                <a:sym typeface="+mn-ea"/>
              </a:endParaRPr>
            </a:p>
          </p:txBody>
        </p:sp>
      </p:grpSp>
      <p:grpSp>
        <p:nvGrpSpPr>
          <p:cNvPr id="13" name="组合 12"/>
          <p:cNvGrpSpPr/>
          <p:nvPr/>
        </p:nvGrpSpPr>
        <p:grpSpPr>
          <a:xfrm>
            <a:off x="905510" y="1906270"/>
            <a:ext cx="10379075" cy="1308100"/>
            <a:chOff x="1426" y="3002"/>
            <a:chExt cx="16345" cy="2060"/>
          </a:xfrm>
        </p:grpSpPr>
        <p:sp>
          <p:nvSpPr>
            <p:cNvPr id="15" name="矩形 14"/>
            <p:cNvSpPr/>
            <p:nvPr/>
          </p:nvSpPr>
          <p:spPr>
            <a:xfrm>
              <a:off x="13151"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正规的</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互联网出版平台</a:t>
              </a:r>
              <a:endParaRPr lang="zh-CN" altLang="en-US" sz="2400" b="1" dirty="0">
                <a:solidFill>
                  <a:schemeClr val="tx1"/>
                </a:solidFill>
                <a:latin typeface="黑体" panose="02010609060101010101" charset="-122"/>
                <a:ea typeface="黑体" panose="02010609060101010101" charset="-122"/>
                <a:cs typeface="+mn-ea"/>
                <a:sym typeface="+mn-ea"/>
              </a:endParaRPr>
            </a:p>
          </p:txBody>
        </p:sp>
        <p:sp>
          <p:nvSpPr>
            <p:cNvPr id="14" name="矩形 13"/>
            <p:cNvSpPr/>
            <p:nvPr/>
          </p:nvSpPr>
          <p:spPr>
            <a:xfrm>
              <a:off x="1426"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中国知识</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基础设施工程</a:t>
              </a:r>
              <a:endParaRPr lang="zh-CN" altLang="en-US" sz="2400" b="1" dirty="0">
                <a:solidFill>
                  <a:schemeClr val="tx1"/>
                </a:solidFill>
                <a:latin typeface="黑体" panose="02010609060101010101" charset="-122"/>
                <a:ea typeface="黑体" panose="02010609060101010101" charset="-122"/>
                <a:cs typeface="+mn-ea"/>
                <a:sym typeface="+mn-ea"/>
              </a:endParaRPr>
            </a:p>
          </p:txBody>
        </p:sp>
        <p:sp>
          <p:nvSpPr>
            <p:cNvPr id="17" name="矩形 16"/>
            <p:cNvSpPr/>
            <p:nvPr/>
          </p:nvSpPr>
          <p:spPr>
            <a:xfrm>
              <a:off x="7312"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专业的</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学术文献网站</a:t>
              </a:r>
              <a:endParaRPr lang="zh-CN" altLang="en-US" sz="2400" b="1" dirty="0">
                <a:solidFill>
                  <a:schemeClr val="tx1"/>
                </a:solidFill>
                <a:latin typeface="黑体" panose="02010609060101010101" charset="-122"/>
                <a:ea typeface="黑体" panose="02010609060101010101" charset="-122"/>
                <a:cs typeface="+mn-ea"/>
                <a:sym typeface="+mn-ea"/>
              </a:endParaRPr>
            </a:p>
          </p:txBody>
        </p:sp>
      </p:grpSp>
      <p:sp>
        <p:nvSpPr>
          <p:cNvPr id="29" name="矩形 28"/>
          <p:cNvSpPr/>
          <p:nvPr>
            <p:custDataLst>
              <p:tags r:id="rId1"/>
            </p:custDataLst>
          </p:nvPr>
        </p:nvSpPr>
        <p:spPr>
          <a:xfrm>
            <a:off x="8444865" y="2018665"/>
            <a:ext cx="2734945" cy="3703955"/>
          </a:xfrm>
          <a:prstGeom prst="rect">
            <a:avLst/>
          </a:prstGeom>
          <a:noFill/>
          <a:ln w="28575" cap="flat" cmpd="sng" algn="ctr">
            <a:solidFill>
              <a:srgbClr val="2196F3"/>
            </a:solidFill>
            <a:prstDash val="solid"/>
            <a:miter lim="800000"/>
          </a:ln>
          <a:effectLst/>
        </p:spPr>
        <p:txBody>
          <a:bodyPr rtlCol="0" anchor="ctr"/>
          <a:p>
            <a:pPr algn="ctr"/>
            <a:endParaRPr lang="zh-CN" altLang="en-US"/>
          </a:p>
        </p:txBody>
      </p:sp>
      <p:grpSp>
        <p:nvGrpSpPr>
          <p:cNvPr id="22" name="组合 21"/>
          <p:cNvGrpSpPr/>
          <p:nvPr/>
        </p:nvGrpSpPr>
        <p:grpSpPr>
          <a:xfrm>
            <a:off x="905510" y="1906270"/>
            <a:ext cx="10378440" cy="3816350"/>
            <a:chOff x="1426" y="3002"/>
            <a:chExt cx="16344" cy="6010"/>
          </a:xfrm>
        </p:grpSpPr>
        <p:sp>
          <p:nvSpPr>
            <p:cNvPr id="47" name="矩形 46"/>
            <p:cNvSpPr/>
            <p:nvPr>
              <p:custDataLst>
                <p:tags r:id="rId2"/>
              </p:custDataLst>
            </p:nvPr>
          </p:nvSpPr>
          <p:spPr>
            <a:xfrm>
              <a:off x="1581" y="3179"/>
              <a:ext cx="4307" cy="5833"/>
            </a:xfrm>
            <a:prstGeom prst="rect">
              <a:avLst/>
            </a:prstGeom>
            <a:noFill/>
            <a:ln w="28575" cap="flat" cmpd="sng" algn="ctr">
              <a:solidFill>
                <a:srgbClr val="2196F3"/>
              </a:solidFill>
              <a:prstDash val="solid"/>
              <a:miter lim="800000"/>
            </a:ln>
            <a:effectLst/>
          </p:spPr>
          <p:txBody>
            <a:bodyPr rtlCol="0" anchor="ctr"/>
            <a:lstStyle/>
            <a:p>
              <a:pPr algn="ctr"/>
              <a:endParaRPr lang="zh-CN" altLang="en-US"/>
            </a:p>
          </p:txBody>
        </p:sp>
        <p:sp>
          <p:nvSpPr>
            <p:cNvPr id="31" name="文本框 30"/>
            <p:cNvSpPr txBox="1"/>
            <p:nvPr>
              <p:custDataLst>
                <p:tags r:id="rId3"/>
              </p:custDataLst>
            </p:nvPr>
          </p:nvSpPr>
          <p:spPr>
            <a:xfrm>
              <a:off x="1679" y="5354"/>
              <a:ext cx="4111" cy="3479"/>
            </a:xfrm>
            <a:prstGeom prst="rect">
              <a:avLst/>
            </a:prstGeom>
            <a:noFill/>
          </p:spPr>
          <p:txBody>
            <a:bodyPr wrap="square" tIns="0" rtlCol="0">
              <a:scene3d>
                <a:camera prst="orthographicFront"/>
                <a:lightRig rig="threePt" dir="t"/>
              </a:scene3d>
            </a:bodyPr>
            <a:lstStyle>
              <a:defPPr>
                <a:defRPr lang="en-US"/>
              </a:defPPr>
              <a:lvl1pPr marL="342900" indent="-342900">
                <a:lnSpc>
                  <a:spcPct val="140000"/>
                </a:lnSpc>
                <a:buFont typeface="Arial" panose="020B0604020202020204" pitchFamily="34" charset="0"/>
                <a:buAutoNum type="arabicPeriod"/>
                <a:defRPr kumimoji="1" sz="1400">
                  <a:solidFill>
                    <a:srgbClr val="222222">
                      <a:lumMod val="75000"/>
                      <a:lumOff val="25000"/>
                    </a:srgbClr>
                  </a:solidFill>
                </a:defRPr>
              </a:lvl1pPr>
            </a:lstStyle>
            <a:p>
              <a:pPr marL="0" indent="0" algn="just">
                <a:lnSpc>
                  <a:spcPct val="120000"/>
                </a:lnSpc>
                <a:buNone/>
              </a:pP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简称</a:t>
              </a:r>
              <a:r>
                <a:rPr lang="en-US" altLang="zh-CN"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CNKI</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，是以</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实现全社会知识信息资源共享</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为目标的国家信息化重点工程。</a:t>
              </a:r>
              <a:endParaRPr lang="zh-CN" altLang="en-US" sz="2200" spc="15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8" name="矩形 47"/>
            <p:cNvSpPr/>
            <p:nvPr>
              <p:custDataLst>
                <p:tags r:id="rId4"/>
              </p:custDataLst>
            </p:nvPr>
          </p:nvSpPr>
          <p:spPr>
            <a:xfrm>
              <a:off x="7468" y="3179"/>
              <a:ext cx="4307" cy="5833"/>
            </a:xfrm>
            <a:prstGeom prst="rect">
              <a:avLst/>
            </a:prstGeom>
            <a:noFill/>
            <a:ln w="28575" cap="flat" cmpd="sng" algn="ctr">
              <a:solidFill>
                <a:srgbClr val="2196F3"/>
              </a:solidFill>
              <a:prstDash val="solid"/>
              <a:miter lim="800000"/>
            </a:ln>
            <a:effectLst/>
          </p:spPr>
          <p:txBody>
            <a:bodyPr rtlCol="0" anchor="ctr"/>
            <a:lstStyle/>
            <a:p>
              <a:pPr algn="ctr"/>
              <a:endParaRPr lang="zh-CN" altLang="en-US"/>
            </a:p>
          </p:txBody>
        </p:sp>
        <p:sp>
          <p:nvSpPr>
            <p:cNvPr id="23" name="文本框 22"/>
            <p:cNvSpPr txBox="1"/>
            <p:nvPr>
              <p:custDataLst>
                <p:tags r:id="rId5"/>
              </p:custDataLst>
            </p:nvPr>
          </p:nvSpPr>
          <p:spPr>
            <a:xfrm>
              <a:off x="7508" y="5354"/>
              <a:ext cx="4227" cy="3658"/>
            </a:xfrm>
            <a:prstGeom prst="rect">
              <a:avLst/>
            </a:prstGeom>
            <a:noFill/>
          </p:spPr>
          <p:txBody>
            <a:bodyPr wrap="square" tIns="0" rtlCol="0">
              <a:noAutofit/>
              <a:scene3d>
                <a:camera prst="orthographicFront"/>
                <a:lightRig rig="threePt" dir="t"/>
              </a:scene3d>
            </a:bodyPr>
            <a:lstStyle>
              <a:defPPr>
                <a:defRPr lang="en-US"/>
              </a:defPPr>
              <a:lvl1pPr marL="342900" indent="-342900">
                <a:lnSpc>
                  <a:spcPct val="140000"/>
                </a:lnSpc>
                <a:buFont typeface="Arial" panose="020B0604020202020204" pitchFamily="34" charset="0"/>
                <a:buAutoNum type="arabicPeriod"/>
                <a:defRPr kumimoji="1" sz="1400">
                  <a:solidFill>
                    <a:srgbClr val="222222">
                      <a:lumMod val="75000"/>
                      <a:lumOff val="25000"/>
                    </a:srgbClr>
                  </a:solidFill>
                </a:defRPr>
              </a:lvl1pPr>
            </a:lstStyle>
            <a:p>
              <a:pPr marL="0" lvl="0" algn="just">
                <a:lnSpc>
                  <a:spcPct val="120000"/>
                </a:lnSpc>
                <a:buClrTx/>
                <a:buSzTx/>
                <a:buNone/>
              </a:pP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信息内容</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数量丰富</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专业权威</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版权清晰</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，可作为</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学术研究</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科学决策</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的依据。</a:t>
              </a:r>
              <a:endPar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4" name="文本框 23"/>
            <p:cNvSpPr txBox="1"/>
            <p:nvPr>
              <p:custDataLst>
                <p:tags r:id="rId6"/>
              </p:custDataLst>
            </p:nvPr>
          </p:nvSpPr>
          <p:spPr>
            <a:xfrm>
              <a:off x="13357" y="5354"/>
              <a:ext cx="4192" cy="3657"/>
            </a:xfrm>
            <a:prstGeom prst="rect">
              <a:avLst/>
            </a:prstGeom>
            <a:noFill/>
          </p:spPr>
          <p:txBody>
            <a:bodyPr wrap="square" tIns="0" rtlCol="0">
              <a:noAutofit/>
              <a:scene3d>
                <a:camera prst="orthographicFront"/>
                <a:lightRig rig="threePt" dir="t"/>
              </a:scene3d>
            </a:bodyPr>
            <a:lstStyle>
              <a:defPPr>
                <a:defRPr lang="en-US"/>
              </a:defPPr>
              <a:lvl1pPr marL="342900" indent="-342900">
                <a:lnSpc>
                  <a:spcPct val="140000"/>
                </a:lnSpc>
                <a:buFont typeface="Arial" panose="020B0604020202020204" pitchFamily="34" charset="0"/>
                <a:buAutoNum type="arabicPeriod"/>
                <a:defRPr kumimoji="1" sz="1400">
                  <a:solidFill>
                    <a:srgbClr val="222222">
                      <a:lumMod val="75000"/>
                      <a:lumOff val="25000"/>
                    </a:srgbClr>
                  </a:solidFill>
                </a:defRPr>
              </a:lvl1pPr>
            </a:lstStyle>
            <a:p>
              <a:pPr marL="0" lvl="0" algn="just">
                <a:lnSpc>
                  <a:spcPct val="120000"/>
                </a:lnSpc>
                <a:buClrTx/>
                <a:buSzTx/>
                <a:buNone/>
              </a:pP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是国家新闻出版总署首批批准的</a:t>
              </a:r>
              <a:r>
                <a:rPr lang="zh-CN" altLang="en-US" sz="2200"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互联网出版平台</a:t>
              </a:r>
              <a:r>
                <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，可一次出版或二次出版多种类型的文献。</a:t>
              </a:r>
              <a:endParaRPr lang="zh-CN" altLang="en-US" sz="22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grpSp>
          <p:nvGrpSpPr>
            <p:cNvPr id="25" name="组合 24"/>
            <p:cNvGrpSpPr/>
            <p:nvPr/>
          </p:nvGrpSpPr>
          <p:grpSpPr>
            <a:xfrm>
              <a:off x="1426" y="3002"/>
              <a:ext cx="16345" cy="2060"/>
              <a:chOff x="1426" y="3002"/>
              <a:chExt cx="16345" cy="2060"/>
            </a:xfrm>
          </p:grpSpPr>
          <p:sp>
            <p:nvSpPr>
              <p:cNvPr id="26" name="矩形 25"/>
              <p:cNvSpPr/>
              <p:nvPr/>
            </p:nvSpPr>
            <p:spPr>
              <a:xfrm>
                <a:off x="13151"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正规的</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互联网出版平台</a:t>
                </a:r>
                <a:endParaRPr lang="zh-CN" altLang="en-US" sz="2400" b="1" dirty="0">
                  <a:solidFill>
                    <a:schemeClr val="tx1"/>
                  </a:solidFill>
                  <a:latin typeface="黑体" panose="02010609060101010101" charset="-122"/>
                  <a:ea typeface="黑体" panose="02010609060101010101" charset="-122"/>
                  <a:cs typeface="+mn-ea"/>
                  <a:sym typeface="+mn-ea"/>
                </a:endParaRPr>
              </a:p>
            </p:txBody>
          </p:sp>
          <p:sp>
            <p:nvSpPr>
              <p:cNvPr id="27" name="矩形 26"/>
              <p:cNvSpPr/>
              <p:nvPr/>
            </p:nvSpPr>
            <p:spPr>
              <a:xfrm>
                <a:off x="1426"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中国知识</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基础设施工程</a:t>
                </a:r>
                <a:endParaRPr lang="zh-CN" altLang="en-US" sz="2400" b="1" dirty="0">
                  <a:solidFill>
                    <a:schemeClr val="tx1"/>
                  </a:solidFill>
                  <a:latin typeface="黑体" panose="02010609060101010101" charset="-122"/>
                  <a:ea typeface="黑体" panose="02010609060101010101" charset="-122"/>
                  <a:cs typeface="+mn-ea"/>
                  <a:sym typeface="+mn-ea"/>
                </a:endParaRPr>
              </a:p>
            </p:txBody>
          </p:sp>
          <p:sp>
            <p:nvSpPr>
              <p:cNvPr id="28" name="矩形 27"/>
              <p:cNvSpPr/>
              <p:nvPr/>
            </p:nvSpPr>
            <p:spPr>
              <a:xfrm>
                <a:off x="7312" y="3002"/>
                <a:ext cx="4620" cy="2061"/>
              </a:xfrm>
              <a:prstGeom prst="rect">
                <a:avLst/>
              </a:prstGeom>
              <a:solidFill>
                <a:srgbClr val="BEE2EC">
                  <a:alpha val="74000"/>
                </a:srgbClr>
              </a:solidFill>
              <a:ln>
                <a:noFill/>
              </a:ln>
            </p:spPr>
            <p:style>
              <a:lnRef idx="1">
                <a:schemeClr val="dk1"/>
              </a:lnRef>
              <a:fillRef idx="2">
                <a:schemeClr val="dk1"/>
              </a:fillRef>
              <a:effectRef idx="1">
                <a:schemeClr val="dk1"/>
              </a:effectRef>
              <a:fontRef idx="minor">
                <a:schemeClr val="dk1"/>
              </a:fontRef>
            </p:style>
            <p:txBody>
              <a:bodyPr rtlCol="0" anchor="ctr"/>
              <a:p>
                <a:pPr algn="ctr"/>
                <a:r>
                  <a:rPr lang="zh-CN" altLang="en-US" sz="2400" b="1" dirty="0">
                    <a:solidFill>
                      <a:schemeClr val="tx1"/>
                    </a:solidFill>
                    <a:latin typeface="黑体" panose="02010609060101010101" charset="-122"/>
                    <a:ea typeface="黑体" panose="02010609060101010101" charset="-122"/>
                    <a:cs typeface="+mn-ea"/>
                    <a:sym typeface="+mn-ea"/>
                  </a:rPr>
                  <a:t>专业的</a:t>
                </a:r>
                <a:endParaRPr lang="zh-CN" altLang="en-US" sz="2400" b="1" dirty="0">
                  <a:solidFill>
                    <a:schemeClr val="tx1"/>
                  </a:solidFill>
                  <a:latin typeface="黑体" panose="02010609060101010101" charset="-122"/>
                  <a:ea typeface="黑体" panose="02010609060101010101" charset="-122"/>
                  <a:cs typeface="+mn-ea"/>
                  <a:sym typeface="+mn-ea"/>
                </a:endParaRPr>
              </a:p>
              <a:p>
                <a:pPr algn="ctr"/>
                <a:r>
                  <a:rPr lang="zh-CN" altLang="en-US" sz="2400" b="1" dirty="0">
                    <a:solidFill>
                      <a:schemeClr val="tx1"/>
                    </a:solidFill>
                    <a:latin typeface="黑体" panose="02010609060101010101" charset="-122"/>
                    <a:ea typeface="黑体" panose="02010609060101010101" charset="-122"/>
                    <a:cs typeface="+mn-ea"/>
                    <a:sym typeface="+mn-ea"/>
                  </a:rPr>
                  <a:t>学术文献网站</a:t>
                </a:r>
                <a:endParaRPr lang="zh-CN" altLang="en-US" sz="2400" b="1" dirty="0">
                  <a:solidFill>
                    <a:schemeClr val="tx1"/>
                  </a:solidFill>
                  <a:latin typeface="黑体" panose="02010609060101010101" charset="-122"/>
                  <a:ea typeface="黑体" panose="02010609060101010101" charset="-122"/>
                  <a:cs typeface="+mn-ea"/>
                  <a:sym typeface="+mn-ea"/>
                </a:endParaRPr>
              </a:p>
            </p:txBody>
          </p:sp>
        </p:grpSp>
      </p:grpSp>
    </p:spTree>
    <p:custDataLst>
      <p:tags r:id="rId7"/>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a:sym typeface="+mn-ea"/>
              </a:rPr>
              <a:t>2.</a:t>
            </a:r>
            <a:r>
              <a:rPr>
                <a:sym typeface="+mn-ea"/>
              </a:rPr>
              <a:t>文献检索方法</a:t>
            </a:r>
            <a:endParaRPr lang="zh-CN" altLang="en-US"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6</a:t>
            </a:r>
            <a:r>
              <a:rPr lang="zh-CN" altLang="en-US" sz="2800" dirty="0">
                <a:solidFill>
                  <a:schemeClr val="accent1">
                    <a:lumMod val="60000"/>
                    <a:lumOff val="40000"/>
                  </a:schemeClr>
                </a:solidFill>
                <a:sym typeface="+mn-ea"/>
              </a:rPr>
              <a:t>）</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出版物检索</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出版物检索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文本框 8"/>
          <p:cNvSpPr txBox="1"/>
          <p:nvPr/>
        </p:nvSpPr>
        <p:spPr>
          <a:xfrm>
            <a:off x="939863" y="904191"/>
            <a:ext cx="10894979" cy="922020"/>
          </a:xfrm>
          <a:prstGeom prst="rect">
            <a:avLst/>
          </a:prstGeom>
          <a:noFill/>
        </p:spPr>
        <p:txBody>
          <a:bodyPr wrap="square">
            <a:spAutoFit/>
          </a:bodyPr>
          <a:p>
            <a:pPr>
              <a:lnSpc>
                <a:spcPct val="150000"/>
              </a:lnSpc>
            </a:pPr>
            <a:r>
              <a:rPr lang="zh-CN" altLang="en-US" dirty="0">
                <a:latin typeface="微软雅黑" panose="020B0503020204020204" charset="-122"/>
                <a:ea typeface="微软雅黑" panose="020B0503020204020204" charset="-122"/>
              </a:rPr>
              <a:t>       </a:t>
            </a:r>
            <a:r>
              <a:rPr lang="zh-CN" altLang="en-US">
                <a:latin typeface="黑体" panose="02010609060101010101" charset="-122"/>
                <a:ea typeface="黑体" panose="02010609060101010101" charset="-122"/>
                <a:cs typeface="黑体" panose="02010609060101010101" charset="-122"/>
                <a:sym typeface="+mn-ea"/>
              </a:rPr>
              <a:t>出版来源导航提供文献来源出版物的检索、浏览等功能，以整刊或供稿单位为主要对象，帮助用户</a:t>
            </a:r>
            <a:r>
              <a:rPr lang="zh-CN" altLang="en-US">
                <a:solidFill>
                  <a:srgbClr val="FF0000"/>
                </a:solidFill>
                <a:latin typeface="黑体" panose="02010609060101010101" charset="-122"/>
                <a:ea typeface="黑体" panose="02010609060101010101" charset="-122"/>
                <a:cs typeface="黑体" panose="02010609060101010101" charset="-122"/>
                <a:sym typeface="+mn-ea"/>
              </a:rPr>
              <a:t>了解文献来源的出版物详情</a:t>
            </a:r>
            <a:r>
              <a:rPr lang="zh-CN" altLang="en-US">
                <a:latin typeface="黑体" panose="02010609060101010101" charset="-122"/>
                <a:ea typeface="黑体" panose="02010609060101010101" charset="-122"/>
                <a:cs typeface="黑体" panose="02010609060101010101" charset="-122"/>
                <a:sym typeface="+mn-ea"/>
              </a:rPr>
              <a:t>，或</a:t>
            </a:r>
            <a:r>
              <a:rPr lang="zh-CN" altLang="en-US">
                <a:solidFill>
                  <a:srgbClr val="FF0000"/>
                </a:solidFill>
                <a:latin typeface="黑体" panose="02010609060101010101" charset="-122"/>
                <a:ea typeface="黑体" panose="02010609060101010101" charset="-122"/>
                <a:cs typeface="黑体" panose="02010609060101010101" charset="-122"/>
                <a:sym typeface="+mn-ea"/>
              </a:rPr>
              <a:t>查找权威优质的出版物</a:t>
            </a:r>
            <a:r>
              <a:rPr lang="zh-CN" altLang="en-US">
                <a:latin typeface="黑体" panose="02010609060101010101" charset="-122"/>
                <a:ea typeface="黑体" panose="02010609060101010101" charset="-122"/>
                <a:cs typeface="黑体" panose="02010609060101010101" charset="-122"/>
                <a:sym typeface="+mn-ea"/>
              </a:rPr>
              <a:t>，</a:t>
            </a:r>
            <a:r>
              <a:rPr lang="zh-CN" altLang="en-US">
                <a:solidFill>
                  <a:srgbClr val="FF0000"/>
                </a:solidFill>
                <a:latin typeface="黑体" panose="02010609060101010101" charset="-122"/>
                <a:ea typeface="黑体" panose="02010609060101010101" charset="-122"/>
                <a:cs typeface="黑体" panose="02010609060101010101" charset="-122"/>
                <a:sym typeface="+mn-ea"/>
              </a:rPr>
              <a:t>按出版物浏览文献</a:t>
            </a:r>
            <a:r>
              <a:rPr lang="zh-CN" altLang="en-US">
                <a:latin typeface="黑体" panose="02010609060101010101" charset="-122"/>
                <a:ea typeface="黑体" panose="02010609060101010101" charset="-122"/>
                <a:cs typeface="黑体" panose="02010609060101010101" charset="-122"/>
                <a:sym typeface="+mn-ea"/>
              </a:rPr>
              <a:t>。</a:t>
            </a:r>
            <a:endParaRPr lang="zh-CN" altLang="en-US"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27000" y="1826260"/>
            <a:ext cx="11938000" cy="4946650"/>
          </a:xfrm>
          <a:prstGeom prst="rect">
            <a:avLst/>
          </a:prstGeom>
        </p:spPr>
      </p:pic>
      <p:pic>
        <p:nvPicPr>
          <p:cNvPr id="7" name="图片 6" descr="公司Logo87881120"/>
          <p:cNvPicPr>
            <a:picLocks noChangeAspect="1"/>
          </p:cNvPicPr>
          <p:nvPr userDrawn="1"/>
        </p:nvPicPr>
        <p:blipFill>
          <a:blip r:embed="rId2"/>
          <a:stretch>
            <a:fillRect/>
          </a:stretch>
        </p:blipFill>
        <p:spPr>
          <a:xfrm>
            <a:off x="10390505" y="76200"/>
            <a:ext cx="1699895" cy="66103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出版物检索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5" name="图片 4"/>
          <p:cNvPicPr>
            <a:picLocks noChangeAspect="1"/>
          </p:cNvPicPr>
          <p:nvPr/>
        </p:nvPicPr>
        <p:blipFill>
          <a:blip r:embed="rId1"/>
          <a:stretch>
            <a:fillRect/>
          </a:stretch>
        </p:blipFill>
        <p:spPr>
          <a:xfrm>
            <a:off x="1273175" y="1125855"/>
            <a:ext cx="9899650" cy="5314950"/>
          </a:xfrm>
          <a:prstGeom prst="rect">
            <a:avLst/>
          </a:prstGeom>
        </p:spPr>
      </p:pic>
      <p:pic>
        <p:nvPicPr>
          <p:cNvPr id="7" name="图片 6"/>
          <p:cNvPicPr>
            <a:picLocks noChangeAspect="1"/>
          </p:cNvPicPr>
          <p:nvPr/>
        </p:nvPicPr>
        <p:blipFill>
          <a:blip r:embed="rId2"/>
          <a:stretch>
            <a:fillRect/>
          </a:stretch>
        </p:blipFill>
        <p:spPr>
          <a:xfrm>
            <a:off x="698500" y="1113155"/>
            <a:ext cx="11049000" cy="5327650"/>
          </a:xfrm>
          <a:prstGeom prst="rect">
            <a:avLst/>
          </a:prstGeom>
        </p:spPr>
      </p:pic>
      <p:pic>
        <p:nvPicPr>
          <p:cNvPr id="10" name="图片 9"/>
          <p:cNvPicPr>
            <a:picLocks noChangeAspect="1"/>
          </p:cNvPicPr>
          <p:nvPr/>
        </p:nvPicPr>
        <p:blipFill>
          <a:blip r:embed="rId3"/>
          <a:stretch>
            <a:fillRect/>
          </a:stretch>
        </p:blipFill>
        <p:spPr>
          <a:xfrm>
            <a:off x="440690" y="988695"/>
            <a:ext cx="11734800" cy="5721350"/>
          </a:xfrm>
          <a:prstGeom prst="rect">
            <a:avLst/>
          </a:prstGeom>
        </p:spPr>
      </p:pic>
      <p:pic>
        <p:nvPicPr>
          <p:cNvPr id="3" name="图片 2" descr="公司Logo87881120"/>
          <p:cNvPicPr>
            <a:picLocks noChangeAspect="1"/>
          </p:cNvPicPr>
          <p:nvPr userDrawn="1"/>
        </p:nvPicPr>
        <p:blipFill>
          <a:blip r:embed="rId4"/>
          <a:stretch>
            <a:fillRect/>
          </a:stretch>
        </p:blipFill>
        <p:spPr>
          <a:xfrm>
            <a:off x="10390505" y="76200"/>
            <a:ext cx="1699895" cy="661035"/>
          </a:xfrm>
          <a:prstGeom prst="rect">
            <a:avLst/>
          </a:prstGeom>
        </p:spPr>
      </p:pic>
      <p:pic>
        <p:nvPicPr>
          <p:cNvPr id="4" name="图片 3"/>
          <p:cNvPicPr>
            <a:picLocks noChangeAspect="1"/>
          </p:cNvPicPr>
          <p:nvPr/>
        </p:nvPicPr>
        <p:blipFill>
          <a:blip r:embed="rId5"/>
          <a:stretch>
            <a:fillRect/>
          </a:stretch>
        </p:blipFill>
        <p:spPr>
          <a:xfrm>
            <a:off x="1036320" y="4821555"/>
            <a:ext cx="9569450" cy="1619250"/>
          </a:xfrm>
          <a:prstGeom prst="rect">
            <a:avLst/>
          </a:prstGeom>
        </p:spPr>
      </p:pic>
      <p:pic>
        <p:nvPicPr>
          <p:cNvPr id="8" name="图片 7"/>
          <p:cNvPicPr>
            <a:picLocks noChangeAspect="1"/>
          </p:cNvPicPr>
          <p:nvPr/>
        </p:nvPicPr>
        <p:blipFill>
          <a:blip r:embed="rId6"/>
          <a:stretch>
            <a:fillRect/>
          </a:stretch>
        </p:blipFill>
        <p:spPr>
          <a:xfrm>
            <a:off x="440690" y="1009015"/>
            <a:ext cx="11328400" cy="5740400"/>
          </a:xfrm>
          <a:prstGeom prst="rect">
            <a:avLst/>
          </a:prstGeom>
        </p:spPr>
      </p:pic>
      <p:sp>
        <p:nvSpPr>
          <p:cNvPr id="14" name="矩形 13"/>
          <p:cNvSpPr/>
          <p:nvPr/>
        </p:nvSpPr>
        <p:spPr>
          <a:xfrm>
            <a:off x="7282180" y="2861945"/>
            <a:ext cx="803910" cy="3581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8086090" y="2861945"/>
            <a:ext cx="1515745" cy="358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p:cNvPicPr>
            <a:picLocks noChangeAspect="1"/>
          </p:cNvPicPr>
          <p:nvPr/>
        </p:nvPicPr>
        <p:blipFill>
          <a:blip r:embed="rId7"/>
          <a:stretch>
            <a:fillRect/>
          </a:stretch>
        </p:blipFill>
        <p:spPr>
          <a:xfrm>
            <a:off x="8134985" y="3220085"/>
            <a:ext cx="1466850" cy="819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出版物检索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7" name="图片 6" descr="公司Logo87881120"/>
          <p:cNvPicPr>
            <a:picLocks noChangeAspect="1"/>
          </p:cNvPicPr>
          <p:nvPr userDrawn="1"/>
        </p:nvPicPr>
        <p:blipFill>
          <a:blip r:embed="rId1"/>
          <a:stretch>
            <a:fillRect/>
          </a:stretch>
        </p:blipFill>
        <p:spPr>
          <a:xfrm>
            <a:off x="10390505" y="76200"/>
            <a:ext cx="1699895" cy="661035"/>
          </a:xfrm>
          <a:prstGeom prst="rect">
            <a:avLst/>
          </a:prstGeom>
        </p:spPr>
      </p:pic>
      <p:pic>
        <p:nvPicPr>
          <p:cNvPr id="5" name="图片 4"/>
          <p:cNvPicPr>
            <a:picLocks noChangeAspect="1"/>
          </p:cNvPicPr>
          <p:nvPr/>
        </p:nvPicPr>
        <p:blipFill>
          <a:blip r:embed="rId2"/>
          <a:stretch>
            <a:fillRect/>
          </a:stretch>
        </p:blipFill>
        <p:spPr>
          <a:xfrm>
            <a:off x="440690" y="871220"/>
            <a:ext cx="11360150" cy="5753100"/>
          </a:xfrm>
          <a:prstGeom prst="rect">
            <a:avLst/>
          </a:prstGeom>
        </p:spPr>
      </p:pic>
      <p:pic>
        <p:nvPicPr>
          <p:cNvPr id="9" name="图片 8"/>
          <p:cNvPicPr>
            <a:picLocks noChangeAspect="1"/>
          </p:cNvPicPr>
          <p:nvPr/>
        </p:nvPicPr>
        <p:blipFill>
          <a:blip r:embed="rId3"/>
          <a:stretch>
            <a:fillRect/>
          </a:stretch>
        </p:blipFill>
        <p:spPr>
          <a:xfrm>
            <a:off x="761365" y="948055"/>
            <a:ext cx="10718800" cy="5746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出版物检索</a:t>
            </a:r>
            <a:r>
              <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rPr>
              <a:t> </a:t>
            </a:r>
            <a:endParaRPr lang="zh-CN" altLang="en-US" sz="2400" b="1" dirty="0">
              <a:solidFill>
                <a:srgbClr val="0049CF"/>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740543"/>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3" name="图片 2" descr="公司Logo87881120"/>
          <p:cNvPicPr>
            <a:picLocks noChangeAspect="1"/>
          </p:cNvPicPr>
          <p:nvPr userDrawn="1"/>
        </p:nvPicPr>
        <p:blipFill>
          <a:blip r:embed="rId1"/>
          <a:stretch>
            <a:fillRect/>
          </a:stretch>
        </p:blipFill>
        <p:spPr>
          <a:xfrm>
            <a:off x="10390505" y="76200"/>
            <a:ext cx="1699895" cy="661035"/>
          </a:xfrm>
          <a:prstGeom prst="rect">
            <a:avLst/>
          </a:prstGeom>
        </p:spPr>
      </p:pic>
      <p:pic>
        <p:nvPicPr>
          <p:cNvPr id="4" name="图片 3"/>
          <p:cNvPicPr>
            <a:picLocks noChangeAspect="1"/>
          </p:cNvPicPr>
          <p:nvPr/>
        </p:nvPicPr>
        <p:blipFill>
          <a:blip r:embed="rId2"/>
          <a:stretch>
            <a:fillRect/>
          </a:stretch>
        </p:blipFill>
        <p:spPr>
          <a:xfrm>
            <a:off x="918210" y="871220"/>
            <a:ext cx="10350500" cy="5803900"/>
          </a:xfrm>
          <a:prstGeom prst="rect">
            <a:avLst/>
          </a:prstGeom>
        </p:spPr>
      </p:pic>
      <p:pic>
        <p:nvPicPr>
          <p:cNvPr id="8" name="图片 7"/>
          <p:cNvPicPr>
            <a:picLocks noChangeAspect="1"/>
          </p:cNvPicPr>
          <p:nvPr/>
        </p:nvPicPr>
        <p:blipFill>
          <a:blip r:embed="rId3"/>
          <a:stretch>
            <a:fillRect/>
          </a:stretch>
        </p:blipFill>
        <p:spPr>
          <a:xfrm>
            <a:off x="798195" y="871220"/>
            <a:ext cx="10667365" cy="5798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猜一猜</a:t>
            </a:r>
            <a:endParaRPr lang="zh-CN" altLang="en-US"/>
          </a:p>
        </p:txBody>
      </p:sp>
      <p:sp>
        <p:nvSpPr>
          <p:cNvPr id="4" name="矩形 3" descr="7b0a2020202022776f7264617274223a20227b5c2269645c223a32353030313938342c5c227469645c223a31333439337d220a7d0a"/>
          <p:cNvSpPr/>
          <p:nvPr/>
        </p:nvSpPr>
        <p:spPr>
          <a:xfrm>
            <a:off x="1878330" y="2814320"/>
            <a:ext cx="9151620" cy="1017270"/>
          </a:xfrm>
          <a:prstGeom prst="rect">
            <a:avLst/>
          </a:prstGeom>
          <a:noFill/>
        </p:spPr>
        <p:txBody>
          <a:bodyPr wrap="square" lIns="90170" tIns="46990" rIns="90170" bIns="46990" rtlCol="0" anchor="t">
            <a:spAutoFit/>
            <a:scene3d>
              <a:camera prst="orthographicFront"/>
              <a:lightRig rig="threePt" dir="t">
                <a:rot lat="0" lon="0" rev="600000"/>
              </a:lightRig>
            </a:scene3d>
          </a:bodyPr>
          <a:p>
            <a:pPr algn="ctr"/>
            <a:r>
              <a:rPr lang="zh-CN" altLang="en-US" sz="6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说出两种文献检索的方式？</a:t>
            </a:r>
            <a:endParaRPr lang="zh-CN" altLang="en-US" sz="6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2575" y="1025525"/>
            <a:ext cx="11626850" cy="5238750"/>
          </a:xfrm>
          <a:prstGeom prst="rect">
            <a:avLst/>
          </a:prstGeom>
        </p:spPr>
      </p:pic>
      <p:sp>
        <p:nvSpPr>
          <p:cNvPr id="4" name="标题 3"/>
          <p:cNvSpPr>
            <a:spLocks noGrp="1"/>
          </p:cNvSpPr>
          <p:nvPr>
            <p:ph type="title"/>
          </p:nvPr>
        </p:nvSpPr>
        <p:spPr/>
        <p:txBody>
          <a:bodyPr>
            <a:normAutofit fontScale="90000"/>
          </a:bodyPr>
          <a:lstStyle/>
          <a:p>
            <a:r>
              <a:rPr lang="en-US" altLang="zh-CN" dirty="0"/>
              <a:t>3.</a:t>
            </a:r>
            <a:r>
              <a:rPr dirty="0"/>
              <a:t>文献筛选</a:t>
            </a:r>
            <a:r>
              <a:rPr dirty="0"/>
              <a:t>和分类</a:t>
            </a:r>
            <a:endParaRPr dirty="0"/>
          </a:p>
        </p:txBody>
      </p:sp>
      <p:sp>
        <p:nvSpPr>
          <p:cNvPr id="22" name="矩形 21"/>
          <p:cNvSpPr/>
          <p:nvPr/>
        </p:nvSpPr>
        <p:spPr>
          <a:xfrm>
            <a:off x="644082" y="1885399"/>
            <a:ext cx="2163200" cy="62055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fontAlgn="base">
              <a:spcBef>
                <a:spcPct val="0"/>
              </a:spcBef>
              <a:spcAft>
                <a:spcPct val="0"/>
              </a:spcAft>
              <a:defRPr/>
            </a:pPr>
            <a:endParaRPr lang="zh-CN" altLang="en-US" sz="1800" noProof="1"/>
          </a:p>
        </p:txBody>
      </p:sp>
      <p:sp>
        <p:nvSpPr>
          <p:cNvPr id="17" name="圆角矩形标注 16"/>
          <p:cNvSpPr/>
          <p:nvPr/>
        </p:nvSpPr>
        <p:spPr>
          <a:xfrm>
            <a:off x="2455081" y="2845515"/>
            <a:ext cx="5743667" cy="999865"/>
          </a:xfrm>
          <a:prstGeom prst="wedgeRoundRectCallout">
            <a:avLst>
              <a:gd name="adj1" fmla="val -40456"/>
              <a:gd name="adj2" fmla="val -89680"/>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Verdana" panose="020B0604030504040204" pitchFamily="34" charset="0"/>
              </a:rPr>
              <a:t>点击“中文”或“外文”，查看检索结果中的中文文献或外文文献。点击“总库”回到中外文混检结果。</a:t>
            </a:r>
            <a:endParaRPr lang="zh-CN" altLang="en-US" sz="1600" noProof="1">
              <a:solidFill>
                <a:schemeClr val="tx1"/>
              </a:solidFill>
              <a:latin typeface="微软雅黑" panose="020B0503020204020204" charset="-122"/>
              <a:ea typeface="微软雅黑" panose="020B0503020204020204" charset="-122"/>
              <a:sym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321310" y="1078230"/>
            <a:ext cx="11626850" cy="5238750"/>
          </a:xfrm>
          <a:prstGeom prst="rect">
            <a:avLst/>
          </a:prstGeom>
        </p:spPr>
      </p:pic>
      <p:sp>
        <p:nvSpPr>
          <p:cNvPr id="4" name="标题 3"/>
          <p:cNvSpPr>
            <a:spLocks noGrp="1"/>
          </p:cNvSpPr>
          <p:nvPr>
            <p:ph type="title"/>
          </p:nvPr>
        </p:nvSpPr>
        <p:spPr/>
        <p:txBody>
          <a:bodyPr>
            <a:normAutofit fontScale="90000"/>
          </a:bodyPr>
          <a:lstStyle/>
          <a:p>
            <a:r>
              <a:rPr lang="en-US" altLang="zh-CN" dirty="0"/>
              <a:t>3.</a:t>
            </a:r>
            <a:r>
              <a:rPr dirty="0"/>
              <a:t>文献筛选</a:t>
            </a:r>
            <a:r>
              <a:rPr dirty="0"/>
              <a:t>和分类</a:t>
            </a:r>
            <a:endParaRPr dirty="0"/>
          </a:p>
        </p:txBody>
      </p:sp>
      <p:sp>
        <p:nvSpPr>
          <p:cNvPr id="3" name="圆角矩形标注 2"/>
          <p:cNvSpPr/>
          <p:nvPr/>
        </p:nvSpPr>
        <p:spPr>
          <a:xfrm>
            <a:off x="5186560" y="3012912"/>
            <a:ext cx="5743984" cy="1521064"/>
          </a:xfrm>
          <a:prstGeom prst="wedgeRoundRectCallout">
            <a:avLst>
              <a:gd name="adj1" fmla="val -38069"/>
              <a:gd name="adj2" fmla="val -84622"/>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Verdana" panose="020B0604030504040204" pitchFamily="34" charset="0"/>
              </a:rPr>
              <a:t>横向展示所有资源类型文献，各资源类型下显示符合检索条件的文献量，突显总库各资源的文献分布情况，可点击切换查看不同资源类型下的文献。</a:t>
            </a:r>
            <a:r>
              <a:rPr lang="zh-CN" altLang="en-US" sz="1600" b="1" dirty="0">
                <a:solidFill>
                  <a:schemeClr val="tx1"/>
                </a:solidFill>
                <a:latin typeface="微软雅黑" panose="020B0503020204020204" charset="-122"/>
                <a:ea typeface="微软雅黑" panose="020B0503020204020204" charset="-122"/>
                <a:sym typeface="+mn-ea"/>
              </a:rPr>
              <a:t>突出中外文文献整合。</a:t>
            </a:r>
            <a:endParaRPr lang="zh-CN" altLang="en-US" sz="1600" b="1" dirty="0">
              <a:solidFill>
                <a:schemeClr val="tx1"/>
              </a:solidFill>
              <a:latin typeface="微软雅黑" panose="020B0503020204020204" charset="-122"/>
              <a:ea typeface="微软雅黑" panose="020B0503020204020204" charset="-122"/>
            </a:endParaRPr>
          </a:p>
          <a:p>
            <a:pPr defTabSz="914400" eaLnBrk="0" fontAlgn="base" hangingPunct="0">
              <a:lnSpc>
                <a:spcPct val="150000"/>
              </a:lnSpc>
              <a:spcBef>
                <a:spcPct val="0"/>
              </a:spcBef>
              <a:spcAft>
                <a:spcPct val="0"/>
              </a:spcAft>
              <a:defRPr/>
            </a:pPr>
            <a:endParaRPr lang="zh-CN" altLang="en-US" sz="1600" noProof="1">
              <a:solidFill>
                <a:schemeClr val="tx1"/>
              </a:solidFill>
              <a:latin typeface="微软雅黑" panose="020B0503020204020204" charset="-122"/>
              <a:ea typeface="微软雅黑" panose="020B0503020204020204" charset="-122"/>
              <a:sym typeface="Verdana" panose="020B0604030504040204" pitchFamily="34" charset="0"/>
            </a:endParaRPr>
          </a:p>
        </p:txBody>
      </p:sp>
      <p:sp>
        <p:nvSpPr>
          <p:cNvPr id="5" name="矩形 4"/>
          <p:cNvSpPr/>
          <p:nvPr/>
        </p:nvSpPr>
        <p:spPr>
          <a:xfrm>
            <a:off x="2907665" y="1863725"/>
            <a:ext cx="8275320" cy="62039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fontAlgn="base">
              <a:spcBef>
                <a:spcPct val="0"/>
              </a:spcBef>
              <a:spcAft>
                <a:spcPct val="0"/>
              </a:spcAft>
              <a:defRPr/>
            </a:pPr>
            <a:endParaRPr lang="zh-CN" altLang="en-US" sz="18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85750" y="1040765"/>
            <a:ext cx="11620500" cy="5467350"/>
          </a:xfrm>
          <a:prstGeom prst="rect">
            <a:avLst/>
          </a:prstGeom>
        </p:spPr>
      </p:pic>
      <p:sp>
        <p:nvSpPr>
          <p:cNvPr id="4" name="标题 3"/>
          <p:cNvSpPr>
            <a:spLocks noGrp="1"/>
          </p:cNvSpPr>
          <p:nvPr>
            <p:ph type="title"/>
          </p:nvPr>
        </p:nvSpPr>
        <p:spPr/>
        <p:txBody>
          <a:bodyPr>
            <a:normAutofit fontScale="90000"/>
          </a:bodyPr>
          <a:lstStyle/>
          <a:p>
            <a:r>
              <a:rPr lang="en-US" altLang="zh-CN" dirty="0"/>
              <a:t>3.</a:t>
            </a:r>
            <a:r>
              <a:rPr dirty="0"/>
              <a:t>文献筛选</a:t>
            </a:r>
            <a:r>
              <a:rPr dirty="0"/>
              <a:t>和分类</a:t>
            </a:r>
            <a:endParaRPr dirty="0"/>
          </a:p>
        </p:txBody>
      </p:sp>
      <p:sp>
        <p:nvSpPr>
          <p:cNvPr id="5" name="矩形 4"/>
          <p:cNvSpPr/>
          <p:nvPr/>
        </p:nvSpPr>
        <p:spPr>
          <a:xfrm>
            <a:off x="535940" y="2487930"/>
            <a:ext cx="2346325" cy="402018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fontAlgn="base">
              <a:spcBef>
                <a:spcPct val="0"/>
              </a:spcBef>
              <a:spcAft>
                <a:spcPct val="0"/>
              </a:spcAft>
              <a:defRPr/>
            </a:pPr>
            <a:endParaRPr lang="zh-CN" altLang="en-US" sz="1800" noProof="1"/>
          </a:p>
        </p:txBody>
      </p:sp>
      <p:sp>
        <p:nvSpPr>
          <p:cNvPr id="17" name="圆角矩形 5"/>
          <p:cNvSpPr/>
          <p:nvPr/>
        </p:nvSpPr>
        <p:spPr>
          <a:xfrm>
            <a:off x="2963727" y="2488151"/>
            <a:ext cx="6265818" cy="847504"/>
          </a:xfrm>
          <a:prstGeom prst="wedgeRoundRectCallout">
            <a:avLst>
              <a:gd name="adj1" fmla="val -42745"/>
              <a:gd name="adj2" fmla="val 69264"/>
              <a:gd name="adj3" fmla="val 16667"/>
            </a:avLst>
          </a:prstGeom>
          <a:solidFill>
            <a:srgbClr val="FF9933"/>
          </a:solidFill>
          <a:ln w="25400">
            <a:noFill/>
          </a:ln>
        </p:spPr>
        <p:txBody>
          <a:bodyPr wrap="none" anchor="ctr"/>
          <a:p>
            <a:pPr eaLnBrk="0" hangingPunct="0">
              <a:lnSpc>
                <a:spcPct val="130000"/>
              </a:lnSpc>
            </a:pPr>
            <a:r>
              <a:rPr lang="zh-CN" altLang="en-US" sz="1600" b="1" dirty="0">
                <a:latin typeface="微软雅黑" panose="020B0503020204020204" charset="-122"/>
                <a:ea typeface="微软雅黑" panose="020B0503020204020204" charset="-122"/>
              </a:rPr>
              <a:t>左侧分组筛选区，提供多层面的筛选角度，并支持多个条件的组合</a:t>
            </a:r>
            <a:endParaRPr lang="en-US" altLang="zh-CN" sz="1600" b="1" dirty="0">
              <a:latin typeface="微软雅黑" panose="020B0503020204020204" charset="-122"/>
              <a:ea typeface="微软雅黑" panose="020B0503020204020204" charset="-122"/>
            </a:endParaRPr>
          </a:p>
          <a:p>
            <a:pPr eaLnBrk="0" hangingPunct="0">
              <a:lnSpc>
                <a:spcPct val="130000"/>
              </a:lnSpc>
            </a:pPr>
            <a:r>
              <a:rPr lang="zh-CN" altLang="en-US" sz="1600" b="1" dirty="0">
                <a:latin typeface="微软雅黑" panose="020B0503020204020204" charset="-122"/>
                <a:ea typeface="微软雅黑" panose="020B0503020204020204" charset="-122"/>
              </a:rPr>
              <a:t>筛选，快速、精准地从检索结果中筛选出所需的优质文献。</a:t>
            </a:r>
            <a:endParaRPr lang="zh-CN" altLang="en-US" sz="1600" b="1" dirty="0">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a:stretch>
            <a:fillRect/>
          </a:stretch>
        </p:blipFill>
        <p:spPr>
          <a:xfrm>
            <a:off x="285750" y="1040765"/>
            <a:ext cx="11619865" cy="5836285"/>
          </a:xfrm>
          <a:prstGeom prst="rect">
            <a:avLst/>
          </a:prstGeom>
        </p:spPr>
      </p:pic>
      <p:grpSp>
        <p:nvGrpSpPr>
          <p:cNvPr id="9" name="组合 8"/>
          <p:cNvGrpSpPr/>
          <p:nvPr/>
        </p:nvGrpSpPr>
        <p:grpSpPr>
          <a:xfrm>
            <a:off x="3317875" y="2568575"/>
            <a:ext cx="5767705" cy="2194560"/>
            <a:chOff x="13597" y="1473"/>
            <a:chExt cx="5143" cy="832"/>
          </a:xfrm>
        </p:grpSpPr>
        <p:sp>
          <p:nvSpPr>
            <p:cNvPr id="10" name="流程图: 过程 9"/>
            <p:cNvSpPr/>
            <p:nvPr/>
          </p:nvSpPr>
          <p:spPr>
            <a:xfrm>
              <a:off x="13597" y="1473"/>
              <a:ext cx="5142" cy="832"/>
            </a:xfrm>
            <a:prstGeom prst="flowChartProcess">
              <a:avLst/>
            </a:prstGeom>
            <a:solidFill>
              <a:schemeClr val="accent1">
                <a:lumMod val="50000"/>
                <a:alpha val="6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3743" y="1473"/>
              <a:ext cx="4997" cy="764"/>
            </a:xfrm>
            <a:prstGeom prst="rect">
              <a:avLst/>
            </a:prstGeom>
            <a:noFill/>
          </p:spPr>
          <p:txBody>
            <a:bodyPr wrap="square" rtlCol="0">
              <a:spAutoFit/>
            </a:bodyPr>
            <a:p>
              <a:pPr algn="l" fontAlgn="auto">
                <a:lnSpc>
                  <a:spcPct val="125000"/>
                </a:lnSpc>
              </a:pPr>
              <a:r>
                <a:rPr lang="en-US" altLang="zh-CN" sz="2400" b="1">
                  <a:solidFill>
                    <a:schemeClr val="bg1"/>
                  </a:solidFill>
                  <a:latin typeface="黑体" panose="02010609060101010101" charset="-122"/>
                  <a:ea typeface="黑体" panose="02010609060101010101" charset="-122"/>
                </a:rPr>
                <a:t>H</a:t>
              </a:r>
              <a:r>
                <a:rPr lang="zh-CN" altLang="en-US" sz="2400" b="1">
                  <a:solidFill>
                    <a:schemeClr val="bg1"/>
                  </a:solidFill>
                  <a:latin typeface="黑体" panose="02010609060101010101" charset="-122"/>
                  <a:ea typeface="黑体" panose="02010609060101010101" charset="-122"/>
                </a:rPr>
                <a:t>指数：</a:t>
              </a:r>
              <a:endParaRPr lang="zh-CN" altLang="en-US" sz="2400" b="1">
                <a:solidFill>
                  <a:schemeClr val="bg1"/>
                </a:solidFill>
                <a:latin typeface="黑体" panose="02010609060101010101" charset="-122"/>
                <a:ea typeface="黑体" panose="02010609060101010101" charset="-122"/>
              </a:endParaRPr>
            </a:p>
            <a:p>
              <a:pPr algn="l" fontAlgn="auto">
                <a:lnSpc>
                  <a:spcPct val="125000"/>
                </a:lnSpc>
              </a:pPr>
              <a:r>
                <a:rPr lang="zh-CN" altLang="en-US" sz="2000" b="1">
                  <a:solidFill>
                    <a:schemeClr val="bg1"/>
                  </a:solidFill>
                  <a:latin typeface="黑体" panose="02010609060101010101" charset="-122"/>
                  <a:ea typeface="黑体" panose="02010609060101010101" charset="-122"/>
                </a:rPr>
                <a:t>是指某学者发表的论文中，至少有H篇的被引频次大于H次。代表了该学者产出优秀论文的能力。</a:t>
              </a:r>
              <a:endParaRPr lang="zh-CN" altLang="en-US" sz="2000" b="1">
                <a:solidFill>
                  <a:schemeClr val="bg1"/>
                </a:solidFill>
                <a:latin typeface="黑体" panose="02010609060101010101" charset="-122"/>
                <a:ea typeface="黑体" panose="02010609060101010101" charset="-122"/>
              </a:endParaRPr>
            </a:p>
            <a:p>
              <a:pPr algn="l" fontAlgn="auto">
                <a:lnSpc>
                  <a:spcPct val="125000"/>
                </a:lnSpc>
              </a:pPr>
              <a:r>
                <a:rPr lang="zh-CN" altLang="en-US" b="1" i="1">
                  <a:solidFill>
                    <a:srgbClr val="FFFF00"/>
                  </a:solidFill>
                  <a:latin typeface="黑体" panose="02010609060101010101" charset="-122"/>
                  <a:ea typeface="黑体" panose="02010609060101010101" charset="-122"/>
                </a:rPr>
                <a:t>例如某学者的h指数是49，这表示他已发表的论文中，每篇被引用了至少49次的论文总共有49篇。</a:t>
              </a:r>
              <a:endParaRPr lang="zh-CN" altLang="en-US" b="1" i="1">
                <a:solidFill>
                  <a:srgbClr val="FFFF00"/>
                </a:solidFill>
                <a:latin typeface="黑体" panose="02010609060101010101" charset="-122"/>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21310" y="1059180"/>
            <a:ext cx="11626850" cy="5238750"/>
          </a:xfrm>
          <a:prstGeom prst="rect">
            <a:avLst/>
          </a:prstGeom>
        </p:spPr>
      </p:pic>
      <p:sp>
        <p:nvSpPr>
          <p:cNvPr id="4" name="标题 3"/>
          <p:cNvSpPr>
            <a:spLocks noGrp="1"/>
          </p:cNvSpPr>
          <p:nvPr>
            <p:ph type="title"/>
          </p:nvPr>
        </p:nvSpPr>
        <p:spPr/>
        <p:txBody>
          <a:bodyPr>
            <a:normAutofit fontScale="90000"/>
          </a:bodyPr>
          <a:lstStyle/>
          <a:p>
            <a:r>
              <a:rPr lang="en-US" altLang="zh-CN" dirty="0"/>
              <a:t>3.</a:t>
            </a:r>
            <a:r>
              <a:rPr dirty="0"/>
              <a:t>文献筛选</a:t>
            </a:r>
            <a:r>
              <a:rPr dirty="0"/>
              <a:t>和分类</a:t>
            </a:r>
            <a:endParaRPr dirty="0"/>
          </a:p>
        </p:txBody>
      </p:sp>
      <p:sp>
        <p:nvSpPr>
          <p:cNvPr id="5" name="矩形 4"/>
          <p:cNvSpPr/>
          <p:nvPr/>
        </p:nvSpPr>
        <p:spPr>
          <a:xfrm>
            <a:off x="7186930" y="2705100"/>
            <a:ext cx="2131695" cy="42735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fontAlgn="base">
              <a:spcBef>
                <a:spcPct val="0"/>
              </a:spcBef>
              <a:spcAft>
                <a:spcPct val="0"/>
              </a:spcAft>
              <a:defRPr/>
            </a:pPr>
            <a:endParaRPr lang="zh-CN" altLang="en-US" sz="1800" noProof="1"/>
          </a:p>
        </p:txBody>
      </p:sp>
      <p:sp>
        <p:nvSpPr>
          <p:cNvPr id="6" name="圆角矩形标注 5"/>
          <p:cNvSpPr/>
          <p:nvPr/>
        </p:nvSpPr>
        <p:spPr>
          <a:xfrm>
            <a:off x="6139815" y="3264535"/>
            <a:ext cx="2819400" cy="1019175"/>
          </a:xfrm>
          <a:prstGeom prst="wedgeRoundRectCallout">
            <a:avLst>
              <a:gd name="adj1" fmla="val 2318"/>
              <a:gd name="adj2" fmla="val -75342"/>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mn-ea"/>
              </a:rPr>
              <a:t>可以帮助读者查找与检索主题最为相关的</a:t>
            </a:r>
            <a:r>
              <a:rPr lang="zh-CN" altLang="en-US" sz="1600" b="1" noProof="1">
                <a:solidFill>
                  <a:schemeClr val="tx1"/>
                </a:solidFill>
                <a:latin typeface="微软雅黑" panose="020B0503020204020204" charset="-122"/>
                <a:ea typeface="微软雅黑" panose="020B0503020204020204" charset="-122"/>
                <a:sym typeface="+mn-ea"/>
              </a:rPr>
              <a:t>文献。</a:t>
            </a:r>
            <a:endParaRPr lang="zh-CN" altLang="en-US" sz="1600" b="1" noProof="1">
              <a:solidFill>
                <a:schemeClr val="tx1"/>
              </a:solidFill>
              <a:latin typeface="微软雅黑" panose="020B0503020204020204" charset="-122"/>
              <a:ea typeface="微软雅黑" panose="020B0503020204020204" charset="-122"/>
              <a:sym typeface="+mn-ea"/>
            </a:endParaRPr>
          </a:p>
        </p:txBody>
      </p:sp>
      <p:sp>
        <p:nvSpPr>
          <p:cNvPr id="7" name="圆角矩形标注 6"/>
          <p:cNvSpPr/>
          <p:nvPr/>
        </p:nvSpPr>
        <p:spPr>
          <a:xfrm>
            <a:off x="6034679" y="3199660"/>
            <a:ext cx="4435908" cy="1018910"/>
          </a:xfrm>
          <a:prstGeom prst="wedgeRoundRectCallout">
            <a:avLst>
              <a:gd name="adj1" fmla="val 2318"/>
              <a:gd name="adj2" fmla="val -75342"/>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mn-ea"/>
              </a:rPr>
              <a:t>可以帮助读者找到最新出版的文献，实</a:t>
            </a:r>
            <a:endParaRPr lang="zh-CN" altLang="en-US" sz="1600" b="1" noProof="1">
              <a:solidFill>
                <a:schemeClr val="tx1"/>
              </a:solidFill>
              <a:latin typeface="微软雅黑" panose="020B0503020204020204" charset="-122"/>
              <a:ea typeface="微软雅黑" panose="020B0503020204020204" charset="-122"/>
              <a:sym typeface="+mn-ea"/>
            </a:endParaRPr>
          </a:p>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mn-ea"/>
              </a:rPr>
              <a:t>现学术发展跟踪，进行文献的系统调研。</a:t>
            </a:r>
            <a:endParaRPr lang="zh-CN" altLang="en-US" sz="1600" b="1" noProof="1">
              <a:solidFill>
                <a:schemeClr val="tx1"/>
              </a:solidFill>
              <a:latin typeface="微软雅黑" panose="020B0503020204020204" charset="-122"/>
              <a:ea typeface="微软雅黑" panose="020B0503020204020204" charset="-122"/>
              <a:sym typeface="+mn-ea"/>
            </a:endParaRPr>
          </a:p>
        </p:txBody>
      </p:sp>
      <p:sp>
        <p:nvSpPr>
          <p:cNvPr id="14" name="圆角矩形标注 13"/>
          <p:cNvSpPr/>
          <p:nvPr/>
        </p:nvSpPr>
        <p:spPr>
          <a:xfrm>
            <a:off x="6867255" y="3263804"/>
            <a:ext cx="3602687" cy="890356"/>
          </a:xfrm>
          <a:prstGeom prst="wedgeRoundRectCallout">
            <a:avLst>
              <a:gd name="adj1" fmla="val 2318"/>
              <a:gd name="adj2" fmla="val -75342"/>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mn-ea"/>
              </a:rPr>
              <a:t>可以帮助读者找到引用较多的优秀文献及优秀出版物。</a:t>
            </a:r>
            <a:endParaRPr lang="zh-CN" altLang="en-US" sz="1600" b="1" noProof="1">
              <a:solidFill>
                <a:schemeClr val="tx1"/>
              </a:solidFill>
              <a:latin typeface="微软雅黑" panose="020B0503020204020204" charset="-122"/>
              <a:ea typeface="微软雅黑" panose="020B0503020204020204" charset="-122"/>
              <a:sym typeface="+mn-ea"/>
            </a:endParaRPr>
          </a:p>
        </p:txBody>
      </p:sp>
      <p:sp>
        <p:nvSpPr>
          <p:cNvPr id="13" name="圆角矩形标注 12"/>
          <p:cNvSpPr/>
          <p:nvPr/>
        </p:nvSpPr>
        <p:spPr>
          <a:xfrm>
            <a:off x="7187225" y="3356532"/>
            <a:ext cx="4204193" cy="861789"/>
          </a:xfrm>
          <a:prstGeom prst="wedgeRoundRectCallout">
            <a:avLst>
              <a:gd name="adj1" fmla="val 2318"/>
              <a:gd name="adj2" fmla="val -75342"/>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defTabSz="914400" eaLnBrk="0" fontAlgn="base" hangingPunct="0">
              <a:lnSpc>
                <a:spcPct val="150000"/>
              </a:lnSpc>
              <a:spcBef>
                <a:spcPct val="0"/>
              </a:spcBef>
              <a:spcAft>
                <a:spcPct val="0"/>
              </a:spcAft>
              <a:defRPr/>
            </a:pPr>
            <a:r>
              <a:rPr lang="zh-CN" altLang="en-US" sz="1600" b="1" noProof="1">
                <a:solidFill>
                  <a:schemeClr val="tx1"/>
                </a:solidFill>
                <a:latin typeface="微软雅黑" panose="020B0503020204020204" charset="-122"/>
                <a:ea typeface="微软雅黑" panose="020B0503020204020204" charset="-122"/>
                <a:sym typeface="+mn-ea"/>
              </a:rPr>
              <a:t>下载频次最多的文献往往是传播最广、最受欢迎、文献价值较高的文献。</a:t>
            </a:r>
            <a:endParaRPr lang="zh-CN" altLang="en-US" sz="1600" b="1" noProof="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4"/>
                                        </p:tgtEl>
                                        <p:attrNameLst>
                                          <p:attrName>style.visibility</p:attrName>
                                        </p:attrNameLst>
                                      </p:cBhvr>
                                      <p:to>
                                        <p:strVal val="hidden"/>
                                      </p:to>
                                    </p:set>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7" grpId="1" bldLvl="0" animBg="1"/>
      <p:bldP spid="6" grpId="1" animBg="1"/>
      <p:bldP spid="14" grpId="0" bldLvl="0" animBg="1"/>
      <p:bldP spid="14" grpId="1" bldLvl="0" animBg="1"/>
      <p:bldP spid="1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稻壳儿春秋广告/盗版必究        原创来源：http://chn.docer.com/works?userid=199329941#!/work_time"/>
          <p:cNvSpPr txBox="1"/>
          <p:nvPr/>
        </p:nvSpPr>
        <p:spPr>
          <a:xfrm>
            <a:off x="374650" y="200025"/>
            <a:ext cx="5943600" cy="460375"/>
          </a:xfrm>
          <a:prstGeom prst="rect">
            <a:avLst/>
          </a:prstGeom>
          <a:noFill/>
        </p:spPr>
        <p:txBody>
          <a:bodyPr wrap="square" rtlCol="0">
            <a:spAutoFit/>
          </a:bodyPr>
          <a:lstStyle/>
          <a:p>
            <a:r>
              <a:rPr lang="zh-CN" altLang="en-US" sz="2400" b="1" dirty="0">
                <a:solidFill>
                  <a:srgbClr val="4A66AC"/>
                </a:solidFill>
                <a:latin typeface="微软雅黑" panose="020B0503020204020204" charset="-122"/>
                <a:ea typeface="微软雅黑" panose="020B0503020204020204" charset="-122"/>
              </a:rPr>
              <a:t>资源收录</a:t>
            </a:r>
            <a:endParaRPr lang="zh-CN" altLang="en-US" sz="2400" b="1" dirty="0">
              <a:solidFill>
                <a:srgbClr val="4A66AC"/>
              </a:solidFill>
              <a:latin typeface="微软雅黑" panose="020B0503020204020204" charset="-122"/>
              <a:ea typeface="微软雅黑" panose="020B0503020204020204" charset="-122"/>
            </a:endParaRPr>
          </a:p>
        </p:txBody>
      </p:sp>
      <p:sp>
        <p:nvSpPr>
          <p:cNvPr id="22" name="学论网--www.xuelun.me"/>
          <p:cNvSpPr/>
          <p:nvPr/>
        </p:nvSpPr>
        <p:spPr>
          <a:xfrm>
            <a:off x="0" y="250900"/>
            <a:ext cx="224493" cy="642367"/>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文本框 12"/>
          <p:cNvSpPr txBox="1"/>
          <p:nvPr/>
        </p:nvSpPr>
        <p:spPr>
          <a:xfrm>
            <a:off x="517525" y="1351915"/>
            <a:ext cx="6087110" cy="706755"/>
          </a:xfrm>
          <a:prstGeom prst="rect">
            <a:avLst/>
          </a:prstGeom>
          <a:noFill/>
        </p:spPr>
        <p:txBody>
          <a:bodyPr wrap="square" rtlCol="0" anchor="t">
            <a:spAutoFit/>
          </a:bodyPr>
          <a:lstStyle/>
          <a:p>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rPr>
              <a:t>学术期刊：</a:t>
            </a:r>
            <a:r>
              <a:rPr lang="zh-CN" altLang="en-US" sz="2000"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中文期刊8</a:t>
            </a:r>
            <a:r>
              <a:rPr lang="en-US" altLang="zh-CN" sz="2000" dirty="0">
                <a:latin typeface="微软雅黑" panose="020B0503020204020204" charset="-122"/>
                <a:ea typeface="微软雅黑" panose="020B0503020204020204" charset="-122"/>
              </a:rPr>
              <a:t>54</a:t>
            </a:r>
            <a:r>
              <a:rPr lang="zh-CN" altLang="en-US" sz="2000" dirty="0">
                <a:latin typeface="微软雅黑" panose="020B0503020204020204" charset="-122"/>
                <a:ea typeface="微软雅黑" panose="020B0503020204020204" charset="-122"/>
              </a:rPr>
              <a:t>0余种，5810余万篇；</a:t>
            </a:r>
            <a:endParaRPr lang="zh-CN" altLang="en-US" sz="2000" dirty="0">
              <a:latin typeface="微软雅黑" panose="020B0503020204020204" charset="-122"/>
              <a:ea typeface="微软雅黑" panose="020B0503020204020204" charset="-122"/>
            </a:endParaRPr>
          </a:p>
          <a:p>
            <a:r>
              <a:rPr lang="zh-CN" altLang="en-US" sz="2000" dirty="0">
                <a:latin typeface="微软雅黑" panose="020B0503020204020204" charset="-122"/>
                <a:ea typeface="微软雅黑" panose="020B0503020204020204" charset="-122"/>
              </a:rPr>
              <a:t>                   外文7.5万余种，1.2余亿篇外文题录</a:t>
            </a:r>
            <a:endParaRPr lang="zh-CN" altLang="en-US" sz="2000" dirty="0">
              <a:latin typeface="微软雅黑" panose="020B0503020204020204" charset="-122"/>
              <a:ea typeface="微软雅黑" panose="020B0503020204020204" charset="-122"/>
            </a:endParaRPr>
          </a:p>
        </p:txBody>
      </p:sp>
      <p:sp>
        <p:nvSpPr>
          <p:cNvPr id="14" name="文本框 13"/>
          <p:cNvSpPr txBox="1"/>
          <p:nvPr/>
        </p:nvSpPr>
        <p:spPr>
          <a:xfrm>
            <a:off x="7994650" y="4527550"/>
            <a:ext cx="3889375" cy="706755"/>
          </a:xfrm>
          <a:prstGeom prst="rect">
            <a:avLst/>
          </a:prstGeom>
          <a:noFill/>
        </p:spPr>
        <p:txBody>
          <a:bodyPr wrap="square" rtlCol="0" anchor="t">
            <a:spAutoFit/>
          </a:bodyPr>
          <a:lstStyle/>
          <a:p>
            <a:pPr fontAlgn="auto">
              <a:lnSpc>
                <a:spcPct val="100000"/>
              </a:lnSpc>
            </a:pPr>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rPr>
              <a:t>成果：</a:t>
            </a:r>
            <a:r>
              <a:rPr lang="zh-CN" altLang="en-US" sz="2000" dirty="0">
                <a:latin typeface="微软雅黑" panose="020B0503020204020204" charset="-122"/>
                <a:ea typeface="微软雅黑" panose="020B0503020204020204" charset="-122"/>
              </a:rPr>
              <a:t> 90余万项</a:t>
            </a:r>
            <a:endParaRPr lang="zh-CN" altLang="en-US" sz="2000" dirty="0">
              <a:latin typeface="微软雅黑" panose="020B0503020204020204" charset="-122"/>
              <a:ea typeface="微软雅黑" panose="020B0503020204020204" charset="-122"/>
            </a:endParaRPr>
          </a:p>
          <a:p>
            <a:pPr fontAlgn="auto">
              <a:lnSpc>
                <a:spcPct val="100000"/>
              </a:lnSpc>
            </a:pPr>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rPr>
              <a:t>古籍：</a:t>
            </a:r>
            <a:r>
              <a:rPr lang="zh-CN" altLang="en-US" sz="2000" dirty="0">
                <a:solidFill>
                  <a:srgbClr val="4A66AC"/>
                </a:solidFill>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5900余部，</a:t>
            </a:r>
            <a:r>
              <a:rPr lang="en-US" altLang="zh-CN" sz="2000" dirty="0">
                <a:latin typeface="微软雅黑" panose="020B0503020204020204" charset="-122"/>
                <a:ea typeface="微软雅黑" panose="020B0503020204020204" charset="-122"/>
              </a:rPr>
              <a:t>2</a:t>
            </a:r>
            <a:r>
              <a:rPr lang="zh-CN" altLang="en-US" sz="2000" dirty="0">
                <a:latin typeface="微软雅黑" panose="020B0503020204020204" charset="-122"/>
                <a:ea typeface="微软雅黑" panose="020B0503020204020204" charset="-122"/>
              </a:rPr>
              <a:t>2亿字</a:t>
            </a:r>
            <a:endParaRPr lang="zh-CN" altLang="en-US" sz="2000" dirty="0">
              <a:latin typeface="微软雅黑" panose="020B0503020204020204" charset="-122"/>
              <a:ea typeface="微软雅黑" panose="020B0503020204020204" charset="-122"/>
            </a:endParaRPr>
          </a:p>
        </p:txBody>
      </p:sp>
      <p:sp>
        <p:nvSpPr>
          <p:cNvPr id="15" name="文本框 14"/>
          <p:cNvSpPr txBox="1"/>
          <p:nvPr/>
        </p:nvSpPr>
        <p:spPr>
          <a:xfrm>
            <a:off x="153035" y="2489200"/>
            <a:ext cx="3284220" cy="706755"/>
          </a:xfrm>
          <a:prstGeom prst="rect">
            <a:avLst/>
          </a:prstGeom>
          <a:noFill/>
        </p:spPr>
        <p:txBody>
          <a:bodyPr wrap="square" rtlCol="0" anchor="t">
            <a:spAutoFit/>
          </a:bodyPr>
          <a:lstStyle/>
          <a:p>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学位论文</a:t>
            </a:r>
            <a:r>
              <a:rPr lang="zh-CN" altLang="en-US" sz="2000"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a:t>
            </a:r>
            <a:r>
              <a:rPr lang="zh-CN" altLang="en-US" sz="2000" dirty="0">
                <a:latin typeface="微软雅黑" panose="020B0503020204020204" charset="-122"/>
                <a:ea typeface="微软雅黑" panose="020B0503020204020204" charset="-122"/>
                <a:sym typeface="+mn-ea"/>
              </a:rPr>
              <a:t> 博士40余万篇；                       </a:t>
            </a:r>
            <a:endParaRPr lang="zh-CN" altLang="en-US" sz="2000" dirty="0">
              <a:latin typeface="微软雅黑" panose="020B0503020204020204" charset="-122"/>
              <a:ea typeface="微软雅黑" panose="020B0503020204020204" charset="-122"/>
              <a:sym typeface="+mn-ea"/>
            </a:endParaRPr>
          </a:p>
          <a:p>
            <a:r>
              <a:rPr lang="zh-CN" altLang="en-US" sz="2000" dirty="0">
                <a:latin typeface="微软雅黑" panose="020B0503020204020204" charset="-122"/>
                <a:ea typeface="微软雅黑" panose="020B0503020204020204" charset="-122"/>
                <a:sym typeface="+mn-ea"/>
              </a:rPr>
              <a:t>                  硕士460余万篇</a:t>
            </a:r>
            <a:endParaRPr lang="zh-CN" altLang="en-US" sz="2000" dirty="0">
              <a:latin typeface="微软雅黑" panose="020B0503020204020204" charset="-122"/>
              <a:ea typeface="微软雅黑" panose="020B0503020204020204" charset="-122"/>
              <a:sym typeface="+mn-ea"/>
            </a:endParaRPr>
          </a:p>
        </p:txBody>
      </p:sp>
      <p:sp>
        <p:nvSpPr>
          <p:cNvPr id="16" name="文本框 15"/>
          <p:cNvSpPr txBox="1"/>
          <p:nvPr/>
        </p:nvSpPr>
        <p:spPr>
          <a:xfrm>
            <a:off x="313055" y="3773805"/>
            <a:ext cx="3609975" cy="706755"/>
          </a:xfrm>
          <a:prstGeom prst="rect">
            <a:avLst/>
          </a:prstGeom>
          <a:noFill/>
        </p:spPr>
        <p:txBody>
          <a:bodyPr wrap="square" rtlCol="0" anchor="t">
            <a:spAutoFit/>
          </a:bodyPr>
          <a:lstStyle/>
          <a:p>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会议：</a:t>
            </a:r>
            <a:r>
              <a:rPr lang="zh-CN" altLang="en-US" sz="2000" dirty="0">
                <a:latin typeface="微软雅黑" panose="020B0503020204020204" charset="-122"/>
                <a:ea typeface="微软雅黑" panose="020B0503020204020204" charset="-122"/>
                <a:sym typeface="+mn-ea"/>
              </a:rPr>
              <a:t> 国内会议2</a:t>
            </a:r>
            <a:r>
              <a:rPr lang="en-US" altLang="zh-CN" sz="2000" dirty="0">
                <a:latin typeface="微软雅黑" panose="020B0503020204020204" charset="-122"/>
                <a:ea typeface="微软雅黑" panose="020B0503020204020204" charset="-122"/>
                <a:sym typeface="+mn-ea"/>
              </a:rPr>
              <a:t>5</a:t>
            </a:r>
            <a:r>
              <a:rPr lang="zh-CN" altLang="en-US" sz="2000" dirty="0">
                <a:latin typeface="微软雅黑" panose="020B0503020204020204" charset="-122"/>
                <a:ea typeface="微软雅黑" panose="020B0503020204020204" charset="-122"/>
                <a:sym typeface="+mn-ea"/>
              </a:rPr>
              <a:t>0余万篇；</a:t>
            </a:r>
            <a:endParaRPr lang="zh-CN" altLang="en-US" sz="2000" dirty="0">
              <a:latin typeface="微软雅黑" panose="020B0503020204020204" charset="-122"/>
              <a:ea typeface="微软雅黑" panose="020B0503020204020204" charset="-122"/>
              <a:sym typeface="+mn-ea"/>
            </a:endParaRPr>
          </a:p>
          <a:p>
            <a:r>
              <a:rPr lang="zh-CN" altLang="en-US" sz="2000" dirty="0">
                <a:latin typeface="微软雅黑" panose="020B0503020204020204" charset="-122"/>
                <a:ea typeface="微软雅黑" panose="020B0503020204020204" charset="-122"/>
                <a:sym typeface="+mn-ea"/>
              </a:rPr>
              <a:t>            国际会议80余万篇</a:t>
            </a:r>
            <a:endParaRPr lang="zh-CN" altLang="en-US" sz="2000" dirty="0">
              <a:latin typeface="微软雅黑" panose="020B0503020204020204" charset="-122"/>
              <a:ea typeface="微软雅黑" panose="020B0503020204020204" charset="-122"/>
              <a:sym typeface="+mn-ea"/>
            </a:endParaRPr>
          </a:p>
        </p:txBody>
      </p:sp>
      <p:sp>
        <p:nvSpPr>
          <p:cNvPr id="17" name="文本框 16"/>
          <p:cNvSpPr txBox="1"/>
          <p:nvPr/>
        </p:nvSpPr>
        <p:spPr>
          <a:xfrm>
            <a:off x="638810" y="5234305"/>
            <a:ext cx="3589020" cy="398780"/>
          </a:xfrm>
          <a:prstGeom prst="rect">
            <a:avLst/>
          </a:prstGeom>
          <a:noFill/>
        </p:spPr>
        <p:txBody>
          <a:bodyPr wrap="none" rtlCol="0" anchor="t">
            <a:spAutoFit/>
          </a:bodyPr>
          <a:lstStyle/>
          <a:p>
            <a:pPr algn="l"/>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报纸：</a:t>
            </a:r>
            <a:r>
              <a:rPr lang="zh-CN" altLang="en-US" sz="2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6</a:t>
            </a:r>
            <a:r>
              <a:rPr lang="en-US" altLang="zh-CN" sz="2000" dirty="0">
                <a:latin typeface="微软雅黑" panose="020B0503020204020204" charset="-122"/>
                <a:ea typeface="微软雅黑" panose="020B0503020204020204" charset="-122"/>
                <a:sym typeface="+mn-ea"/>
              </a:rPr>
              <a:t>5</a:t>
            </a:r>
            <a:r>
              <a:rPr lang="zh-CN" altLang="en-US" sz="2000" dirty="0">
                <a:latin typeface="微软雅黑" panose="020B0503020204020204" charset="-122"/>
                <a:ea typeface="微软雅黑" panose="020B0503020204020204" charset="-122"/>
                <a:sym typeface="+mn-ea"/>
              </a:rPr>
              <a:t>0余种，</a:t>
            </a:r>
            <a:r>
              <a:rPr sz="2000" dirty="0">
                <a:latin typeface="微软雅黑" panose="020B0503020204020204" charset="-122"/>
                <a:ea typeface="微软雅黑" panose="020B0503020204020204" charset="-122"/>
                <a:sym typeface="+mn-ea"/>
              </a:rPr>
              <a:t>2040余</a:t>
            </a:r>
            <a:r>
              <a:rPr lang="zh-CN" altLang="en-US" sz="2000" dirty="0">
                <a:latin typeface="微软雅黑" panose="020B0503020204020204" charset="-122"/>
                <a:ea typeface="微软雅黑" panose="020B0503020204020204" charset="-122"/>
                <a:sym typeface="+mn-ea"/>
              </a:rPr>
              <a:t>万篇</a:t>
            </a:r>
            <a:endParaRPr lang="zh-CN" altLang="en-US" sz="2000" dirty="0">
              <a:latin typeface="微软雅黑" panose="020B0503020204020204" charset="-122"/>
              <a:ea typeface="微软雅黑" panose="020B0503020204020204" charset="-122"/>
              <a:sym typeface="+mn-ea"/>
            </a:endParaRPr>
          </a:p>
        </p:txBody>
      </p:sp>
      <p:sp>
        <p:nvSpPr>
          <p:cNvPr id="18" name="文本框 17"/>
          <p:cNvSpPr txBox="1"/>
          <p:nvPr/>
        </p:nvSpPr>
        <p:spPr>
          <a:xfrm>
            <a:off x="6741160" y="1351915"/>
            <a:ext cx="4648835" cy="398780"/>
          </a:xfrm>
          <a:prstGeom prst="rect">
            <a:avLst/>
          </a:prstGeom>
          <a:noFill/>
        </p:spPr>
        <p:txBody>
          <a:bodyPr wrap="none" rtlCol="0" anchor="t">
            <a:spAutoFit/>
          </a:bodyPr>
          <a:lstStyle/>
          <a:p>
            <a:pPr algn="l" fontAlgn="auto">
              <a:lnSpc>
                <a:spcPct val="100000"/>
              </a:lnSpc>
            </a:pPr>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年鉴：</a:t>
            </a:r>
            <a:r>
              <a:rPr lang="zh-CN" altLang="en-US" sz="2000" dirty="0">
                <a:latin typeface="微软雅黑" panose="020B0503020204020204" charset="-122"/>
                <a:ea typeface="微软雅黑" panose="020B0503020204020204" charset="-122"/>
                <a:sym typeface="+mn-ea"/>
              </a:rPr>
              <a:t> </a:t>
            </a:r>
            <a:r>
              <a:rPr lang="en-US" altLang="zh-CN" sz="2000" dirty="0">
                <a:latin typeface="微软雅黑" panose="020B0503020204020204" charset="-122"/>
                <a:ea typeface="微软雅黑" panose="020B0503020204020204" charset="-122"/>
                <a:sym typeface="+mn-ea"/>
              </a:rPr>
              <a:t>5350</a:t>
            </a:r>
            <a:r>
              <a:rPr lang="zh-CN" altLang="en-US" sz="2000" dirty="0">
                <a:latin typeface="微软雅黑" panose="020B0503020204020204" charset="-122"/>
                <a:ea typeface="微软雅黑" panose="020B0503020204020204" charset="-122"/>
                <a:sym typeface="+mn-ea"/>
              </a:rPr>
              <a:t>余种，4万本，3900余万篇</a:t>
            </a:r>
            <a:endParaRPr lang="zh-CN" altLang="en-US" sz="2000" dirty="0">
              <a:latin typeface="微软雅黑" panose="020B0503020204020204" charset="-122"/>
              <a:ea typeface="微软雅黑" panose="020B0503020204020204" charset="-122"/>
              <a:sym typeface="+mn-ea"/>
            </a:endParaRPr>
          </a:p>
        </p:txBody>
      </p:sp>
      <p:sp>
        <p:nvSpPr>
          <p:cNvPr id="23" name="文本框 22"/>
          <p:cNvSpPr txBox="1"/>
          <p:nvPr/>
        </p:nvSpPr>
        <p:spPr>
          <a:xfrm>
            <a:off x="7454265" y="2149475"/>
            <a:ext cx="4351655" cy="706755"/>
          </a:xfrm>
          <a:prstGeom prst="rect">
            <a:avLst/>
          </a:prstGeom>
          <a:noFill/>
        </p:spPr>
        <p:txBody>
          <a:bodyPr wrap="square" rtlCol="0" anchor="t">
            <a:spAutoFit/>
          </a:bodyPr>
          <a:lstStyle/>
          <a:p>
            <a:pPr fontAlgn="auto">
              <a:lnSpc>
                <a:spcPct val="100000"/>
              </a:lnSpc>
            </a:pPr>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专利：</a:t>
            </a:r>
            <a:r>
              <a:rPr lang="zh-CN" altLang="en-US" sz="20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中国专利</a:t>
            </a:r>
            <a:r>
              <a:rPr sz="2000" dirty="0">
                <a:latin typeface="微软雅黑" panose="020B0503020204020204" charset="-122"/>
                <a:ea typeface="微软雅黑" panose="020B0503020204020204" charset="-122"/>
                <a:sym typeface="+mn-ea"/>
              </a:rPr>
              <a:t>1870</a:t>
            </a:r>
            <a:r>
              <a:rPr lang="zh-CN" altLang="en-US" sz="2000" dirty="0">
                <a:latin typeface="微软雅黑" panose="020B0503020204020204" charset="-122"/>
                <a:ea typeface="微软雅黑" panose="020B0503020204020204" charset="-122"/>
                <a:sym typeface="+mn-ea"/>
              </a:rPr>
              <a:t>余万项；</a:t>
            </a:r>
            <a:endParaRPr lang="zh-CN" altLang="en-US" sz="2000" dirty="0">
              <a:latin typeface="微软雅黑" panose="020B0503020204020204" charset="-122"/>
              <a:ea typeface="微软雅黑" panose="020B0503020204020204" charset="-122"/>
              <a:sym typeface="+mn-ea"/>
            </a:endParaRPr>
          </a:p>
          <a:p>
            <a:pPr fontAlgn="auto">
              <a:lnSpc>
                <a:spcPct val="100000"/>
              </a:lnSpc>
            </a:pPr>
            <a:r>
              <a:rPr lang="zh-CN" altLang="en-US" sz="2000" dirty="0">
                <a:latin typeface="微软雅黑" panose="020B0503020204020204" charset="-122"/>
                <a:ea typeface="微软雅黑" panose="020B0503020204020204" charset="-122"/>
                <a:sym typeface="+mn-ea"/>
              </a:rPr>
              <a:t>             </a:t>
            </a:r>
            <a:r>
              <a:rPr lang="zh-CN" altLang="en-US" sz="2000" dirty="0">
                <a:solidFill>
                  <a:schemeClr val="tx1"/>
                </a:solidFill>
                <a:latin typeface="微软雅黑" panose="020B0503020204020204" charset="-122"/>
                <a:ea typeface="微软雅黑" panose="020B0503020204020204" charset="-122"/>
                <a:sym typeface="+mn-ea"/>
              </a:rPr>
              <a:t>海外专利1.0余亿项</a:t>
            </a:r>
            <a:endParaRPr lang="zh-CN" altLang="en-US" sz="2000" dirty="0">
              <a:solidFill>
                <a:schemeClr val="tx1"/>
              </a:solidFill>
              <a:latin typeface="微软雅黑" panose="020B0503020204020204" charset="-122"/>
              <a:ea typeface="微软雅黑" panose="020B0503020204020204" charset="-122"/>
              <a:sym typeface="+mn-ea"/>
            </a:endParaRPr>
          </a:p>
        </p:txBody>
      </p:sp>
      <p:sp>
        <p:nvSpPr>
          <p:cNvPr id="24" name="文本框 23"/>
          <p:cNvSpPr txBox="1"/>
          <p:nvPr/>
        </p:nvSpPr>
        <p:spPr>
          <a:xfrm>
            <a:off x="8182610" y="3195955"/>
            <a:ext cx="3514090" cy="1014730"/>
          </a:xfrm>
          <a:prstGeom prst="rect">
            <a:avLst/>
          </a:prstGeom>
          <a:noFill/>
        </p:spPr>
        <p:txBody>
          <a:bodyPr wrap="square" rtlCol="0" anchor="t">
            <a:spAutoFit/>
          </a:bodyPr>
          <a:lstStyle/>
          <a:p>
            <a:pPr fontAlgn="auto">
              <a:lnSpc>
                <a:spcPct val="100000"/>
              </a:lnSpc>
            </a:pPr>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sym typeface="+mn-ea"/>
              </a:rPr>
              <a:t>标准：</a:t>
            </a:r>
            <a:r>
              <a:rPr lang="zh-CN" altLang="en-US" sz="2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国家、行业、职业标准全文及国内外标准题录共计60余万条</a:t>
            </a:r>
            <a:endParaRPr lang="zh-CN" altLang="en-US" sz="2000" dirty="0">
              <a:latin typeface="微软雅黑" panose="020B0503020204020204" charset="-122"/>
              <a:ea typeface="微软雅黑" panose="020B0503020204020204" charset="-122"/>
              <a:sym typeface="+mn-ea"/>
            </a:endParaRPr>
          </a:p>
        </p:txBody>
      </p:sp>
      <p:sp>
        <p:nvSpPr>
          <p:cNvPr id="25" name="TextBox 32"/>
          <p:cNvSpPr txBox="1"/>
          <p:nvPr/>
        </p:nvSpPr>
        <p:spPr>
          <a:xfrm>
            <a:off x="7015480" y="5700395"/>
            <a:ext cx="5020310" cy="951865"/>
          </a:xfrm>
          <a:prstGeom prst="rect">
            <a:avLst/>
          </a:prstGeom>
          <a:noFill/>
        </p:spPr>
        <p:txBody>
          <a:bodyPr wrap="none" anchor="ctr">
            <a:noAutofit/>
          </a:bodyPr>
          <a:lstStyle/>
          <a:p>
            <a:pPr algn="l"/>
            <a:r>
              <a:rPr lang="zh-CN"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cs typeface="黑体" panose="02010609060101010101" charset="-122"/>
                <a:sym typeface="宋体" panose="02010600030101010101" pitchFamily="2" charset="-122"/>
              </a:rPr>
              <a:t>法律法规：</a:t>
            </a:r>
            <a:endParaRPr lang="zh-CN"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cs typeface="黑体" panose="02010609060101010101" charset="-122"/>
              <a:sym typeface="宋体" panose="02010600030101010101" pitchFamily="2" charset="-122"/>
            </a:endParaRPr>
          </a:p>
          <a:p>
            <a:pPr algn="l"/>
            <a:r>
              <a:rPr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论文300多万篇，案例3900多万篇，</a:t>
            </a:r>
            <a:endParaRPr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endParaRPr>
          </a:p>
          <a:p>
            <a:pPr algn="l"/>
            <a:r>
              <a:rPr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法规108万篇</a:t>
            </a:r>
            <a:endParaRPr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endParaRPr>
          </a:p>
        </p:txBody>
      </p:sp>
      <p:sp>
        <p:nvSpPr>
          <p:cNvPr id="26" name="TextBox 32"/>
          <p:cNvSpPr txBox="1"/>
          <p:nvPr/>
        </p:nvSpPr>
        <p:spPr>
          <a:xfrm>
            <a:off x="1612265" y="5913120"/>
            <a:ext cx="3897630" cy="739140"/>
          </a:xfrm>
          <a:prstGeom prst="rect">
            <a:avLst/>
          </a:prstGeom>
          <a:noFill/>
        </p:spPr>
        <p:txBody>
          <a:bodyPr wrap="none" anchor="ctr">
            <a:noAutofit/>
          </a:bodyPr>
          <a:lstStyle/>
          <a:p>
            <a:pPr algn="l"/>
            <a:r>
              <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cs typeface="黑体" panose="02010609060101010101" charset="-122"/>
                <a:sym typeface="宋体" panose="02010600030101010101" pitchFamily="2" charset="-122"/>
              </a:rPr>
              <a:t>工具书：</a:t>
            </a:r>
            <a:endParaRPr lang="zh-CN" altLang="en-US" sz="2000" b="1" dirty="0">
              <a:solidFill>
                <a:srgbClr val="4A66AC"/>
              </a:solidFill>
              <a:effectLst>
                <a:reflection blurRad="6350" stA="53000" endA="300" endPos="35500" dir="5400000" sy="-90000" algn="bl" rotWithShape="0"/>
              </a:effectLst>
              <a:latin typeface="微软雅黑" panose="020B0503020204020204" charset="-122"/>
              <a:ea typeface="微软雅黑" panose="020B0503020204020204" charset="-122"/>
              <a:cs typeface="黑体" panose="02010609060101010101" charset="-122"/>
              <a:sym typeface="宋体" panose="02010600030101010101" pitchFamily="2" charset="-122"/>
            </a:endParaRPr>
          </a:p>
          <a:p>
            <a:pPr algn="l"/>
            <a:r>
              <a:rPr lang="en-US"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200</a:t>
            </a:r>
            <a:r>
              <a:rPr lang="zh-CN" altLang="en-US"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多家出版社的</a:t>
            </a:r>
            <a:r>
              <a:rPr lang="en-US" altLang="zh-CN"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1</a:t>
            </a:r>
            <a:r>
              <a:rPr lang="zh-CN" altLang="en-US"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rPr>
              <a:t>万余部工具书</a:t>
            </a:r>
            <a:endParaRPr lang="zh-CN" altLang="en-US" sz="2000" dirty="0">
              <a:solidFill>
                <a:schemeClr val="tx1"/>
              </a:solidFill>
              <a:latin typeface="微软雅黑" panose="020B0503020204020204" charset="-122"/>
              <a:ea typeface="微软雅黑" panose="020B0503020204020204" charset="-122"/>
              <a:cs typeface="黑体" panose="02010609060101010101" charset="-122"/>
              <a:sym typeface="宋体" panose="02010600030101010101" pitchFamily="2" charset="-122"/>
            </a:endParaRPr>
          </a:p>
        </p:txBody>
      </p:sp>
      <p:sp>
        <p:nvSpPr>
          <p:cNvPr id="2" name="Rectangle 29"/>
          <p:cNvSpPr/>
          <p:nvPr/>
        </p:nvSpPr>
        <p:spPr>
          <a:xfrm>
            <a:off x="2043381" y="220420"/>
            <a:ext cx="5575935" cy="46037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wrap="square">
            <a:spAutoFit/>
          </a:bodyPr>
          <a:lstStyle/>
          <a:p>
            <a:pPr algn="dist" eaLnBrk="1" fontAlgn="auto" hangingPunct="1">
              <a:spcBef>
                <a:spcPts val="0"/>
              </a:spcBef>
              <a:spcAft>
                <a:spcPts val="0"/>
              </a:spcAft>
              <a:defRPr/>
            </a:pPr>
            <a:r>
              <a:rPr lang="zh-CN" altLang="id-ID" sz="2400" b="1" i="1" dirty="0">
                <a:solidFill>
                  <a:schemeClr val="bg1">
                    <a:lumMod val="50000"/>
                  </a:schemeClr>
                </a:solidFill>
                <a:latin typeface="隶书" panose="02010509060101010101" charset="-122"/>
                <a:ea typeface="隶书" panose="02010509060101010101" charset="-122"/>
              </a:rPr>
              <a:t>丰富的学术资源多维度助力科研全过程</a:t>
            </a:r>
            <a:endParaRPr lang="zh-CN" altLang="id-ID" sz="2400" b="1" i="1" dirty="0">
              <a:solidFill>
                <a:schemeClr val="bg1">
                  <a:lumMod val="50000"/>
                </a:schemeClr>
              </a:solidFill>
              <a:latin typeface="隶书" panose="02010509060101010101" charset="-122"/>
              <a:ea typeface="隶书" panose="02010509060101010101" charset="-122"/>
            </a:endParaRPr>
          </a:p>
        </p:txBody>
      </p:sp>
      <p:grpSp>
        <p:nvGrpSpPr>
          <p:cNvPr id="28" name="组合 27"/>
          <p:cNvGrpSpPr/>
          <p:nvPr/>
        </p:nvGrpSpPr>
        <p:grpSpPr>
          <a:xfrm>
            <a:off x="3774440" y="2150110"/>
            <a:ext cx="4032250" cy="4032250"/>
            <a:chOff x="5093" y="3713"/>
            <a:chExt cx="6350" cy="6350"/>
          </a:xfrm>
        </p:grpSpPr>
        <p:sp>
          <p:nvSpPr>
            <p:cNvPr id="29" name="弧形 28"/>
            <p:cNvSpPr/>
            <p:nvPr>
              <p:custDataLst>
                <p:tags r:id="rId1"/>
              </p:custDataLst>
            </p:nvPr>
          </p:nvSpPr>
          <p:spPr>
            <a:xfrm>
              <a:off x="5093" y="3713"/>
              <a:ext cx="6350" cy="6350"/>
            </a:xfrm>
            <a:prstGeom prst="arc">
              <a:avLst>
                <a:gd name="adj1" fmla="val 9201142"/>
                <a:gd name="adj2" fmla="val 1681006"/>
              </a:avLst>
            </a:prstGeom>
            <a:noFill/>
            <a:ln w="12700">
              <a:solidFill>
                <a:srgbClr val="C6162A"/>
              </a:solidFill>
            </a:ln>
          </p:spPr>
          <p:txBody>
            <a:bodyPr vert="horz" wrap="square" lIns="121920" tIns="60960" rIns="121920" bIns="60960" numCol="1" anchor="t" anchorCtr="0" compatLnSpc="1"/>
            <a:p>
              <a:endParaRPr lang="zh-CN" altLang="en-US" sz="2400">
                <a:solidFill>
                  <a:srgbClr val="D82608"/>
                </a:solidFill>
                <a:latin typeface="宋体" panose="02010600030101010101" pitchFamily="2" charset="-122"/>
                <a:ea typeface="宋体" panose="02010600030101010101" pitchFamily="2" charset="-122"/>
              </a:endParaRPr>
            </a:p>
          </p:txBody>
        </p:sp>
        <p:sp>
          <p:nvSpPr>
            <p:cNvPr id="30" name="Freeform 130"/>
            <p:cNvSpPr>
              <a:spLocks noEditPoints="1"/>
            </p:cNvSpPr>
            <p:nvPr>
              <p:custDataLst>
                <p:tags r:id="rId2"/>
              </p:custDataLst>
            </p:nvPr>
          </p:nvSpPr>
          <p:spPr bwMode="auto">
            <a:xfrm>
              <a:off x="5327" y="4030"/>
              <a:ext cx="5883" cy="5474"/>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rgbClr val="6096E6">
                <a:lumMod val="40000"/>
                <a:lumOff val="60000"/>
              </a:srgbClr>
            </a:solidFill>
            <a:ln w="9525">
              <a:solidFill>
                <a:srgbClr val="FFFFFF">
                  <a:lumMod val="65000"/>
                </a:srgbClr>
              </a:solidFill>
              <a:round/>
            </a:ln>
          </p:spPr>
          <p:txBody>
            <a:bodyPr vert="horz" wrap="square" lIns="162560" tIns="81280" rIns="162560" bIns="81280" numCol="1" anchor="ctr" anchorCtr="0" compatLnSpc="1">
              <a:scene3d>
                <a:camera prst="orthographicFront"/>
                <a:lightRig rig="threePt" dir="t"/>
              </a:scene3d>
            </a:bodyPr>
            <a:p>
              <a:pPr algn="ctr">
                <a:lnSpc>
                  <a:spcPct val="100000"/>
                </a:lnSpc>
              </a:pPr>
              <a:r>
                <a:rPr lang="en-US" sz="5400" b="1" dirty="0">
                  <a:gradFill>
                    <a:gsLst>
                      <a:gs pos="0">
                        <a:srgbClr val="F18870">
                          <a:lumMod val="50000"/>
                        </a:srgbClr>
                      </a:gs>
                      <a:gs pos="50000">
                        <a:srgbClr val="F18870"/>
                      </a:gs>
                      <a:gs pos="100000">
                        <a:srgbClr val="F18870">
                          <a:lumMod val="60000"/>
                          <a:lumOff val="40000"/>
                        </a:srgbClr>
                      </a:gs>
                    </a:gsLst>
                    <a:lin ang="5400000"/>
                  </a:gradFill>
                  <a:effectLst>
                    <a:reflection blurRad="6350" stA="53000" endA="300" endPos="35500" dir="5400000" sy="-90000" algn="bl" rotWithShape="0"/>
                  </a:effectLst>
                  <a:latin typeface="宋体" panose="02010600030101010101" pitchFamily="2" charset="-122"/>
                  <a:ea typeface="宋体" panose="02010600030101010101" pitchFamily="2" charset="-122"/>
                </a:rPr>
                <a:t>CNKI</a:t>
              </a:r>
              <a:endParaRPr lang="en-US" sz="5400" b="1" dirty="0">
                <a:gradFill>
                  <a:gsLst>
                    <a:gs pos="0">
                      <a:srgbClr val="F18870">
                        <a:lumMod val="50000"/>
                      </a:srgbClr>
                    </a:gs>
                    <a:gs pos="50000">
                      <a:srgbClr val="F18870"/>
                    </a:gs>
                    <a:gs pos="100000">
                      <a:srgbClr val="F18870">
                        <a:lumMod val="60000"/>
                        <a:lumOff val="40000"/>
                      </a:srgbClr>
                    </a:gs>
                  </a:gsLst>
                  <a:lin ang="5400000"/>
                </a:gradFill>
                <a:effectLst>
                  <a:reflection blurRad="6350" stA="53000" endA="300" endPos="35500" dir="5400000" sy="-90000" algn="bl" rotWithShape="0"/>
                </a:effectLst>
                <a:latin typeface="宋体" panose="02010600030101010101" pitchFamily="2" charset="-122"/>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4.</a:t>
            </a:r>
            <a:r>
              <a:rPr dirty="0"/>
              <a:t>可视化分析</a:t>
            </a:r>
            <a:r>
              <a:rPr lang="en-US" altLang="zh-CN" dirty="0"/>
              <a:t>-</a:t>
            </a:r>
            <a:r>
              <a:rPr dirty="0"/>
              <a:t>查找研究方向</a:t>
            </a:r>
            <a:endParaRPr dirty="0"/>
          </a:p>
        </p:txBody>
      </p:sp>
      <p:pic>
        <p:nvPicPr>
          <p:cNvPr id="7" name="图片 6"/>
          <p:cNvPicPr>
            <a:picLocks noChangeAspect="1"/>
          </p:cNvPicPr>
          <p:nvPr/>
        </p:nvPicPr>
        <p:blipFill>
          <a:blip r:embed="rId1"/>
          <a:stretch>
            <a:fillRect/>
          </a:stretch>
        </p:blipFill>
        <p:spPr>
          <a:xfrm>
            <a:off x="321310" y="927100"/>
            <a:ext cx="11633200" cy="5435600"/>
          </a:xfrm>
          <a:prstGeom prst="rect">
            <a:avLst/>
          </a:prstGeom>
        </p:spPr>
      </p:pic>
      <p:pic>
        <p:nvPicPr>
          <p:cNvPr id="9" name="图片 8"/>
          <p:cNvPicPr>
            <a:picLocks noChangeAspect="1"/>
          </p:cNvPicPr>
          <p:nvPr/>
        </p:nvPicPr>
        <p:blipFill>
          <a:blip r:embed="rId2"/>
          <a:stretch>
            <a:fillRect/>
          </a:stretch>
        </p:blipFill>
        <p:spPr>
          <a:xfrm>
            <a:off x="2800350" y="1604010"/>
            <a:ext cx="9391650" cy="4921250"/>
          </a:xfrm>
          <a:prstGeom prst="rect">
            <a:avLst/>
          </a:prstGeom>
        </p:spPr>
      </p:pic>
      <p:pic>
        <p:nvPicPr>
          <p:cNvPr id="10" name="图片 9"/>
          <p:cNvPicPr>
            <a:picLocks noChangeAspect="1"/>
          </p:cNvPicPr>
          <p:nvPr/>
        </p:nvPicPr>
        <p:blipFill>
          <a:blip r:embed="rId3"/>
          <a:stretch>
            <a:fillRect/>
          </a:stretch>
        </p:blipFill>
        <p:spPr>
          <a:xfrm>
            <a:off x="2784475" y="1604010"/>
            <a:ext cx="9423400" cy="5048250"/>
          </a:xfrm>
          <a:prstGeom prst="rect">
            <a:avLst/>
          </a:prstGeom>
        </p:spPr>
      </p:pic>
      <p:grpSp>
        <p:nvGrpSpPr>
          <p:cNvPr id="11" name="组合 10"/>
          <p:cNvGrpSpPr/>
          <p:nvPr/>
        </p:nvGrpSpPr>
        <p:grpSpPr>
          <a:xfrm>
            <a:off x="8558530" y="777875"/>
            <a:ext cx="3394710" cy="775152"/>
            <a:chOff x="13699" y="1487"/>
            <a:chExt cx="5142" cy="886"/>
          </a:xfrm>
        </p:grpSpPr>
        <p:sp>
          <p:nvSpPr>
            <p:cNvPr id="12" name="流程图: 过程 11"/>
            <p:cNvSpPr/>
            <p:nvPr/>
          </p:nvSpPr>
          <p:spPr>
            <a:xfrm>
              <a:off x="13699" y="1487"/>
              <a:ext cx="5142" cy="832"/>
            </a:xfrm>
            <a:prstGeom prst="flowChartProcess">
              <a:avLst/>
            </a:prstGeom>
            <a:solidFill>
              <a:schemeClr val="accent1">
                <a:lumMod val="50000"/>
                <a:alpha val="6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3825" y="1565"/>
              <a:ext cx="4890" cy="808"/>
            </a:xfrm>
            <a:prstGeom prst="rect">
              <a:avLst/>
            </a:prstGeom>
            <a:noFill/>
          </p:spPr>
          <p:txBody>
            <a:bodyPr wrap="square" rtlCol="0">
              <a:spAutoFit/>
            </a:bodyPr>
            <a:p>
              <a:pPr algn="ctr"/>
              <a:r>
                <a:rPr lang="zh-CN" altLang="en-US" sz="2000" b="1">
                  <a:solidFill>
                    <a:schemeClr val="bg1"/>
                  </a:solidFill>
                  <a:latin typeface="黑体" panose="02010609060101010101" charset="-122"/>
                  <a:ea typeface="黑体" panose="02010609060101010101" charset="-122"/>
                </a:rPr>
                <a:t>查找研究方向热点</a:t>
              </a:r>
              <a:endParaRPr lang="zh-CN" altLang="en-US" sz="2000" b="1">
                <a:solidFill>
                  <a:schemeClr val="bg1"/>
                </a:solidFill>
                <a:latin typeface="黑体" panose="02010609060101010101" charset="-122"/>
                <a:ea typeface="黑体" panose="02010609060101010101" charset="-122"/>
              </a:endParaRPr>
            </a:p>
            <a:p>
              <a:pPr algn="ctr"/>
              <a:r>
                <a:rPr lang="zh-CN" altLang="en-US" sz="2000" b="1">
                  <a:solidFill>
                    <a:schemeClr val="bg1"/>
                  </a:solidFill>
                  <a:latin typeface="黑体" panose="02010609060101010101" charset="-122"/>
                  <a:ea typeface="黑体" panose="02010609060101010101" charset="-122"/>
                </a:rPr>
                <a:t>提出学科问题</a:t>
              </a:r>
              <a:endParaRPr lang="zh-CN" altLang="en-US" sz="2000" b="1">
                <a:solidFill>
                  <a:schemeClr val="bg1"/>
                </a:solidFill>
                <a:latin typeface="黑体" panose="02010609060101010101" charset="-122"/>
                <a:ea typeface="黑体" panose="02010609060101010101"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4.</a:t>
            </a:r>
            <a:r>
              <a:rPr dirty="0"/>
              <a:t>可视化分析</a:t>
            </a:r>
            <a:r>
              <a:rPr lang="en-US" altLang="zh-CN" dirty="0"/>
              <a:t>-</a:t>
            </a:r>
            <a:r>
              <a:rPr dirty="0"/>
              <a:t>查找</a:t>
            </a:r>
            <a:r>
              <a:rPr dirty="0"/>
              <a:t>研究空白</a:t>
            </a:r>
            <a:endParaRPr dirty="0"/>
          </a:p>
        </p:txBody>
      </p:sp>
      <p:pic>
        <p:nvPicPr>
          <p:cNvPr id="7" name="图片 6"/>
          <p:cNvPicPr>
            <a:picLocks noChangeAspect="1"/>
          </p:cNvPicPr>
          <p:nvPr/>
        </p:nvPicPr>
        <p:blipFill>
          <a:blip r:embed="rId1"/>
          <a:stretch>
            <a:fillRect/>
          </a:stretch>
        </p:blipFill>
        <p:spPr>
          <a:xfrm>
            <a:off x="321310" y="927100"/>
            <a:ext cx="11633200" cy="5435600"/>
          </a:xfrm>
          <a:prstGeom prst="rect">
            <a:avLst/>
          </a:prstGeom>
        </p:spPr>
      </p:pic>
      <p:pic>
        <p:nvPicPr>
          <p:cNvPr id="9" name="图片 8"/>
          <p:cNvPicPr>
            <a:picLocks noChangeAspect="1"/>
          </p:cNvPicPr>
          <p:nvPr/>
        </p:nvPicPr>
        <p:blipFill>
          <a:blip r:embed="rId2"/>
          <a:stretch>
            <a:fillRect/>
          </a:stretch>
        </p:blipFill>
        <p:spPr>
          <a:xfrm>
            <a:off x="2800350" y="1604010"/>
            <a:ext cx="9391650" cy="4921250"/>
          </a:xfrm>
          <a:prstGeom prst="rect">
            <a:avLst/>
          </a:prstGeom>
        </p:spPr>
      </p:pic>
      <p:pic>
        <p:nvPicPr>
          <p:cNvPr id="2" name="图片 1"/>
          <p:cNvPicPr>
            <a:picLocks noChangeAspect="1"/>
          </p:cNvPicPr>
          <p:nvPr/>
        </p:nvPicPr>
        <p:blipFill>
          <a:blip r:embed="rId3"/>
          <a:stretch>
            <a:fillRect/>
          </a:stretch>
        </p:blipFill>
        <p:spPr>
          <a:xfrm>
            <a:off x="2755900" y="1553210"/>
            <a:ext cx="9480550" cy="515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4.</a:t>
            </a:r>
            <a:r>
              <a:rPr dirty="0"/>
              <a:t>可视化分析</a:t>
            </a:r>
            <a:r>
              <a:rPr lang="en-US" altLang="zh-CN" dirty="0"/>
              <a:t>-</a:t>
            </a:r>
            <a:r>
              <a:rPr dirty="0"/>
              <a:t>确定学科圈</a:t>
            </a:r>
            <a:endParaRPr dirty="0"/>
          </a:p>
        </p:txBody>
      </p:sp>
      <p:pic>
        <p:nvPicPr>
          <p:cNvPr id="2" name="图片 1"/>
          <p:cNvPicPr>
            <a:picLocks noChangeAspect="1"/>
          </p:cNvPicPr>
          <p:nvPr/>
        </p:nvPicPr>
        <p:blipFill>
          <a:blip r:embed="rId1"/>
          <a:stretch>
            <a:fillRect/>
          </a:stretch>
        </p:blipFill>
        <p:spPr>
          <a:xfrm>
            <a:off x="269875" y="1042035"/>
            <a:ext cx="11652250" cy="5486400"/>
          </a:xfrm>
          <a:prstGeom prst="rect">
            <a:avLst/>
          </a:prstGeom>
        </p:spPr>
      </p:pic>
      <p:grpSp>
        <p:nvGrpSpPr>
          <p:cNvPr id="8" name="组合 7"/>
          <p:cNvGrpSpPr/>
          <p:nvPr/>
        </p:nvGrpSpPr>
        <p:grpSpPr>
          <a:xfrm>
            <a:off x="8527415" y="835660"/>
            <a:ext cx="3394710" cy="620395"/>
            <a:chOff x="13699" y="1487"/>
            <a:chExt cx="5142" cy="832"/>
          </a:xfrm>
        </p:grpSpPr>
        <p:sp>
          <p:nvSpPr>
            <p:cNvPr id="3" name="流程图: 过程 2"/>
            <p:cNvSpPr/>
            <p:nvPr/>
          </p:nvSpPr>
          <p:spPr>
            <a:xfrm>
              <a:off x="13699" y="1487"/>
              <a:ext cx="5142" cy="832"/>
            </a:xfrm>
            <a:prstGeom prst="flowChartProcess">
              <a:avLst/>
            </a:prstGeom>
            <a:solidFill>
              <a:schemeClr val="accent1">
                <a:lumMod val="50000"/>
                <a:alpha val="6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3825" y="1635"/>
              <a:ext cx="4890" cy="535"/>
            </a:xfrm>
            <a:prstGeom prst="rect">
              <a:avLst/>
            </a:prstGeom>
            <a:noFill/>
          </p:spPr>
          <p:txBody>
            <a:bodyPr wrap="square" rtlCol="0">
              <a:spAutoFit/>
            </a:bodyPr>
            <a:p>
              <a:pPr algn="ctr"/>
              <a:r>
                <a:rPr lang="zh-CN" altLang="en-US" sz="2000" b="1">
                  <a:solidFill>
                    <a:schemeClr val="bg1"/>
                  </a:solidFill>
                  <a:latin typeface="黑体" panose="02010609060101010101" charset="-122"/>
                  <a:ea typeface="黑体" panose="02010609060101010101" charset="-122"/>
                </a:rPr>
                <a:t>根据兴趣，明确</a:t>
              </a:r>
              <a:r>
                <a:rPr lang="zh-CN" altLang="en-US" sz="2000" b="1">
                  <a:solidFill>
                    <a:schemeClr val="bg1"/>
                  </a:solidFill>
                  <a:latin typeface="黑体" panose="02010609060101010101" charset="-122"/>
                  <a:ea typeface="黑体" panose="02010609060101010101" charset="-122"/>
                </a:rPr>
                <a:t>学科范围</a:t>
              </a:r>
              <a:endParaRPr lang="zh-CN" altLang="en-US" sz="2000" b="1">
                <a:solidFill>
                  <a:schemeClr val="bg1"/>
                </a:solidFill>
                <a:latin typeface="黑体" panose="02010609060101010101" charset="-122"/>
                <a:ea typeface="黑体" panose="02010609060101010101" charset="-122"/>
              </a:endParaRPr>
            </a:p>
          </p:txBody>
        </p:sp>
      </p:grpSp>
      <p:pic>
        <p:nvPicPr>
          <p:cNvPr id="6" name="图片 5"/>
          <p:cNvPicPr>
            <a:picLocks noChangeAspect="1"/>
          </p:cNvPicPr>
          <p:nvPr/>
        </p:nvPicPr>
        <p:blipFill>
          <a:blip r:embed="rId2"/>
          <a:stretch>
            <a:fillRect/>
          </a:stretch>
        </p:blipFill>
        <p:spPr>
          <a:xfrm>
            <a:off x="2864485" y="1705610"/>
            <a:ext cx="9138920" cy="4935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sym typeface="+mn-ea"/>
              </a:rPr>
              <a:t>4.</a:t>
            </a:r>
            <a:r>
              <a:rPr>
                <a:sym typeface="+mn-ea"/>
              </a:rPr>
              <a:t>可视化分析</a:t>
            </a:r>
            <a:r>
              <a:rPr lang="en-US" altLang="zh-CN">
                <a:sym typeface="+mn-ea"/>
              </a:rPr>
              <a:t>-</a:t>
            </a:r>
            <a:r>
              <a:rPr>
                <a:sym typeface="+mn-ea"/>
              </a:rPr>
              <a:t>科研前沿</a:t>
            </a:r>
            <a:endParaRPr>
              <a:sym typeface="+mn-ea"/>
            </a:endParaRPr>
          </a:p>
        </p:txBody>
      </p:sp>
      <p:sp>
        <p:nvSpPr>
          <p:cNvPr id="5" name="内容占位符 4"/>
          <p:cNvSpPr>
            <a:spLocks noGrp="1"/>
          </p:cNvSpPr>
          <p:nvPr>
            <p:ph idx="1"/>
          </p:nvPr>
        </p:nvSpPr>
        <p:spPr/>
        <p:txBody>
          <a:bodyPr/>
          <a:p>
            <a:endParaRPr lang="zh-CN" altLang="en-US"/>
          </a:p>
        </p:txBody>
      </p:sp>
      <p:pic>
        <p:nvPicPr>
          <p:cNvPr id="3" name="图片 2"/>
          <p:cNvPicPr>
            <a:picLocks noChangeAspect="1"/>
          </p:cNvPicPr>
          <p:nvPr/>
        </p:nvPicPr>
        <p:blipFill>
          <a:blip r:embed="rId1"/>
          <a:stretch>
            <a:fillRect/>
          </a:stretch>
        </p:blipFill>
        <p:spPr>
          <a:xfrm>
            <a:off x="85725" y="932815"/>
            <a:ext cx="12020550" cy="5467350"/>
          </a:xfrm>
          <a:prstGeom prst="rect">
            <a:avLst/>
          </a:prstGeom>
        </p:spPr>
      </p:pic>
      <p:grpSp>
        <p:nvGrpSpPr>
          <p:cNvPr id="7" name="组合 6"/>
          <p:cNvGrpSpPr/>
          <p:nvPr/>
        </p:nvGrpSpPr>
        <p:grpSpPr>
          <a:xfrm>
            <a:off x="85725" y="784860"/>
            <a:ext cx="12020550" cy="6057900"/>
            <a:chOff x="135" y="1236"/>
            <a:chExt cx="18930" cy="9540"/>
          </a:xfrm>
        </p:grpSpPr>
        <p:pic>
          <p:nvPicPr>
            <p:cNvPr id="4" name="图片 3"/>
            <p:cNvPicPr>
              <a:picLocks noChangeAspect="1"/>
            </p:cNvPicPr>
            <p:nvPr/>
          </p:nvPicPr>
          <p:blipFill>
            <a:blip r:embed="rId2"/>
            <a:stretch>
              <a:fillRect/>
            </a:stretch>
          </p:blipFill>
          <p:spPr>
            <a:xfrm>
              <a:off x="135" y="1236"/>
              <a:ext cx="18930" cy="9541"/>
            </a:xfrm>
            <a:prstGeom prst="rect">
              <a:avLst/>
            </a:prstGeom>
          </p:spPr>
        </p:pic>
        <p:sp>
          <p:nvSpPr>
            <p:cNvPr id="6" name="文本框 5"/>
            <p:cNvSpPr txBox="1"/>
            <p:nvPr/>
          </p:nvSpPr>
          <p:spPr>
            <a:xfrm>
              <a:off x="135" y="9499"/>
              <a:ext cx="2154" cy="580"/>
            </a:xfrm>
            <a:prstGeom prst="rect">
              <a:avLst/>
            </a:prstGeom>
            <a:noFill/>
          </p:spPr>
          <p:txBody>
            <a:bodyPr wrap="square" rtlCol="0">
              <a:spAutoFit/>
            </a:bodyPr>
            <a:p>
              <a:r>
                <a:rPr lang="zh-CN" altLang="en-US">
                  <a:solidFill>
                    <a:srgbClr val="FF0000"/>
                  </a:solidFill>
                </a:rPr>
                <a:t>人工智能</a:t>
              </a:r>
              <a:endParaRPr lang="zh-CN" altLang="en-US">
                <a:solidFill>
                  <a:srgbClr val="FF0000"/>
                </a:solidFill>
              </a:endParaRPr>
            </a:p>
          </p:txBody>
        </p:sp>
      </p:grpSp>
      <p:grpSp>
        <p:nvGrpSpPr>
          <p:cNvPr id="10" name="组合 9"/>
          <p:cNvGrpSpPr/>
          <p:nvPr/>
        </p:nvGrpSpPr>
        <p:grpSpPr>
          <a:xfrm>
            <a:off x="806450" y="800100"/>
            <a:ext cx="11385550" cy="6057900"/>
            <a:chOff x="1305" y="1396"/>
            <a:chExt cx="17895" cy="9331"/>
          </a:xfrm>
        </p:grpSpPr>
        <p:pic>
          <p:nvPicPr>
            <p:cNvPr id="8" name="图片 7"/>
            <p:cNvPicPr>
              <a:picLocks noChangeAspect="1"/>
            </p:cNvPicPr>
            <p:nvPr/>
          </p:nvPicPr>
          <p:blipFill>
            <a:blip r:embed="rId3"/>
            <a:stretch>
              <a:fillRect/>
            </a:stretch>
          </p:blipFill>
          <p:spPr>
            <a:xfrm>
              <a:off x="1769" y="1396"/>
              <a:ext cx="17431" cy="9331"/>
            </a:xfrm>
            <a:prstGeom prst="rect">
              <a:avLst/>
            </a:prstGeom>
          </p:spPr>
        </p:pic>
        <p:sp>
          <p:nvSpPr>
            <p:cNvPr id="9" name="文本框 8"/>
            <p:cNvSpPr txBox="1"/>
            <p:nvPr/>
          </p:nvSpPr>
          <p:spPr>
            <a:xfrm>
              <a:off x="1305" y="8478"/>
              <a:ext cx="2154" cy="567"/>
            </a:xfrm>
            <a:prstGeom prst="rect">
              <a:avLst/>
            </a:prstGeom>
            <a:noFill/>
          </p:spPr>
          <p:txBody>
            <a:bodyPr wrap="square" rtlCol="0">
              <a:spAutoFit/>
            </a:bodyPr>
            <a:p>
              <a:r>
                <a:rPr lang="zh-CN" altLang="en-US">
                  <a:solidFill>
                    <a:srgbClr val="FF0000"/>
                  </a:solidFill>
                </a:rPr>
                <a:t>精准扶贫</a:t>
              </a:r>
              <a:endParaRPr lang="zh-CN" altLang="en-US">
                <a:solidFill>
                  <a:srgbClr val="FF0000"/>
                </a:solidFill>
              </a:endParaRPr>
            </a:p>
          </p:txBody>
        </p:sp>
      </p:grpSp>
      <p:grpSp>
        <p:nvGrpSpPr>
          <p:cNvPr id="13" name="组合 12"/>
          <p:cNvGrpSpPr/>
          <p:nvPr/>
        </p:nvGrpSpPr>
        <p:grpSpPr>
          <a:xfrm>
            <a:off x="1823085" y="799465"/>
            <a:ext cx="10368915" cy="6043930"/>
            <a:chOff x="2871" y="1259"/>
            <a:chExt cx="16329" cy="9518"/>
          </a:xfrm>
        </p:grpSpPr>
        <p:pic>
          <p:nvPicPr>
            <p:cNvPr id="11" name="图片 10"/>
            <p:cNvPicPr>
              <a:picLocks noChangeAspect="1"/>
            </p:cNvPicPr>
            <p:nvPr/>
          </p:nvPicPr>
          <p:blipFill>
            <a:blip r:embed="rId4"/>
            <a:stretch>
              <a:fillRect/>
            </a:stretch>
          </p:blipFill>
          <p:spPr>
            <a:xfrm>
              <a:off x="2871" y="1259"/>
              <a:ext cx="16329" cy="9518"/>
            </a:xfrm>
            <a:prstGeom prst="rect">
              <a:avLst/>
            </a:prstGeom>
          </p:spPr>
        </p:pic>
        <p:sp>
          <p:nvSpPr>
            <p:cNvPr id="12" name="文本框 11"/>
            <p:cNvSpPr txBox="1"/>
            <p:nvPr/>
          </p:nvSpPr>
          <p:spPr>
            <a:xfrm>
              <a:off x="3156" y="7368"/>
              <a:ext cx="2920" cy="580"/>
            </a:xfrm>
            <a:prstGeom prst="rect">
              <a:avLst/>
            </a:prstGeom>
            <a:noFill/>
          </p:spPr>
          <p:txBody>
            <a:bodyPr wrap="square" rtlCol="0">
              <a:spAutoFit/>
            </a:bodyPr>
            <a:p>
              <a:r>
                <a:rPr lang="zh-CN" altLang="en-US">
                  <a:solidFill>
                    <a:srgbClr val="FF0000"/>
                  </a:solidFill>
                </a:rPr>
                <a:t>冰雪运动</a:t>
              </a:r>
              <a:endParaRPr lang="zh-CN" altLang="en-US">
                <a:solidFill>
                  <a:srgbClr val="FF0000"/>
                </a:solidFill>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5.</a:t>
            </a:r>
            <a:r>
              <a:rPr dirty="0"/>
              <a:t>文献阅读与</a:t>
            </a:r>
            <a:r>
              <a:rPr dirty="0"/>
              <a:t>下载</a:t>
            </a:r>
            <a:endParaRPr dirty="0"/>
          </a:p>
        </p:txBody>
      </p:sp>
      <p:pic>
        <p:nvPicPr>
          <p:cNvPr id="2" name="图片 1"/>
          <p:cNvPicPr>
            <a:picLocks noChangeAspect="1"/>
          </p:cNvPicPr>
          <p:nvPr/>
        </p:nvPicPr>
        <p:blipFill>
          <a:blip r:embed="rId1"/>
          <a:stretch>
            <a:fillRect/>
          </a:stretch>
        </p:blipFill>
        <p:spPr>
          <a:xfrm>
            <a:off x="190500" y="979805"/>
            <a:ext cx="11811000" cy="5416550"/>
          </a:xfrm>
          <a:prstGeom prst="rect">
            <a:avLst/>
          </a:prstGeom>
        </p:spPr>
      </p:pic>
      <p:pic>
        <p:nvPicPr>
          <p:cNvPr id="5" name="图片 4"/>
          <p:cNvPicPr>
            <a:picLocks noChangeAspect="1"/>
          </p:cNvPicPr>
          <p:nvPr/>
        </p:nvPicPr>
        <p:blipFill>
          <a:blip r:embed="rId2"/>
          <a:srcRect t="5923"/>
          <a:stretch>
            <a:fillRect/>
          </a:stretch>
        </p:blipFill>
        <p:spPr>
          <a:xfrm>
            <a:off x="63500" y="979805"/>
            <a:ext cx="11938000" cy="5304790"/>
          </a:xfrm>
          <a:prstGeom prst="rect">
            <a:avLst/>
          </a:prstGeom>
        </p:spPr>
      </p:pic>
      <p:pic>
        <p:nvPicPr>
          <p:cNvPr id="7" name="图片 6"/>
          <p:cNvPicPr>
            <a:picLocks noChangeAspect="1"/>
          </p:cNvPicPr>
          <p:nvPr/>
        </p:nvPicPr>
        <p:blipFill>
          <a:blip r:embed="rId3"/>
          <a:stretch>
            <a:fillRect/>
          </a:stretch>
        </p:blipFill>
        <p:spPr>
          <a:xfrm>
            <a:off x="44450" y="1030605"/>
            <a:ext cx="11976100" cy="5365750"/>
          </a:xfrm>
          <a:prstGeom prst="rect">
            <a:avLst/>
          </a:prstGeom>
        </p:spPr>
      </p:pic>
      <p:pic>
        <p:nvPicPr>
          <p:cNvPr id="8" name="图片 7"/>
          <p:cNvPicPr>
            <a:picLocks noChangeAspect="1"/>
          </p:cNvPicPr>
          <p:nvPr/>
        </p:nvPicPr>
        <p:blipFill>
          <a:blip r:embed="rId4"/>
          <a:stretch>
            <a:fillRect/>
          </a:stretch>
        </p:blipFill>
        <p:spPr>
          <a:xfrm>
            <a:off x="52705" y="859155"/>
            <a:ext cx="12020550" cy="5657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5.</a:t>
            </a:r>
            <a:r>
              <a:rPr dirty="0"/>
              <a:t>文献阅读与下载</a:t>
            </a:r>
            <a:endParaRPr dirty="0"/>
          </a:p>
        </p:txBody>
      </p:sp>
      <p:pic>
        <p:nvPicPr>
          <p:cNvPr id="2" name="图片 1"/>
          <p:cNvPicPr>
            <a:picLocks noChangeAspect="1"/>
          </p:cNvPicPr>
          <p:nvPr/>
        </p:nvPicPr>
        <p:blipFill>
          <a:blip r:embed="rId1"/>
          <a:stretch>
            <a:fillRect/>
          </a:stretch>
        </p:blipFill>
        <p:spPr>
          <a:xfrm>
            <a:off x="321310" y="1102995"/>
            <a:ext cx="11595100" cy="5384800"/>
          </a:xfrm>
          <a:prstGeom prst="rect">
            <a:avLst/>
          </a:prstGeom>
        </p:spPr>
      </p:pic>
      <p:pic>
        <p:nvPicPr>
          <p:cNvPr id="3" name="图片 2"/>
          <p:cNvPicPr>
            <a:picLocks noChangeAspect="1"/>
          </p:cNvPicPr>
          <p:nvPr/>
        </p:nvPicPr>
        <p:blipFill>
          <a:blip r:embed="rId2"/>
          <a:stretch>
            <a:fillRect/>
          </a:stretch>
        </p:blipFill>
        <p:spPr>
          <a:xfrm>
            <a:off x="260350" y="1080770"/>
            <a:ext cx="11931650" cy="5429250"/>
          </a:xfrm>
          <a:prstGeom prst="rect">
            <a:avLst/>
          </a:prstGeom>
        </p:spPr>
      </p:pic>
      <p:pic>
        <p:nvPicPr>
          <p:cNvPr id="5" name="图片 4"/>
          <p:cNvPicPr>
            <a:picLocks noChangeAspect="1"/>
          </p:cNvPicPr>
          <p:nvPr/>
        </p:nvPicPr>
        <p:blipFill>
          <a:blip r:embed="rId3"/>
          <a:stretch>
            <a:fillRect/>
          </a:stretch>
        </p:blipFill>
        <p:spPr>
          <a:xfrm>
            <a:off x="-56515" y="1186180"/>
            <a:ext cx="12351385" cy="5301615"/>
          </a:xfrm>
          <a:prstGeom prst="rect">
            <a:avLst/>
          </a:prstGeom>
        </p:spPr>
      </p:pic>
      <p:sp>
        <p:nvSpPr>
          <p:cNvPr id="26" name="对话气泡: 圆角矩形 25"/>
          <p:cNvSpPr/>
          <p:nvPr/>
        </p:nvSpPr>
        <p:spPr>
          <a:xfrm>
            <a:off x="4220791" y="5709371"/>
            <a:ext cx="1878995" cy="531061"/>
          </a:xfrm>
          <a:prstGeom prst="wedgeRoundRectCallout">
            <a:avLst>
              <a:gd name="adj1" fmla="val -53545"/>
              <a:gd name="adj2" fmla="val 68599"/>
              <a:gd name="adj3" fmla="val 16667"/>
            </a:avLst>
          </a:prstGeom>
          <a:noFill/>
          <a:ln w="28575">
            <a:solidFill>
              <a:srgbClr val="EF5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rgbClr val="FF0000"/>
                </a:solidFill>
                <a:latin typeface="微软雅黑" panose="020B0503020204020204" charset="-122"/>
                <a:ea typeface="微软雅黑" panose="020B0503020204020204" charset="-122"/>
              </a:rPr>
              <a:t>PDF</a:t>
            </a:r>
            <a:r>
              <a:rPr lang="zh-CN" altLang="en-US" dirty="0">
                <a:solidFill>
                  <a:srgbClr val="FF0000"/>
                </a:solidFill>
                <a:latin typeface="微软雅黑" panose="020B0503020204020204" charset="-122"/>
                <a:ea typeface="微软雅黑" panose="020B0503020204020204" charset="-122"/>
              </a:rPr>
              <a:t>和</a:t>
            </a:r>
            <a:r>
              <a:rPr lang="en-US" altLang="zh-CN" dirty="0">
                <a:solidFill>
                  <a:srgbClr val="FF0000"/>
                </a:solidFill>
                <a:latin typeface="微软雅黑" panose="020B0503020204020204" charset="-122"/>
                <a:ea typeface="微软雅黑" panose="020B0503020204020204" charset="-122"/>
              </a:rPr>
              <a:t>CAJ</a:t>
            </a:r>
            <a:r>
              <a:rPr lang="zh-CN" altLang="en-US" dirty="0">
                <a:solidFill>
                  <a:srgbClr val="FF0000"/>
                </a:solidFill>
                <a:latin typeface="微软雅黑" panose="020B0503020204020204" charset="-122"/>
                <a:ea typeface="微软雅黑" panose="020B0503020204020204" charset="-122"/>
              </a:rPr>
              <a:t>两种下载格式</a:t>
            </a:r>
            <a:endParaRPr lang="zh-CN" altLang="en-US" dirty="0">
              <a:solidFill>
                <a:srgbClr val="FF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4"/>
          <a:stretch>
            <a:fillRect/>
          </a:stretch>
        </p:blipFill>
        <p:spPr>
          <a:xfrm>
            <a:off x="102870" y="3401695"/>
            <a:ext cx="12033250" cy="318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6.</a:t>
            </a:r>
            <a:r>
              <a:rPr dirty="0"/>
              <a:t>其他小技巧</a:t>
            </a:r>
            <a:endParaRPr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algn="ct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1</a:t>
            </a:r>
            <a:r>
              <a:rPr lang="zh-CN" altLang="en-US" sz="2800" dirty="0">
                <a:solidFill>
                  <a:schemeClr val="accent1">
                    <a:lumMod val="60000"/>
                    <a:lumOff val="40000"/>
                  </a:schemeClr>
                </a:solidFill>
                <a:sym typeface="+mn-ea"/>
              </a:rPr>
              <a:t>）</a:t>
            </a:r>
            <a:r>
              <a:rPr lang="zh-CN" altLang="en-US" sz="2800" dirty="0">
                <a:solidFill>
                  <a:schemeClr val="accent1">
                    <a:lumMod val="60000"/>
                    <a:lumOff val="40000"/>
                  </a:schemeClr>
                </a:solidFill>
                <a:sym typeface="+mn-ea"/>
              </a:rPr>
              <a:t>导出引文</a:t>
            </a:r>
            <a:r>
              <a:rPr lang="en-US" altLang="zh-CN" sz="2800" dirty="0">
                <a:solidFill>
                  <a:schemeClr val="accent1">
                    <a:lumMod val="60000"/>
                    <a:lumOff val="40000"/>
                  </a:schemeClr>
                </a:solidFill>
                <a:sym typeface="+mn-ea"/>
              </a:rPr>
              <a:t> </a:t>
            </a:r>
            <a:endParaRPr lang="zh-CN" altLang="en-US" sz="2800" dirty="0">
              <a:solidFill>
                <a:schemeClr val="accent1">
                  <a:lumMod val="60000"/>
                  <a:lumOff val="4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导出引文</a:t>
            </a:r>
            <a:r>
              <a:rPr lang="en-US" altLang="zh-CN" sz="2400" b="1" dirty="0">
                <a:solidFill>
                  <a:srgbClr val="FF0000"/>
                </a:solidFill>
                <a:latin typeface="微软雅黑" panose="020B0503020204020204" charset="-122"/>
                <a:ea typeface="微软雅黑" panose="020B0503020204020204" charset="-122"/>
                <a:cs typeface="Aparajita" panose="020B0604020202020204" pitchFamily="34" charset="0"/>
              </a:rPr>
              <a:t>-</a:t>
            </a: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单篇文献 </a:t>
            </a:r>
            <a:endPar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4" name="图片 3"/>
          <p:cNvPicPr>
            <a:picLocks noChangeAspect="1"/>
          </p:cNvPicPr>
          <p:nvPr/>
        </p:nvPicPr>
        <p:blipFill>
          <a:blip r:embed="rId1"/>
          <a:stretch>
            <a:fillRect/>
          </a:stretch>
        </p:blipFill>
        <p:spPr>
          <a:xfrm>
            <a:off x="329565" y="984250"/>
            <a:ext cx="11722100" cy="5429250"/>
          </a:xfrm>
          <a:prstGeom prst="rect">
            <a:avLst/>
          </a:prstGeom>
        </p:spPr>
      </p:pic>
      <p:sp>
        <p:nvSpPr>
          <p:cNvPr id="5" name="矩形 4"/>
          <p:cNvSpPr/>
          <p:nvPr/>
        </p:nvSpPr>
        <p:spPr>
          <a:xfrm>
            <a:off x="3362960" y="3406775"/>
            <a:ext cx="2813050" cy="582295"/>
          </a:xfrm>
          <a:prstGeom prst="rect">
            <a:avLst/>
          </a:prstGeom>
          <a:noFill/>
          <a:ln>
            <a:solidFill>
              <a:srgbClr val="FF0000"/>
            </a:solidFill>
          </a:ln>
          <a:extLst>
            <a:ext uri="{909E8E84-426E-40DD-AFC4-6F175D3DCCD1}">
              <a14:hiddenFill xmlns:a14="http://schemas.microsoft.com/office/drawing/2010/main">
                <a:solidFill>
                  <a:srgbClr val="4BACC6"/>
                </a:solidFill>
              </a14:hiddenFill>
            </a:ext>
          </a:extLst>
        </p:spPr>
        <p:style>
          <a:lnRef idx="0">
            <a:schemeClr val="accent2"/>
          </a:lnRef>
          <a:fillRef idx="3">
            <a:schemeClr val="accent2"/>
          </a:fillRef>
          <a:effectRef idx="3">
            <a:schemeClr val="accent2"/>
          </a:effectRef>
          <a:fontRef idx="minor">
            <a:schemeClr val="lt1"/>
          </a:fontRef>
        </p:style>
        <p:txBody>
          <a:bodyPr anchor="ctr"/>
          <a:p>
            <a:pPr marL="0" marR="0" indent="0" algn="ctr" defTabSz="141351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78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Calibri" panose="020F0502020204030204" pitchFamily="34" charset="0"/>
            </a:endParaRPr>
          </a:p>
        </p:txBody>
      </p:sp>
      <p:pic>
        <p:nvPicPr>
          <p:cNvPr id="8" name="图片 7"/>
          <p:cNvPicPr>
            <a:picLocks noChangeAspect="1"/>
          </p:cNvPicPr>
          <p:nvPr/>
        </p:nvPicPr>
        <p:blipFill>
          <a:blip r:embed="rId2"/>
          <a:stretch>
            <a:fillRect/>
          </a:stretch>
        </p:blipFill>
        <p:spPr>
          <a:xfrm>
            <a:off x="85725" y="1090930"/>
            <a:ext cx="12020550" cy="5215890"/>
          </a:xfrm>
          <a:prstGeom prst="rect">
            <a:avLst/>
          </a:prstGeom>
        </p:spPr>
      </p:pic>
      <p:pic>
        <p:nvPicPr>
          <p:cNvPr id="9" name="图片 8"/>
          <p:cNvPicPr>
            <a:picLocks noChangeAspect="1"/>
          </p:cNvPicPr>
          <p:nvPr/>
        </p:nvPicPr>
        <p:blipFill>
          <a:blip r:embed="rId3"/>
          <a:stretch>
            <a:fillRect/>
          </a:stretch>
        </p:blipFill>
        <p:spPr>
          <a:xfrm>
            <a:off x="2964815" y="2762885"/>
            <a:ext cx="6451600" cy="2432050"/>
          </a:xfrm>
          <a:prstGeom prst="rect">
            <a:avLst/>
          </a:prstGeom>
        </p:spPr>
      </p:pic>
      <p:pic>
        <p:nvPicPr>
          <p:cNvPr id="7" name="图片 6" descr="公司Logo87881120"/>
          <p:cNvPicPr>
            <a:picLocks noChangeAspect="1"/>
          </p:cNvPicPr>
          <p:nvPr userDrawn="1"/>
        </p:nvPicPr>
        <p:blipFill>
          <a:blip r:embed="rId4"/>
          <a:stretch>
            <a:fillRect/>
          </a:stretch>
        </p:blipFill>
        <p:spPr>
          <a:xfrm>
            <a:off x="10390505" y="76200"/>
            <a:ext cx="1699895" cy="66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导出引文</a:t>
            </a:r>
            <a:r>
              <a:rPr lang="en-US" altLang="zh-CN" sz="2400" b="1" dirty="0">
                <a:solidFill>
                  <a:srgbClr val="FF0000"/>
                </a:solidFill>
                <a:latin typeface="微软雅黑" panose="020B0503020204020204" charset="-122"/>
                <a:ea typeface="微软雅黑" panose="020B0503020204020204" charset="-122"/>
                <a:cs typeface="Aparajita" panose="020B0604020202020204" pitchFamily="34" charset="0"/>
              </a:rPr>
              <a:t>-</a:t>
            </a: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多篇文献 </a:t>
            </a:r>
            <a:endPar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3" name="图片 2"/>
          <p:cNvPicPr>
            <a:picLocks noChangeAspect="1"/>
          </p:cNvPicPr>
          <p:nvPr/>
        </p:nvPicPr>
        <p:blipFill>
          <a:blip r:embed="rId1"/>
          <a:stretch>
            <a:fillRect/>
          </a:stretch>
        </p:blipFill>
        <p:spPr>
          <a:xfrm>
            <a:off x="157480" y="872490"/>
            <a:ext cx="11728450" cy="5791200"/>
          </a:xfrm>
          <a:prstGeom prst="rect">
            <a:avLst/>
          </a:prstGeom>
        </p:spPr>
      </p:pic>
      <p:pic>
        <p:nvPicPr>
          <p:cNvPr id="8" name="图片 7"/>
          <p:cNvPicPr>
            <a:picLocks noChangeAspect="1"/>
          </p:cNvPicPr>
          <p:nvPr/>
        </p:nvPicPr>
        <p:blipFill>
          <a:blip r:embed="rId2"/>
          <a:stretch>
            <a:fillRect/>
          </a:stretch>
        </p:blipFill>
        <p:spPr>
          <a:xfrm>
            <a:off x="157480" y="872490"/>
            <a:ext cx="11734800" cy="5816600"/>
          </a:xfrm>
          <a:prstGeom prst="rect">
            <a:avLst/>
          </a:prstGeom>
        </p:spPr>
      </p:pic>
      <p:pic>
        <p:nvPicPr>
          <p:cNvPr id="9" name="图片 8"/>
          <p:cNvPicPr>
            <a:picLocks noChangeAspect="1"/>
          </p:cNvPicPr>
          <p:nvPr/>
        </p:nvPicPr>
        <p:blipFill>
          <a:blip r:embed="rId3"/>
          <a:stretch>
            <a:fillRect/>
          </a:stretch>
        </p:blipFill>
        <p:spPr>
          <a:xfrm>
            <a:off x="102870" y="872490"/>
            <a:ext cx="11844020" cy="5908040"/>
          </a:xfrm>
          <a:prstGeom prst="rect">
            <a:avLst/>
          </a:prstGeom>
        </p:spPr>
      </p:pic>
      <p:pic>
        <p:nvPicPr>
          <p:cNvPr id="7" name="图片 6" descr="公司Logo87881120"/>
          <p:cNvPicPr>
            <a:picLocks noChangeAspect="1"/>
          </p:cNvPicPr>
          <p:nvPr userDrawn="1"/>
        </p:nvPicPr>
        <p:blipFill>
          <a:blip r:embed="rId4"/>
          <a:stretch>
            <a:fillRect/>
          </a:stretch>
        </p:blipFill>
        <p:spPr>
          <a:xfrm>
            <a:off x="10390505" y="76200"/>
            <a:ext cx="1699895" cy="66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6.</a:t>
            </a:r>
            <a:r>
              <a:rPr dirty="0"/>
              <a:t>其他小技巧</a:t>
            </a:r>
            <a:endParaRPr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algn="ct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2</a:t>
            </a:r>
            <a:r>
              <a:rPr lang="zh-CN" altLang="en-US" sz="2800" dirty="0">
                <a:solidFill>
                  <a:schemeClr val="accent1">
                    <a:lumMod val="60000"/>
                    <a:lumOff val="40000"/>
                  </a:schemeClr>
                </a:solidFill>
                <a:sym typeface="+mn-ea"/>
              </a:rPr>
              <a:t>）期刊封面下载</a:t>
            </a:r>
            <a:r>
              <a:rPr lang="en-US" altLang="zh-CN" sz="2800" dirty="0">
                <a:solidFill>
                  <a:schemeClr val="accent1">
                    <a:lumMod val="60000"/>
                    <a:lumOff val="40000"/>
                  </a:schemeClr>
                </a:solidFill>
                <a:sym typeface="+mn-ea"/>
              </a:rPr>
              <a:t> </a:t>
            </a:r>
            <a:endParaRPr lang="zh-CN" altLang="en-US" sz="2800" dirty="0">
              <a:solidFill>
                <a:schemeClr val="accent1">
                  <a:lumMod val="60000"/>
                  <a:lumOff val="4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65085" y="3678708"/>
            <a:ext cx="23533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algn="r" defTabSz="1884680">
              <a:defRPr/>
            </a:pPr>
            <a:r>
              <a:rPr lang="en-US" altLang="zh-CN" sz="2330" b="1" dirty="0">
                <a:solidFill>
                  <a:prstClr val="black">
                    <a:lumMod val="65000"/>
                    <a:lumOff val="35000"/>
                  </a:prstClr>
                </a:solidFill>
                <a:latin typeface="微软雅黑" panose="020B0503020204020204" charset="-122"/>
                <a:ea typeface="微软雅黑" panose="020B0503020204020204" charset="-122"/>
              </a:rPr>
              <a:t>CONTENTS</a:t>
            </a:r>
            <a:endParaRPr lang="zh-CN" altLang="en-US" sz="2330" b="1" dirty="0">
              <a:solidFill>
                <a:prstClr val="black">
                  <a:lumMod val="65000"/>
                  <a:lumOff val="35000"/>
                </a:prstClr>
              </a:solidFill>
              <a:latin typeface="微软雅黑" panose="020B0503020204020204" charset="-122"/>
              <a:ea typeface="微软雅黑" panose="020B0503020204020204" charset="-122"/>
            </a:endParaRPr>
          </a:p>
        </p:txBody>
      </p:sp>
      <p:cxnSp>
        <p:nvCxnSpPr>
          <p:cNvPr id="8" name="直接连接符 7"/>
          <p:cNvCxnSpPr/>
          <p:nvPr/>
        </p:nvCxnSpPr>
        <p:spPr>
          <a:xfrm>
            <a:off x="4220030" y="2615368"/>
            <a:ext cx="0" cy="1997195"/>
          </a:xfrm>
          <a:prstGeom prst="line">
            <a:avLst/>
          </a:prstGeom>
          <a:ln w="28575">
            <a:solidFill>
              <a:schemeClr val="tx1">
                <a:lumMod val="65000"/>
                <a:lumOff val="3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9" name="文本框 8"/>
          <p:cNvSpPr txBox="1"/>
          <p:nvPr/>
        </p:nvSpPr>
        <p:spPr>
          <a:xfrm>
            <a:off x="4675801" y="2276872"/>
            <a:ext cx="7260156" cy="2553335"/>
          </a:xfrm>
          <a:prstGeom prst="rect">
            <a:avLst/>
          </a:prstGeom>
          <a:noFill/>
        </p:spPr>
        <p:txBody>
          <a:bodyPr wrap="square" rtlCol="0">
            <a:spAutoFit/>
          </a:bodyPr>
          <a:lstStyle/>
          <a:p>
            <a:pPr defTabSz="1884680"/>
            <a:r>
              <a:rPr lang="zh-CN" altLang="en-US" sz="3200" b="1" dirty="0">
                <a:solidFill>
                  <a:srgbClr val="0070C0"/>
                </a:solidFill>
                <a:latin typeface="微软雅黑" panose="020B0503020204020204" charset="-122"/>
                <a:ea typeface="微软雅黑" panose="020B0503020204020204" charset="-122"/>
              </a:rPr>
              <a:t>一、知网简介</a:t>
            </a:r>
            <a:endParaRPr lang="en-US" altLang="zh-CN" sz="3200" b="1" dirty="0">
              <a:solidFill>
                <a:srgbClr val="0070C0"/>
              </a:solidFill>
              <a:latin typeface="微软雅黑" panose="020B0503020204020204" charset="-122"/>
              <a:ea typeface="微软雅黑" panose="020B0503020204020204" charset="-122"/>
            </a:endParaRPr>
          </a:p>
          <a:p>
            <a:pPr defTabSz="1884680"/>
            <a:endParaRPr lang="en-US" altLang="zh-CN" sz="3200" b="1" dirty="0">
              <a:solidFill>
                <a:srgbClr val="0070C0"/>
              </a:solidFill>
              <a:latin typeface="微软雅黑" panose="020B0503020204020204" charset="-122"/>
              <a:ea typeface="微软雅黑" panose="020B0503020204020204" charset="-122"/>
            </a:endParaRPr>
          </a:p>
          <a:p>
            <a:pPr defTabSz="1884680"/>
            <a:r>
              <a:rPr lang="zh-CN" altLang="en-US" sz="3200" b="1" dirty="0">
                <a:solidFill>
                  <a:srgbClr val="FF0000"/>
                </a:solidFill>
                <a:latin typeface="微软雅黑" panose="020B0503020204020204" charset="-122"/>
                <a:ea typeface="微软雅黑" panose="020B0503020204020204" charset="-122"/>
              </a:rPr>
              <a:t>二、</a:t>
            </a:r>
            <a:r>
              <a:rPr lang="zh-CN" altLang="en-US" sz="3200" b="1" dirty="0">
                <a:solidFill>
                  <a:srgbClr val="FF0000"/>
                </a:solidFill>
                <a:latin typeface="微软雅黑" panose="020B0503020204020204" charset="-122"/>
                <a:ea typeface="微软雅黑" panose="020B0503020204020204" charset="-122"/>
              </a:rPr>
              <a:t>文献资源介绍</a:t>
            </a:r>
            <a:endParaRPr lang="en-US" altLang="zh-CN" sz="3200" b="1" dirty="0">
              <a:solidFill>
                <a:srgbClr val="FF0000"/>
              </a:solidFill>
              <a:latin typeface="微软雅黑" panose="020B0503020204020204" charset="-122"/>
              <a:ea typeface="微软雅黑" panose="020B0503020204020204" charset="-122"/>
            </a:endParaRPr>
          </a:p>
          <a:p>
            <a:pPr defTabSz="1884680"/>
            <a:endParaRPr lang="en-US" altLang="zh-CN" sz="3200" b="1" dirty="0">
              <a:solidFill>
                <a:srgbClr val="FF0000"/>
              </a:solidFill>
              <a:latin typeface="微软雅黑" panose="020B0503020204020204" charset="-122"/>
              <a:ea typeface="微软雅黑" panose="020B0503020204020204" charset="-122"/>
            </a:endParaRPr>
          </a:p>
          <a:p>
            <a:pPr defTabSz="1884680"/>
            <a:r>
              <a:rPr lang="zh-CN" altLang="en-US" sz="3200" b="1" dirty="0">
                <a:solidFill>
                  <a:srgbClr val="0070C0"/>
                </a:solidFill>
                <a:latin typeface="微软雅黑" panose="020B0503020204020204" charset="-122"/>
                <a:ea typeface="微软雅黑" panose="020B0503020204020204" charset="-122"/>
              </a:rPr>
              <a:t>三、</a:t>
            </a:r>
            <a:r>
              <a:rPr lang="zh-CN" altLang="en-US" sz="3200" b="1" dirty="0">
                <a:solidFill>
                  <a:srgbClr val="0070C0"/>
                </a:solidFill>
                <a:latin typeface="微软雅黑" panose="020B0503020204020204" charset="-122"/>
                <a:ea typeface="微软雅黑" panose="020B0503020204020204" charset="-122"/>
              </a:rPr>
              <a:t>知网数据库的使用</a:t>
            </a:r>
            <a:endParaRPr lang="zh-CN" altLang="en-US" sz="3200" b="1" dirty="0">
              <a:solidFill>
                <a:srgbClr val="0070C0"/>
              </a:solidFill>
              <a:latin typeface="微软雅黑" panose="020B0503020204020204" charset="-122"/>
              <a:ea typeface="微软雅黑" panose="020B0503020204020204" charset="-122"/>
            </a:endParaRPr>
          </a:p>
        </p:txBody>
      </p:sp>
      <p:sp>
        <p:nvSpPr>
          <p:cNvPr id="10" name="矩形 9"/>
          <p:cNvSpPr/>
          <p:nvPr/>
        </p:nvSpPr>
        <p:spPr>
          <a:xfrm>
            <a:off x="2096801" y="2915466"/>
            <a:ext cx="166519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7" rIns="121896" bIns="60947" anchor="ctr"/>
          <a:lstStyle/>
          <a:p>
            <a:pPr algn="r" defTabSz="1884680">
              <a:defRPr/>
            </a:pPr>
            <a:r>
              <a:rPr lang="zh-CN" altLang="en-US" sz="3735" b="1" dirty="0">
                <a:solidFill>
                  <a:srgbClr val="0070C0"/>
                </a:solidFill>
                <a:latin typeface="微软雅黑" panose="020B0503020204020204" charset="-122"/>
                <a:ea typeface="微软雅黑" panose="020B0503020204020204" charset="-122"/>
              </a:rPr>
              <a:t>目   录</a:t>
            </a:r>
            <a:endParaRPr lang="zh-CN" altLang="en-US" sz="3735" b="1" dirty="0">
              <a:solidFill>
                <a:srgbClr val="0070C0"/>
              </a:solidFill>
              <a:latin typeface="微软雅黑" panose="020B0503020204020204" charset="-122"/>
              <a:ea typeface="微软雅黑" panose="020B050302020402020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428" y="149344"/>
            <a:ext cx="11305844" cy="460375"/>
          </a:xfrm>
          <a:prstGeom prst="rect">
            <a:avLst/>
          </a:prstGeom>
        </p:spPr>
        <p:txBody>
          <a:bodyPr wrap="square">
            <a:spAutoFit/>
          </a:bodyPr>
          <a:lstStyle/>
          <a:p>
            <a:pPr algn="ctr" defTabSz="591820">
              <a:defRPr/>
            </a:pP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期刊封面</a:t>
            </a:r>
            <a:r>
              <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rPr>
              <a:t>下载 </a:t>
            </a:r>
            <a:endParaRPr lang="zh-CN" altLang="en-US" sz="2400" b="1" dirty="0">
              <a:solidFill>
                <a:srgbClr val="FF0000"/>
              </a:solidFill>
              <a:latin typeface="微软雅黑" panose="020B0503020204020204" charset="-122"/>
              <a:ea typeface="微软雅黑" panose="020B0503020204020204" charset="-122"/>
              <a:cs typeface="Aparajita" panose="020B0604020202020204" pitchFamily="34" charset="0"/>
            </a:endParaRPr>
          </a:p>
        </p:txBody>
      </p:sp>
      <p:cxnSp>
        <p:nvCxnSpPr>
          <p:cNvPr id="6" name="直接连接符 5"/>
          <p:cNvCxnSpPr/>
          <p:nvPr/>
        </p:nvCxnSpPr>
        <p:spPr>
          <a:xfrm>
            <a:off x="1478284" y="653459"/>
            <a:ext cx="9235432"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pic>
        <p:nvPicPr>
          <p:cNvPr id="4" name="图片 3"/>
          <p:cNvPicPr>
            <a:picLocks noChangeAspect="1"/>
          </p:cNvPicPr>
          <p:nvPr/>
        </p:nvPicPr>
        <p:blipFill>
          <a:blip r:embed="rId1"/>
          <a:stretch>
            <a:fillRect/>
          </a:stretch>
        </p:blipFill>
        <p:spPr>
          <a:xfrm>
            <a:off x="305435" y="853440"/>
            <a:ext cx="11753850" cy="5797550"/>
          </a:xfrm>
          <a:prstGeom prst="rect">
            <a:avLst/>
          </a:prstGeom>
        </p:spPr>
      </p:pic>
      <p:pic>
        <p:nvPicPr>
          <p:cNvPr id="8" name="图片 7"/>
          <p:cNvPicPr>
            <a:picLocks noChangeAspect="1"/>
          </p:cNvPicPr>
          <p:nvPr/>
        </p:nvPicPr>
        <p:blipFill>
          <a:blip r:embed="rId2"/>
          <a:stretch>
            <a:fillRect/>
          </a:stretch>
        </p:blipFill>
        <p:spPr>
          <a:xfrm>
            <a:off x="462280" y="853440"/>
            <a:ext cx="11440795" cy="6129655"/>
          </a:xfrm>
          <a:prstGeom prst="rect">
            <a:avLst/>
          </a:prstGeom>
        </p:spPr>
      </p:pic>
      <p:pic>
        <p:nvPicPr>
          <p:cNvPr id="3" name="图片 2" descr="公司Logo87881120"/>
          <p:cNvPicPr>
            <a:picLocks noChangeAspect="1"/>
          </p:cNvPicPr>
          <p:nvPr userDrawn="1"/>
        </p:nvPicPr>
        <p:blipFill>
          <a:blip r:embed="rId3"/>
          <a:stretch>
            <a:fillRect/>
          </a:stretch>
        </p:blipFill>
        <p:spPr>
          <a:xfrm>
            <a:off x="10390505" y="76200"/>
            <a:ext cx="1699895" cy="661035"/>
          </a:xfrm>
          <a:prstGeom prst="rect">
            <a:avLst/>
          </a:prstGeom>
        </p:spPr>
      </p:pic>
      <p:pic>
        <p:nvPicPr>
          <p:cNvPr id="5" name="图片 4"/>
          <p:cNvPicPr>
            <a:picLocks noChangeAspect="1"/>
          </p:cNvPicPr>
          <p:nvPr/>
        </p:nvPicPr>
        <p:blipFill>
          <a:blip r:embed="rId4"/>
          <a:stretch>
            <a:fillRect/>
          </a:stretch>
        </p:blipFill>
        <p:spPr>
          <a:xfrm>
            <a:off x="305435" y="852805"/>
            <a:ext cx="11753850" cy="6066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猜一猜</a:t>
            </a:r>
            <a:endParaRPr lang="zh-CN" altLang="en-US"/>
          </a:p>
        </p:txBody>
      </p:sp>
      <p:sp>
        <p:nvSpPr>
          <p:cNvPr id="4" name="矩形 3" descr="7b0a2020202022776f7264617274223a20227b5c2269645c223a32353030313938342c5c227469645c223a31333439337d220a7d0a"/>
          <p:cNvSpPr/>
          <p:nvPr/>
        </p:nvSpPr>
        <p:spPr>
          <a:xfrm>
            <a:off x="1878330" y="2814320"/>
            <a:ext cx="9151620" cy="1017270"/>
          </a:xfrm>
          <a:prstGeom prst="rect">
            <a:avLst/>
          </a:prstGeom>
          <a:noFill/>
        </p:spPr>
        <p:txBody>
          <a:bodyPr wrap="square" lIns="90170" tIns="46990" rIns="90170" bIns="46990" rtlCol="0" anchor="t">
            <a:spAutoFit/>
            <a:scene3d>
              <a:camera prst="orthographicFront"/>
              <a:lightRig rig="threePt" dir="t">
                <a:rot lat="0" lon="0" rev="600000"/>
              </a:lightRig>
            </a:scene3d>
          </a:bodyPr>
          <a:p>
            <a:pPr algn="ctr"/>
            <a:r>
              <a:rPr lang="zh-CN" altLang="en-US" sz="6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期刊封面如何</a:t>
            </a:r>
            <a:r>
              <a:rPr lang="zh-CN" altLang="en-US" sz="6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rPr>
              <a:t>下载？</a:t>
            </a:r>
            <a:endParaRPr lang="zh-CN" altLang="en-US" sz="6000" b="1">
              <a:ln w="28575" cmpd="sng">
                <a:solidFill>
                  <a:schemeClr val="bg1"/>
                </a:solidFill>
                <a:prstDash val="solid"/>
              </a:ln>
              <a:gradFill>
                <a:gsLst>
                  <a:gs pos="0">
                    <a:srgbClr val="F8C22D"/>
                  </a:gs>
                  <a:gs pos="83000">
                    <a:srgbClr val="F35A25"/>
                  </a:gs>
                </a:gsLst>
                <a:lin ang="5400000" scaled="1"/>
              </a:gradFill>
              <a:effectLst>
                <a:reflection stA="54000" endPos="9000" dist="50800" dir="5400000" sy="-100000" algn="bl" rotWithShape="0"/>
              </a:effectLst>
              <a:latin typeface="汉仪舒圆黑简体" panose="00020600040101010101" charset="-122"/>
              <a:ea typeface="汉仪舒圆黑简体" panose="00020600040101010101"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6.</a:t>
            </a:r>
            <a:r>
              <a:rPr dirty="0"/>
              <a:t>其他小技巧</a:t>
            </a:r>
            <a:endParaRPr dirty="0"/>
          </a:p>
        </p:txBody>
      </p:sp>
      <p:sp>
        <p:nvSpPr>
          <p:cNvPr id="13" name="标题 1"/>
          <p:cNvSpPr txBox="1"/>
          <p:nvPr/>
        </p:nvSpPr>
        <p:spPr>
          <a:xfrm>
            <a:off x="0" y="2987675"/>
            <a:ext cx="12192000" cy="441325"/>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algn="ctr"/>
            <a:r>
              <a:rPr lang="zh-CN" altLang="en-US" sz="2800" dirty="0">
                <a:solidFill>
                  <a:schemeClr val="accent1">
                    <a:lumMod val="60000"/>
                    <a:lumOff val="40000"/>
                  </a:schemeClr>
                </a:solidFill>
                <a:sym typeface="+mn-ea"/>
              </a:rPr>
              <a:t>（</a:t>
            </a:r>
            <a:r>
              <a:rPr lang="en-US" altLang="zh-CN" sz="2800" dirty="0">
                <a:solidFill>
                  <a:schemeClr val="accent1">
                    <a:lumMod val="60000"/>
                    <a:lumOff val="40000"/>
                  </a:schemeClr>
                </a:solidFill>
                <a:sym typeface="+mn-ea"/>
              </a:rPr>
              <a:t>3</a:t>
            </a:r>
            <a:r>
              <a:rPr lang="zh-CN" altLang="en-US" sz="2800" dirty="0">
                <a:solidFill>
                  <a:schemeClr val="accent1">
                    <a:lumMod val="60000"/>
                    <a:lumOff val="40000"/>
                  </a:schemeClr>
                </a:solidFill>
                <a:sym typeface="+mn-ea"/>
              </a:rPr>
              <a:t>）</a:t>
            </a:r>
            <a:r>
              <a:rPr lang="zh-CN" altLang="en-US" sz="2800" dirty="0">
                <a:solidFill>
                  <a:schemeClr val="accent1">
                    <a:lumMod val="60000"/>
                    <a:lumOff val="40000"/>
                  </a:schemeClr>
                </a:solidFill>
                <a:sym typeface="+mn-ea"/>
              </a:rPr>
              <a:t>全球学术快报</a:t>
            </a:r>
            <a:r>
              <a:rPr lang="en-US" altLang="zh-CN" sz="2800" dirty="0">
                <a:solidFill>
                  <a:schemeClr val="accent1">
                    <a:lumMod val="60000"/>
                    <a:lumOff val="40000"/>
                  </a:schemeClr>
                </a:solidFill>
                <a:sym typeface="+mn-ea"/>
              </a:rPr>
              <a:t>app </a:t>
            </a:r>
            <a:endParaRPr lang="zh-CN" altLang="en-US" sz="2800" dirty="0">
              <a:solidFill>
                <a:schemeClr val="accent1">
                  <a:lumMod val="60000"/>
                  <a:lumOff val="40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5" y="448"/>
            <a:ext cx="3611093" cy="6857107"/>
          </a:xfrm>
          <a:prstGeom prst="rect">
            <a:avLst/>
          </a:prstGeom>
          <a:solidFill>
            <a:srgbClr val="1B90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118786" name="文本框 5"/>
          <p:cNvSpPr txBox="1">
            <a:spLocks noChangeArrowheads="1"/>
          </p:cNvSpPr>
          <p:nvPr/>
        </p:nvSpPr>
        <p:spPr bwMode="auto">
          <a:xfrm>
            <a:off x="1526184" y="1459170"/>
            <a:ext cx="804757" cy="3045698"/>
          </a:xfrm>
          <a:prstGeom prst="rect">
            <a:avLst/>
          </a:prstGeom>
          <a:noFill/>
          <a:ln w="9525">
            <a:noFill/>
            <a:miter lim="800000"/>
          </a:ln>
        </p:spPr>
        <p:txBody>
          <a:bodyPr>
            <a:spAutoFit/>
          </a:bodyPr>
          <a:lstStyle/>
          <a:p>
            <a:pPr>
              <a:buFont typeface="Arial" panose="020B0604020202020204" pitchFamily="34" charset="0"/>
              <a:buNone/>
            </a:pPr>
            <a:r>
              <a:rPr lang="zh-CN" altLang="en-US" sz="4800">
                <a:solidFill>
                  <a:schemeClr val="bg1"/>
                </a:solidFill>
                <a:latin typeface="微软雅黑" panose="020B0503020204020204" charset="-122"/>
                <a:ea typeface="微软雅黑" panose="020B0503020204020204" charset="-122"/>
              </a:rPr>
              <a:t>中</a:t>
            </a:r>
            <a:endParaRPr lang="zh-CN" altLang="en-US" sz="4800">
              <a:solidFill>
                <a:schemeClr val="bg1"/>
              </a:solidFill>
              <a:latin typeface="微软雅黑" panose="020B0503020204020204" charset="-122"/>
              <a:ea typeface="微软雅黑" panose="020B0503020204020204" charset="-122"/>
            </a:endParaRPr>
          </a:p>
          <a:p>
            <a:pPr>
              <a:buFont typeface="Arial" panose="020B0604020202020204" pitchFamily="34" charset="0"/>
              <a:buNone/>
            </a:pPr>
            <a:r>
              <a:rPr lang="zh-CN" altLang="en-US" sz="4800">
                <a:solidFill>
                  <a:schemeClr val="bg1"/>
                </a:solidFill>
                <a:latin typeface="微软雅黑" panose="020B0503020204020204" charset="-122"/>
                <a:ea typeface="微软雅黑" panose="020B0503020204020204" charset="-122"/>
              </a:rPr>
              <a:t>国</a:t>
            </a:r>
            <a:endParaRPr lang="zh-CN" altLang="en-US" sz="4800">
              <a:solidFill>
                <a:schemeClr val="bg1"/>
              </a:solidFill>
              <a:latin typeface="微软雅黑" panose="020B0503020204020204" charset="-122"/>
              <a:ea typeface="微软雅黑" panose="020B0503020204020204" charset="-122"/>
            </a:endParaRPr>
          </a:p>
          <a:p>
            <a:pPr>
              <a:buFont typeface="Arial" panose="020B0604020202020204" pitchFamily="34" charset="0"/>
              <a:buNone/>
            </a:pPr>
            <a:r>
              <a:rPr lang="zh-CN" altLang="en-US" sz="4800">
                <a:solidFill>
                  <a:schemeClr val="bg1"/>
                </a:solidFill>
                <a:latin typeface="微软雅黑" panose="020B0503020204020204" charset="-122"/>
                <a:ea typeface="微软雅黑" panose="020B0503020204020204" charset="-122"/>
              </a:rPr>
              <a:t>知</a:t>
            </a:r>
            <a:endParaRPr lang="zh-CN" altLang="en-US" sz="4800">
              <a:solidFill>
                <a:schemeClr val="bg1"/>
              </a:solidFill>
              <a:latin typeface="微软雅黑" panose="020B0503020204020204" charset="-122"/>
              <a:ea typeface="微软雅黑" panose="020B0503020204020204" charset="-122"/>
            </a:endParaRPr>
          </a:p>
          <a:p>
            <a:pPr>
              <a:buFont typeface="Arial" panose="020B0604020202020204" pitchFamily="34" charset="0"/>
              <a:buNone/>
            </a:pPr>
            <a:r>
              <a:rPr lang="zh-CN" altLang="en-US" sz="4800">
                <a:solidFill>
                  <a:schemeClr val="bg1"/>
                </a:solidFill>
                <a:latin typeface="微软雅黑" panose="020B0503020204020204" charset="-122"/>
                <a:ea typeface="微软雅黑" panose="020B0503020204020204" charset="-122"/>
              </a:rPr>
              <a:t>网</a:t>
            </a:r>
            <a:endParaRPr lang="zh-CN" altLang="en-US" sz="4800">
              <a:solidFill>
                <a:schemeClr val="bg1"/>
              </a:solidFill>
              <a:latin typeface="微软雅黑" panose="020B0503020204020204" charset="-122"/>
              <a:ea typeface="微软雅黑" panose="020B0503020204020204" charset="-122"/>
            </a:endParaRPr>
          </a:p>
        </p:txBody>
      </p:sp>
      <p:grpSp>
        <p:nvGrpSpPr>
          <p:cNvPr id="2" name="组合 22"/>
          <p:cNvGrpSpPr/>
          <p:nvPr/>
        </p:nvGrpSpPr>
        <p:grpSpPr>
          <a:xfrm>
            <a:off x="2507498" y="2762343"/>
            <a:ext cx="465293" cy="469821"/>
            <a:chOff x="2099842" y="1975504"/>
            <a:chExt cx="823123" cy="831130"/>
          </a:xfrm>
          <a:solidFill>
            <a:schemeClr val="bg1"/>
          </a:solidFill>
        </p:grpSpPr>
        <p:sp>
          <p:nvSpPr>
            <p:cNvPr id="24" name="等腰三角形 23"/>
            <p:cNvSpPr/>
            <p:nvPr/>
          </p:nvSpPr>
          <p:spPr>
            <a:xfrm rot="19813541" flipH="1">
              <a:off x="2099842" y="1975504"/>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5" name="等腰三角形 24"/>
            <p:cNvSpPr/>
            <p:nvPr/>
          </p:nvSpPr>
          <p:spPr>
            <a:xfrm rot="19813541" flipH="1">
              <a:off x="2099844" y="2420553"/>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sp>
          <p:nvSpPr>
            <p:cNvPr id="26" name="等腰三角形 25"/>
            <p:cNvSpPr/>
            <p:nvPr/>
          </p:nvSpPr>
          <p:spPr>
            <a:xfrm rot="19813541" flipH="1">
              <a:off x="2479441" y="2198028"/>
              <a:ext cx="443524" cy="3860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p>
          </p:txBody>
        </p:sp>
      </p:grpSp>
      <p:pic>
        <p:nvPicPr>
          <p:cNvPr id="118788" name="图片 11" descr="11"/>
          <p:cNvPicPr>
            <a:picLocks noChangeAspect="1"/>
          </p:cNvPicPr>
          <p:nvPr/>
        </p:nvPicPr>
        <p:blipFill>
          <a:blip r:embed="rId1"/>
          <a:srcRect/>
          <a:stretch>
            <a:fillRect/>
          </a:stretch>
        </p:blipFill>
        <p:spPr bwMode="auto">
          <a:xfrm>
            <a:off x="3010302" y="-64633"/>
            <a:ext cx="9187254" cy="6941234"/>
          </a:xfrm>
          <a:prstGeom prst="rect">
            <a:avLst/>
          </a:prstGeom>
          <a:solidFill>
            <a:srgbClr val="1B3C4B"/>
          </a:solidFill>
          <a:ln w="9525">
            <a:noFill/>
            <a:miter lim="800000"/>
            <a:headEnd/>
            <a:tailEnd/>
          </a:ln>
        </p:spPr>
      </p:pic>
      <p:sp>
        <p:nvSpPr>
          <p:cNvPr id="118789" name="文本框 4"/>
          <p:cNvSpPr txBox="1">
            <a:spLocks noChangeArrowheads="1"/>
          </p:cNvSpPr>
          <p:nvPr/>
        </p:nvSpPr>
        <p:spPr bwMode="auto">
          <a:xfrm>
            <a:off x="4511883" y="3759157"/>
            <a:ext cx="3452363" cy="398728"/>
          </a:xfrm>
          <a:prstGeom prst="rect">
            <a:avLst/>
          </a:prstGeom>
          <a:noFill/>
          <a:ln w="9525">
            <a:noFill/>
            <a:miter lim="800000"/>
          </a:ln>
        </p:spPr>
        <p:txBody>
          <a:bodyPr>
            <a:spAutoFit/>
          </a:bodyPr>
          <a:lstStyle/>
          <a:p>
            <a:pPr algn="r">
              <a:buFont typeface="Arial" panose="020B0604020202020204" pitchFamily="34" charset="0"/>
              <a:buNone/>
            </a:pPr>
            <a:r>
              <a:rPr lang="zh-CN" altLang="en-US" sz="2000">
                <a:solidFill>
                  <a:srgbClr val="FFC000"/>
                </a:solidFill>
                <a:latin typeface="Arial" panose="020B0604020202020204" pitchFamily="34" charset="0"/>
              </a:rPr>
              <a:t>全球文献整合  学术热点速递</a:t>
            </a:r>
            <a:endParaRPr lang="zh-CN" altLang="en-US" sz="2000">
              <a:solidFill>
                <a:srgbClr val="FFC000"/>
              </a:solidFill>
              <a:latin typeface="Arial" panose="020B0604020202020204" pitchFamily="34" charset="0"/>
            </a:endParaRPr>
          </a:p>
        </p:txBody>
      </p:sp>
      <p:pic>
        <p:nvPicPr>
          <p:cNvPr id="118790" name="图片 4" descr="ziti5"/>
          <p:cNvPicPr>
            <a:picLocks noChangeAspect="1"/>
          </p:cNvPicPr>
          <p:nvPr/>
        </p:nvPicPr>
        <p:blipFill>
          <a:blip r:embed="rId2"/>
          <a:srcRect/>
          <a:stretch>
            <a:fillRect/>
          </a:stretch>
        </p:blipFill>
        <p:spPr bwMode="auto">
          <a:xfrm>
            <a:off x="3229349" y="2286149"/>
            <a:ext cx="6536474" cy="1195232"/>
          </a:xfrm>
          <a:prstGeom prst="rect">
            <a:avLst/>
          </a:prstGeom>
          <a:noFill/>
          <a:ln w="9525">
            <a:noFill/>
            <a:miter lim="800000"/>
            <a:headEnd/>
            <a:tailEnd/>
          </a:ln>
        </p:spPr>
      </p:pic>
      <p:pic>
        <p:nvPicPr>
          <p:cNvPr id="118791" name="图片 2"/>
          <p:cNvPicPr>
            <a:picLocks noChangeAspect="1"/>
          </p:cNvPicPr>
          <p:nvPr/>
        </p:nvPicPr>
        <p:blipFill>
          <a:blip r:embed="rId3"/>
          <a:srcRect/>
          <a:stretch>
            <a:fillRect/>
          </a:stretch>
        </p:blipFill>
        <p:spPr bwMode="auto">
          <a:xfrm>
            <a:off x="8786464" y="678221"/>
            <a:ext cx="3931725" cy="5299972"/>
          </a:xfrm>
          <a:prstGeom prst="rect">
            <a:avLst/>
          </a:prstGeom>
          <a:noFill/>
          <a:ln w="9525">
            <a:noFill/>
            <a:miter lim="800000"/>
            <a:headEnd/>
            <a:tailEnd/>
          </a:ln>
        </p:spPr>
      </p:pic>
      <p:sp>
        <p:nvSpPr>
          <p:cNvPr id="118792" name="文本框 4"/>
          <p:cNvSpPr txBox="1">
            <a:spLocks noChangeArrowheads="1"/>
          </p:cNvSpPr>
          <p:nvPr/>
        </p:nvSpPr>
        <p:spPr bwMode="auto">
          <a:xfrm>
            <a:off x="3978552" y="1151235"/>
            <a:ext cx="5042831" cy="521902"/>
          </a:xfrm>
          <a:prstGeom prst="rect">
            <a:avLst/>
          </a:prstGeom>
          <a:noFill/>
          <a:ln w="9525">
            <a:noFill/>
            <a:miter lim="800000"/>
          </a:ln>
        </p:spPr>
        <p:txBody>
          <a:bodyPr>
            <a:spAutoFit/>
          </a:bodyPr>
          <a:lstStyle/>
          <a:p>
            <a:pPr>
              <a:buFont typeface="Arial" panose="020B0604020202020204" pitchFamily="34" charset="0"/>
              <a:buNone/>
            </a:pPr>
            <a:r>
              <a:rPr lang="zh-CN" altLang="en-US" sz="2800">
                <a:solidFill>
                  <a:schemeClr val="bg1"/>
                </a:solidFill>
                <a:latin typeface="微软雅黑" panose="020B0503020204020204" charset="-122"/>
                <a:ea typeface="微软雅黑" panose="020B0503020204020204" charset="-122"/>
              </a:rPr>
              <a:t>动态跟踪  移动阅读</a:t>
            </a:r>
            <a:endParaRPr lang="zh-CN" altLang="en-US" sz="2800">
              <a:solidFill>
                <a:schemeClr val="bg1"/>
              </a:solidFill>
              <a:latin typeface="微软雅黑" panose="020B0503020204020204" charset="-122"/>
              <a:ea typeface="微软雅黑" panose="020B0503020204020204" charset="-122"/>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4"/>
          <p:cNvGrpSpPr/>
          <p:nvPr/>
        </p:nvGrpSpPr>
        <p:grpSpPr bwMode="auto">
          <a:xfrm>
            <a:off x="10429311" y="2481387"/>
            <a:ext cx="1485707" cy="1131740"/>
            <a:chOff x="1950293" y="1597601"/>
            <a:chExt cx="1485643" cy="1130334"/>
          </a:xfrm>
        </p:grpSpPr>
        <p:pic>
          <p:nvPicPr>
            <p:cNvPr id="121873" name="图片 25"/>
            <p:cNvPicPr>
              <a:picLocks noChangeAspect="1" noChangeArrowheads="1"/>
            </p:cNvPicPr>
            <p:nvPr/>
          </p:nvPicPr>
          <p:blipFill>
            <a:blip r:embed="rId1"/>
            <a:srcRect/>
            <a:stretch>
              <a:fillRect/>
            </a:stretch>
          </p:blipFill>
          <p:spPr bwMode="auto">
            <a:xfrm>
              <a:off x="2223613" y="1597601"/>
              <a:ext cx="939004" cy="647589"/>
            </a:xfrm>
            <a:prstGeom prst="rect">
              <a:avLst/>
            </a:prstGeom>
            <a:noFill/>
            <a:ln w="9525">
              <a:noFill/>
              <a:miter lim="800000"/>
              <a:headEnd/>
              <a:tailEnd/>
            </a:ln>
          </p:spPr>
        </p:pic>
        <p:sp>
          <p:nvSpPr>
            <p:cNvPr id="121874" name="文本框 32"/>
            <p:cNvSpPr txBox="1">
              <a:spLocks noChangeArrowheads="1"/>
            </p:cNvSpPr>
            <p:nvPr/>
          </p:nvSpPr>
          <p:spPr bwMode="auto">
            <a:xfrm>
              <a:off x="1950293" y="2331605"/>
              <a:ext cx="1485643" cy="396330"/>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个性化定制</a:t>
              </a:r>
              <a:endParaRPr lang="zh-CN" altLang="en-US" sz="2000" b="1">
                <a:latin typeface="微软雅黑" panose="020B0503020204020204" charset="-122"/>
                <a:ea typeface="微软雅黑" panose="020B0503020204020204" charset="-122"/>
              </a:endParaRPr>
            </a:p>
          </p:txBody>
        </p:sp>
      </p:grpSp>
      <p:grpSp>
        <p:nvGrpSpPr>
          <p:cNvPr id="56" name="组合 33"/>
          <p:cNvGrpSpPr/>
          <p:nvPr/>
        </p:nvGrpSpPr>
        <p:grpSpPr bwMode="auto">
          <a:xfrm>
            <a:off x="10429311" y="1086156"/>
            <a:ext cx="1485707" cy="1130153"/>
            <a:chOff x="524127" y="1597601"/>
            <a:chExt cx="1485643" cy="1130920"/>
          </a:xfrm>
        </p:grpSpPr>
        <p:pic>
          <p:nvPicPr>
            <p:cNvPr id="121876" name="图片 23"/>
            <p:cNvPicPr>
              <a:picLocks noChangeAspect="1" noChangeArrowheads="1"/>
            </p:cNvPicPr>
            <p:nvPr/>
          </p:nvPicPr>
          <p:blipFill>
            <a:blip r:embed="rId2"/>
            <a:srcRect/>
            <a:stretch>
              <a:fillRect/>
            </a:stretch>
          </p:blipFill>
          <p:spPr bwMode="auto">
            <a:xfrm>
              <a:off x="797447" y="1597601"/>
              <a:ext cx="939004" cy="647589"/>
            </a:xfrm>
            <a:prstGeom prst="rect">
              <a:avLst/>
            </a:prstGeom>
            <a:noFill/>
            <a:ln w="9525">
              <a:noFill/>
              <a:miter lim="800000"/>
              <a:headEnd/>
              <a:tailEnd/>
            </a:ln>
          </p:spPr>
        </p:pic>
        <p:sp>
          <p:nvSpPr>
            <p:cNvPr id="121877" name="文本框 57"/>
            <p:cNvSpPr txBox="1">
              <a:spLocks noChangeArrowheads="1"/>
            </p:cNvSpPr>
            <p:nvPr/>
          </p:nvSpPr>
          <p:spPr bwMode="auto">
            <a:xfrm>
              <a:off x="524127" y="2331428"/>
              <a:ext cx="1485643" cy="397093"/>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文献检索</a:t>
              </a:r>
              <a:endParaRPr lang="zh-CN" altLang="en-US" sz="2000" b="1">
                <a:latin typeface="微软雅黑" panose="020B0503020204020204" charset="-122"/>
                <a:ea typeface="微软雅黑" panose="020B0503020204020204" charset="-122"/>
              </a:endParaRPr>
            </a:p>
          </p:txBody>
        </p:sp>
      </p:grpSp>
      <p:grpSp>
        <p:nvGrpSpPr>
          <p:cNvPr id="59" name="组合 36"/>
          <p:cNvGrpSpPr/>
          <p:nvPr/>
        </p:nvGrpSpPr>
        <p:grpSpPr bwMode="auto">
          <a:xfrm>
            <a:off x="10429311" y="3878205"/>
            <a:ext cx="1485707" cy="1130153"/>
            <a:chOff x="3376459" y="1597601"/>
            <a:chExt cx="1485643" cy="1130920"/>
          </a:xfrm>
        </p:grpSpPr>
        <p:pic>
          <p:nvPicPr>
            <p:cNvPr id="121879" name="图片 29"/>
            <p:cNvPicPr>
              <a:picLocks noChangeAspect="1" noChangeArrowheads="1"/>
            </p:cNvPicPr>
            <p:nvPr/>
          </p:nvPicPr>
          <p:blipFill>
            <a:blip r:embed="rId3"/>
            <a:srcRect/>
            <a:stretch>
              <a:fillRect/>
            </a:stretch>
          </p:blipFill>
          <p:spPr bwMode="auto">
            <a:xfrm>
              <a:off x="3649779" y="1597601"/>
              <a:ext cx="939004" cy="647589"/>
            </a:xfrm>
            <a:prstGeom prst="rect">
              <a:avLst/>
            </a:prstGeom>
            <a:noFill/>
            <a:ln w="9525">
              <a:noFill/>
              <a:miter lim="800000"/>
              <a:headEnd/>
              <a:tailEnd/>
            </a:ln>
          </p:spPr>
        </p:pic>
        <p:sp>
          <p:nvSpPr>
            <p:cNvPr id="121880" name="文本框 58"/>
            <p:cNvSpPr txBox="1">
              <a:spLocks noChangeArrowheads="1"/>
            </p:cNvSpPr>
            <p:nvPr/>
          </p:nvSpPr>
          <p:spPr bwMode="auto">
            <a:xfrm>
              <a:off x="3376459" y="2331428"/>
              <a:ext cx="1485643" cy="397093"/>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文献管理</a:t>
              </a:r>
              <a:endParaRPr lang="zh-CN" altLang="en-US" sz="2000" b="1">
                <a:latin typeface="微软雅黑" panose="020B0503020204020204" charset="-122"/>
                <a:ea typeface="微软雅黑" panose="020B0503020204020204" charset="-122"/>
              </a:endParaRPr>
            </a:p>
          </p:txBody>
        </p:sp>
      </p:grpSp>
      <p:grpSp>
        <p:nvGrpSpPr>
          <p:cNvPr id="62" name="组合 37"/>
          <p:cNvGrpSpPr/>
          <p:nvPr/>
        </p:nvGrpSpPr>
        <p:grpSpPr bwMode="auto">
          <a:xfrm>
            <a:off x="10429311" y="5273436"/>
            <a:ext cx="1485707" cy="1131741"/>
            <a:chOff x="4805240" y="1597601"/>
            <a:chExt cx="1485643" cy="1130334"/>
          </a:xfrm>
        </p:grpSpPr>
        <p:pic>
          <p:nvPicPr>
            <p:cNvPr id="121882" name="图片 31"/>
            <p:cNvPicPr>
              <a:picLocks noChangeAspect="1" noChangeArrowheads="1"/>
            </p:cNvPicPr>
            <p:nvPr/>
          </p:nvPicPr>
          <p:blipFill>
            <a:blip r:embed="rId4"/>
            <a:srcRect/>
            <a:stretch>
              <a:fillRect/>
            </a:stretch>
          </p:blipFill>
          <p:spPr bwMode="auto">
            <a:xfrm>
              <a:off x="5075946" y="1597601"/>
              <a:ext cx="939004" cy="647589"/>
            </a:xfrm>
            <a:prstGeom prst="rect">
              <a:avLst/>
            </a:prstGeom>
            <a:noFill/>
            <a:ln w="9525">
              <a:noFill/>
              <a:miter lim="800000"/>
              <a:headEnd/>
              <a:tailEnd/>
            </a:ln>
          </p:spPr>
        </p:pic>
        <p:sp>
          <p:nvSpPr>
            <p:cNvPr id="121883" name="文本框 59"/>
            <p:cNvSpPr txBox="1">
              <a:spLocks noChangeArrowheads="1"/>
            </p:cNvSpPr>
            <p:nvPr/>
          </p:nvSpPr>
          <p:spPr bwMode="auto">
            <a:xfrm>
              <a:off x="4805240" y="2331605"/>
              <a:ext cx="1485643" cy="396330"/>
            </a:xfrm>
            <a:prstGeom prst="rect">
              <a:avLst/>
            </a:prstGeom>
            <a:noFill/>
            <a:ln w="9525">
              <a:noFill/>
              <a:miter lim="800000"/>
            </a:ln>
          </p:spPr>
          <p:txBody>
            <a:bodyPr>
              <a:spAutoFit/>
            </a:bodyPr>
            <a:lstStyle/>
            <a:p>
              <a:pPr algn="ctr"/>
              <a:r>
                <a:rPr lang="zh-CN" altLang="en-US" sz="2000" b="1">
                  <a:latin typeface="微软雅黑" panose="020B0503020204020204" charset="-122"/>
                  <a:ea typeface="微软雅黑" panose="020B0503020204020204" charset="-122"/>
                </a:rPr>
                <a:t>云同步</a:t>
              </a:r>
              <a:endParaRPr lang="zh-CN" altLang="en-US" sz="2000" b="1">
                <a:latin typeface="微软雅黑" panose="020B0503020204020204" charset="-122"/>
                <a:ea typeface="微软雅黑" panose="020B0503020204020204" charset="-122"/>
              </a:endParaRPr>
            </a:p>
          </p:txBody>
        </p:sp>
      </p:grpSp>
      <p:pic>
        <p:nvPicPr>
          <p:cNvPr id="65" name="Picture 8" descr="http://m.cnki.net/mcnkidown/imgs/down-code.png"/>
          <p:cNvPicPr>
            <a:picLocks noChangeAspect="1" noChangeArrowheads="1"/>
          </p:cNvPicPr>
          <p:nvPr/>
        </p:nvPicPr>
        <p:blipFill>
          <a:blip r:embed="rId5"/>
          <a:srcRect/>
          <a:stretch>
            <a:fillRect/>
          </a:stretch>
        </p:blipFill>
        <p:spPr bwMode="auto">
          <a:xfrm>
            <a:off x="1037100" y="1311420"/>
            <a:ext cx="4176365" cy="4174980"/>
          </a:xfrm>
          <a:prstGeom prst="rect">
            <a:avLst/>
          </a:prstGeom>
          <a:noFill/>
          <a:ln w="9525">
            <a:noFill/>
            <a:miter lim="800000"/>
            <a:headEnd/>
            <a:tailEnd/>
          </a:ln>
        </p:spPr>
      </p:pic>
      <p:sp>
        <p:nvSpPr>
          <p:cNvPr id="66" name="TextBox 15"/>
          <p:cNvSpPr txBox="1">
            <a:spLocks noChangeArrowheads="1"/>
          </p:cNvSpPr>
          <p:nvPr/>
        </p:nvSpPr>
        <p:spPr bwMode="auto">
          <a:xfrm>
            <a:off x="88097" y="5651211"/>
            <a:ext cx="6098381" cy="1005788"/>
          </a:xfrm>
          <a:prstGeom prst="rect">
            <a:avLst/>
          </a:prstGeom>
          <a:noFill/>
          <a:ln w="9525">
            <a:noFill/>
            <a:miter lim="800000"/>
          </a:ln>
        </p:spPr>
        <p:txBody>
          <a:bodyPr>
            <a:spAutoFit/>
          </a:bodyPr>
          <a:lstStyle/>
          <a:p>
            <a:pPr algn="ctr">
              <a:lnSpc>
                <a:spcPct val="130000"/>
              </a:lnSpc>
            </a:pPr>
            <a:r>
              <a:rPr lang="zh-CN" altLang="en-US" sz="2400" b="1">
                <a:latin typeface="微软雅黑" panose="020B0503020204020204" charset="-122"/>
                <a:ea typeface="微软雅黑" panose="020B0503020204020204" charset="-122"/>
              </a:rPr>
              <a:t>扫描二维码     或</a:t>
            </a:r>
            <a:endParaRPr lang="en-US" altLang="zh-CN" sz="2400" b="1">
              <a:latin typeface="微软雅黑" panose="020B0503020204020204" charset="-122"/>
              <a:ea typeface="微软雅黑" panose="020B0503020204020204" charset="-122"/>
            </a:endParaRPr>
          </a:p>
          <a:p>
            <a:pPr algn="ctr">
              <a:lnSpc>
                <a:spcPct val="130000"/>
              </a:lnSpc>
            </a:pPr>
            <a:r>
              <a:rPr lang="zh-CN" altLang="en-US" sz="2400" b="1">
                <a:latin typeface="微软雅黑" panose="020B0503020204020204" charset="-122"/>
                <a:ea typeface="微软雅黑" panose="020B0503020204020204" charset="-122"/>
              </a:rPr>
              <a:t>在应用商城搜索“全球学术快报”</a:t>
            </a:r>
            <a:endParaRPr lang="en-US" altLang="zh-CN" sz="2400" b="1">
              <a:latin typeface="微软雅黑" panose="020B0503020204020204" charset="-122"/>
              <a:ea typeface="微软雅黑" panose="020B0503020204020204" charset="-122"/>
            </a:endParaRPr>
          </a:p>
        </p:txBody>
      </p:sp>
      <p:grpSp>
        <p:nvGrpSpPr>
          <p:cNvPr id="67" name="组合 38"/>
          <p:cNvGrpSpPr/>
          <p:nvPr/>
        </p:nvGrpSpPr>
        <p:grpSpPr bwMode="auto">
          <a:xfrm>
            <a:off x="6978536" y="832189"/>
            <a:ext cx="3015857" cy="6023779"/>
            <a:chOff x="5346154" y="541483"/>
            <a:chExt cx="3324225" cy="6637337"/>
          </a:xfrm>
        </p:grpSpPr>
        <p:pic>
          <p:nvPicPr>
            <p:cNvPr id="121887" name="图片 6" descr="phone"/>
            <p:cNvPicPr>
              <a:picLocks noChangeAspect="1" noChangeArrowheads="1"/>
            </p:cNvPicPr>
            <p:nvPr/>
          </p:nvPicPr>
          <p:blipFill>
            <a:blip r:embed="rId6" cstate="print"/>
            <a:srcRect/>
            <a:stretch>
              <a:fillRect/>
            </a:stretch>
          </p:blipFill>
          <p:spPr bwMode="auto">
            <a:xfrm>
              <a:off x="5346154" y="541483"/>
              <a:ext cx="3324225" cy="6637337"/>
            </a:xfrm>
            <a:prstGeom prst="rect">
              <a:avLst/>
            </a:prstGeom>
            <a:noFill/>
            <a:ln w="9525">
              <a:noFill/>
              <a:miter lim="800000"/>
              <a:headEnd/>
              <a:tailEnd/>
            </a:ln>
          </p:spPr>
        </p:pic>
        <p:pic>
          <p:nvPicPr>
            <p:cNvPr id="121888" name="图片 40"/>
            <p:cNvPicPr>
              <a:picLocks noChangeAspect="1" noChangeArrowheads="1"/>
            </p:cNvPicPr>
            <p:nvPr/>
          </p:nvPicPr>
          <p:blipFill>
            <a:blip r:embed="rId7" cstate="print"/>
            <a:srcRect/>
            <a:stretch>
              <a:fillRect/>
            </a:stretch>
          </p:blipFill>
          <p:spPr bwMode="auto">
            <a:xfrm>
              <a:off x="5650953" y="1475309"/>
              <a:ext cx="2643188" cy="4701350"/>
            </a:xfrm>
            <a:prstGeom prst="rect">
              <a:avLst/>
            </a:prstGeom>
            <a:noFill/>
            <a:ln w="9525">
              <a:noFill/>
              <a:miter lim="800000"/>
              <a:headEnd/>
              <a:tailEnd/>
            </a:ln>
          </p:spPr>
        </p:pic>
      </p:grpSp>
      <p:sp>
        <p:nvSpPr>
          <p:cNvPr id="20" name="标题 1"/>
          <p:cNvSpPr>
            <a:spLocks noChangeArrowheads="1"/>
          </p:cNvSpPr>
          <p:nvPr/>
        </p:nvSpPr>
        <p:spPr bwMode="auto">
          <a:xfrm>
            <a:off x="3110632" y="260648"/>
            <a:ext cx="3516652" cy="490474"/>
          </a:xfrm>
          <a:prstGeom prst="rect">
            <a:avLst/>
          </a:prstGeom>
          <a:noFill/>
          <a:ln w="9525">
            <a:noFill/>
            <a:miter lim="800000"/>
          </a:ln>
        </p:spPr>
        <p:txBody>
          <a:bodyPr/>
          <a:lstStyle/>
          <a:p>
            <a:pPr eaLnBrk="0" hangingPunct="0">
              <a:lnSpc>
                <a:spcPct val="90000"/>
              </a:lnSpc>
              <a:buFont typeface="Arial" panose="020B0604020202020204" pitchFamily="34" charset="0"/>
              <a:buNone/>
            </a:pPr>
            <a:r>
              <a:rPr lang="zh-CN" altLang="en-US" sz="3200" b="1" dirty="0">
                <a:solidFill>
                  <a:schemeClr val="bg1"/>
                </a:solidFill>
                <a:latin typeface="微软雅黑" panose="020B0503020204020204" charset="-122"/>
                <a:ea typeface="微软雅黑" panose="020B0503020204020204" charset="-122"/>
              </a:rPr>
              <a:t>全球学术快报</a:t>
            </a:r>
            <a:endParaRPr lang="zh-CN" altLang="en-US" sz="3200" b="1" dirty="0">
              <a:solidFill>
                <a:schemeClr val="bg1"/>
              </a:solidFill>
              <a:latin typeface="微软雅黑" panose="020B0503020204020204" charset="-122"/>
              <a:ea typeface="微软雅黑" panose="020B0503020204020204" charset="-122"/>
            </a:endParaRPr>
          </a:p>
        </p:txBody>
      </p:sp>
      <p:grpSp>
        <p:nvGrpSpPr>
          <p:cNvPr id="22" name="组合 21"/>
          <p:cNvGrpSpPr/>
          <p:nvPr/>
        </p:nvGrpSpPr>
        <p:grpSpPr>
          <a:xfrm>
            <a:off x="0" y="250900"/>
            <a:ext cx="6318309" cy="642367"/>
            <a:chOff x="0" y="250900"/>
            <a:chExt cx="6318309" cy="642367"/>
          </a:xfrm>
        </p:grpSpPr>
        <p:sp>
          <p:nvSpPr>
            <p:cNvPr id="25" name="稻壳儿春秋广告/盗版必究        原创来源：http://chn.docer.com/works?userid=199329941#!/work_time"/>
            <p:cNvSpPr txBox="1"/>
            <p:nvPr/>
          </p:nvSpPr>
          <p:spPr>
            <a:xfrm>
              <a:off x="374709" y="250900"/>
              <a:ext cx="5943600" cy="461665"/>
            </a:xfrm>
            <a:prstGeom prst="rect">
              <a:avLst/>
            </a:prstGeom>
            <a:noFill/>
          </p:spPr>
          <p:txBody>
            <a:bodyPr wrap="square" rtlCol="0">
              <a:spAutoFit/>
            </a:bodyPr>
            <a:lstStyle/>
            <a:p>
              <a:r>
                <a:rPr lang="zh-CN" altLang="en-US" sz="2400" b="1" dirty="0">
                  <a:solidFill>
                    <a:srgbClr val="4A66AC"/>
                  </a:solidFill>
                  <a:latin typeface="微软雅黑" panose="020B0503020204020204" charset="-122"/>
                  <a:ea typeface="微软雅黑" panose="020B0503020204020204" charset="-122"/>
                </a:rPr>
                <a:t>移动端</a:t>
              </a:r>
              <a:r>
                <a:rPr lang="en-US" altLang="zh-CN" sz="2400" b="1" dirty="0">
                  <a:solidFill>
                    <a:srgbClr val="4A66AC"/>
                  </a:solidFill>
                  <a:latin typeface="微软雅黑" panose="020B0503020204020204" charset="-122"/>
                  <a:ea typeface="微软雅黑" panose="020B0503020204020204" charset="-122"/>
                </a:rPr>
                <a:t>——</a:t>
              </a:r>
              <a:r>
                <a:rPr lang="zh-CN" altLang="en-US" sz="2400" b="1" dirty="0">
                  <a:solidFill>
                    <a:srgbClr val="4A66AC"/>
                  </a:solidFill>
                  <a:latin typeface="微软雅黑" panose="020B0503020204020204" charset="-122"/>
                  <a:ea typeface="微软雅黑" panose="020B0503020204020204" charset="-122"/>
                </a:rPr>
                <a:t>全球学术快报</a:t>
              </a:r>
              <a:endParaRPr lang="zh-CN" altLang="en-US" sz="2400" b="1" dirty="0">
                <a:solidFill>
                  <a:srgbClr val="4A66AC"/>
                </a:solidFill>
                <a:latin typeface="微软雅黑" panose="020B0503020204020204" charset="-122"/>
                <a:ea typeface="微软雅黑" panose="020B0503020204020204" charset="-122"/>
              </a:endParaRPr>
            </a:p>
          </p:txBody>
        </p:sp>
        <p:sp>
          <p:nvSpPr>
            <p:cNvPr id="24" name="学论网--www.xuelun.me"/>
            <p:cNvSpPr/>
            <p:nvPr/>
          </p:nvSpPr>
          <p:spPr>
            <a:xfrm>
              <a:off x="0" y="250900"/>
              <a:ext cx="224493" cy="642367"/>
            </a:xfrm>
            <a:prstGeom prst="rect">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p:transition spd="med" advTm="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标题 11"/>
          <p:cNvSpPr>
            <a:spLocks noGrp="1"/>
          </p:cNvSpPr>
          <p:nvPr>
            <p:ph type="title"/>
          </p:nvPr>
        </p:nvSpPr>
        <p:spPr/>
        <p:txBody>
          <a:bodyPr>
            <a:normAutofit fontScale="90000"/>
          </a:bodyPr>
          <a:p>
            <a:r>
              <a:rPr lang="zh-CN" altLang="en-US"/>
              <a:t>注册登录</a:t>
            </a:r>
            <a:endParaRPr lang="zh-CN" altLang="en-US"/>
          </a:p>
        </p:txBody>
      </p:sp>
      <p:pic>
        <p:nvPicPr>
          <p:cNvPr id="9" name="图片 8" descr="Screenshot_2019-06-28-16-15-09-894_com.cnki.andro"/>
          <p:cNvPicPr>
            <a:picLocks noChangeAspect="1"/>
          </p:cNvPicPr>
          <p:nvPr/>
        </p:nvPicPr>
        <p:blipFill>
          <a:blip r:embed="rId1"/>
          <a:srcRect t="5428"/>
          <a:stretch>
            <a:fillRect/>
          </a:stretch>
        </p:blipFill>
        <p:spPr>
          <a:xfrm>
            <a:off x="2656840" y="1485900"/>
            <a:ext cx="2358390" cy="4834890"/>
          </a:xfrm>
          <a:prstGeom prst="rect">
            <a:avLst/>
          </a:prstGeom>
        </p:spPr>
      </p:pic>
      <p:pic>
        <p:nvPicPr>
          <p:cNvPr id="10" name="图片 9" descr="Screenshot_2019-06-28-16-15-22-120_com.cnki.andro"/>
          <p:cNvPicPr>
            <a:picLocks noChangeAspect="1"/>
          </p:cNvPicPr>
          <p:nvPr/>
        </p:nvPicPr>
        <p:blipFill>
          <a:blip r:embed="rId2"/>
          <a:srcRect t="5523"/>
          <a:stretch>
            <a:fillRect/>
          </a:stretch>
        </p:blipFill>
        <p:spPr>
          <a:xfrm>
            <a:off x="9845040" y="1485265"/>
            <a:ext cx="2317750" cy="4747260"/>
          </a:xfrm>
          <a:prstGeom prst="rect">
            <a:avLst/>
          </a:prstGeom>
        </p:spPr>
      </p:pic>
      <p:sp>
        <p:nvSpPr>
          <p:cNvPr id="14" name="文本框 13"/>
          <p:cNvSpPr txBox="1"/>
          <p:nvPr/>
        </p:nvSpPr>
        <p:spPr>
          <a:xfrm>
            <a:off x="109855" y="1590675"/>
            <a:ext cx="2546985" cy="4030980"/>
          </a:xfrm>
          <a:prstGeom prst="rect">
            <a:avLst/>
          </a:prstGeom>
          <a:noFill/>
        </p:spPr>
        <p:txBody>
          <a:bodyPr wrap="square" rtlCol="0" anchor="t">
            <a:spAutoFit/>
          </a:bodyPr>
          <a:p>
            <a:r>
              <a:rPr lang="zh-CN" altLang="en-US" sz="2000" b="1">
                <a:solidFill>
                  <a:schemeClr val="accent1">
                    <a:lumMod val="50000"/>
                  </a:schemeClr>
                </a:soli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rPr>
              <a:t>注册</a:t>
            </a:r>
            <a:endParaRPr lang="zh-CN" altLang="en-US" sz="2000" b="1">
              <a:solidFill>
                <a:schemeClr val="accent1">
                  <a:lumMod val="50000"/>
                </a:schemeClr>
              </a:soli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如果没有知网账号，可以在注册页面进行注册，注册方式有两种：</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1. </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邮箱注册</a:t>
            </a:r>
            <a:r>
              <a:rPr lang="zh-CN" altLang="en-US">
                <a:latin typeface="宋体" panose="02010600030101010101" pitchFamily="2" charset="-122"/>
                <a:ea typeface="宋体" panose="02010600030101010101" pitchFamily="2" charset="-122"/>
                <a:cs typeface="宋体" panose="02010600030101010101" pitchFamily="2" charset="-122"/>
              </a:rPr>
              <a:t>，注册成功后，可通过个人账号进行绑定手机号。</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2. </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手机快速注册</a:t>
            </a:r>
            <a:r>
              <a:rPr lang="zh-CN" altLang="en-US">
                <a:latin typeface="宋体" panose="02010600030101010101" pitchFamily="2" charset="-122"/>
                <a:ea typeface="宋体" panose="02010600030101010101" pitchFamily="2" charset="-122"/>
                <a:cs typeface="宋体" panose="02010600030101010101" pitchFamily="2" charset="-122"/>
              </a:rPr>
              <a:t>，通过手机发送验证码的方式进行注册。</a:t>
            </a:r>
            <a:endParaRPr lang="zh-CN" altLang="en-US">
              <a:latin typeface="宋体" panose="02010600030101010101" pitchFamily="2" charset="-122"/>
              <a:ea typeface="宋体" panose="02010600030101010101" pitchFamily="2" charset="-122"/>
              <a:cs typeface="宋体" panose="02010600030101010101" pitchFamily="2" charset="-122"/>
            </a:endParaRPr>
          </a:p>
          <a:p>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sz="2000" b="1">
                <a:solidFill>
                  <a:schemeClr val="accent1">
                    <a:lumMod val="50000"/>
                  </a:schemeClr>
                </a:soli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rPr>
              <a:t>登录</a:t>
            </a:r>
            <a:endParaRPr lang="zh-CN" altLang="en-US" sz="2000" b="1">
              <a:solidFill>
                <a:schemeClr val="accent1">
                  <a:lumMod val="50000"/>
                </a:schemeClr>
              </a:soli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用户可以通过</a:t>
            </a:r>
            <a:r>
              <a:rPr lang="zh-CN" altLang="en-US">
                <a:solidFill>
                  <a:srgbClr val="FF0000"/>
                </a:solidFill>
                <a:latin typeface="宋体" panose="02010600030101010101" pitchFamily="2" charset="-122"/>
                <a:ea typeface="宋体" panose="02010600030101010101" pitchFamily="2" charset="-122"/>
                <a:cs typeface="宋体" panose="02010600030101010101" pitchFamily="2" charset="-122"/>
              </a:rPr>
              <a:t>第三方登录</a:t>
            </a:r>
            <a:r>
              <a:rPr lang="zh-CN" altLang="en-US">
                <a:latin typeface="宋体" panose="02010600030101010101" pitchFamily="2" charset="-122"/>
                <a:ea typeface="宋体" panose="02010600030101010101" pitchFamily="2" charset="-122"/>
                <a:cs typeface="宋体" panose="02010600030101010101" pitchFamily="2" charset="-122"/>
              </a:rPr>
              <a:t>，免去注册的繁琐。</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Screenshot_2019-07-01-15-54-44-584_com.cnki.andro"/>
          <p:cNvPicPr>
            <a:picLocks noChangeAspect="1"/>
          </p:cNvPicPr>
          <p:nvPr/>
        </p:nvPicPr>
        <p:blipFill>
          <a:blip r:embed="rId3"/>
          <a:srcRect t="5296"/>
          <a:stretch>
            <a:fillRect/>
          </a:stretch>
        </p:blipFill>
        <p:spPr>
          <a:xfrm>
            <a:off x="7470140" y="1474470"/>
            <a:ext cx="2318385" cy="4758055"/>
          </a:xfrm>
          <a:prstGeom prst="rect">
            <a:avLst/>
          </a:prstGeom>
        </p:spPr>
      </p:pic>
      <p:pic>
        <p:nvPicPr>
          <p:cNvPr id="5" name="图片 4" descr="Screenshot_2019-07-01-15-54-39-975_com.cnki.andro"/>
          <p:cNvPicPr>
            <a:picLocks noChangeAspect="1"/>
          </p:cNvPicPr>
          <p:nvPr/>
        </p:nvPicPr>
        <p:blipFill>
          <a:blip r:embed="rId4"/>
          <a:srcRect t="4772"/>
          <a:stretch>
            <a:fillRect/>
          </a:stretch>
        </p:blipFill>
        <p:spPr>
          <a:xfrm>
            <a:off x="5073650" y="1471930"/>
            <a:ext cx="2338705" cy="4827905"/>
          </a:xfrm>
          <a:prstGeom prst="rect">
            <a:avLst/>
          </a:prstGeom>
        </p:spPr>
      </p:pic>
      <p:sp>
        <p:nvSpPr>
          <p:cNvPr id="6" name="右箭头 5"/>
          <p:cNvSpPr/>
          <p:nvPr/>
        </p:nvSpPr>
        <p:spPr>
          <a:xfrm>
            <a:off x="4603750" y="3587750"/>
            <a:ext cx="828675"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右箭头 7"/>
          <p:cNvSpPr/>
          <p:nvPr/>
        </p:nvSpPr>
        <p:spPr>
          <a:xfrm>
            <a:off x="6877050" y="3649980"/>
            <a:ext cx="828675"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右箭头 10"/>
          <p:cNvSpPr/>
          <p:nvPr/>
        </p:nvSpPr>
        <p:spPr>
          <a:xfrm>
            <a:off x="9350375" y="3649980"/>
            <a:ext cx="828675"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机构关联</a:t>
            </a:r>
            <a:endParaRPr lang="zh-CN" altLang="en-US"/>
          </a:p>
        </p:txBody>
      </p:sp>
      <p:sp>
        <p:nvSpPr>
          <p:cNvPr id="3" name="文本框 2"/>
          <p:cNvSpPr txBox="1"/>
          <p:nvPr/>
        </p:nvSpPr>
        <p:spPr>
          <a:xfrm>
            <a:off x="334010" y="868045"/>
            <a:ext cx="10499725" cy="645160"/>
          </a:xfrm>
          <a:prstGeom prst="rect">
            <a:avLst/>
          </a:prstGeom>
          <a:noFill/>
        </p:spPr>
        <p:txBody>
          <a:bodyPr wrap="square" rtlCol="0">
            <a:spAutoFit/>
          </a:bodyPr>
          <a:p>
            <a:r>
              <a:rPr lang="zh-CN" altLang="en-US"/>
              <a:t>用户登录以后关联机构，就可以通过机构账号的权限下载文献，文献自动进入下载列表。</a:t>
            </a:r>
            <a:endParaRPr lang="zh-CN" altLang="en-US"/>
          </a:p>
          <a:p>
            <a:r>
              <a:rPr lang="zh-CN" altLang="en-US"/>
              <a:t>首先必须开启</a:t>
            </a:r>
            <a:r>
              <a:rPr lang="zh-CN" altLang="en-US">
                <a:solidFill>
                  <a:srgbClr val="FF0000"/>
                </a:solidFill>
              </a:rPr>
              <a:t>“使用机构账户下载”</a:t>
            </a:r>
            <a:r>
              <a:rPr lang="zh-CN" altLang="en-US"/>
              <a:t>；默认情况下，使用机构账户下载的是关闭的状态，需要手动开启。</a:t>
            </a:r>
            <a:endParaRPr lang="zh-CN" altLang="en-US"/>
          </a:p>
        </p:txBody>
      </p:sp>
      <p:pic>
        <p:nvPicPr>
          <p:cNvPr id="10" name="图片 9" descr="Screenshot_2019-06-28-16-12-39-882_com.cnki.andro"/>
          <p:cNvPicPr>
            <a:picLocks noChangeAspect="1"/>
          </p:cNvPicPr>
          <p:nvPr>
            <p:custDataLst>
              <p:tags r:id="rId1"/>
            </p:custDataLst>
          </p:nvPr>
        </p:nvPicPr>
        <p:blipFill>
          <a:blip r:embed="rId2"/>
          <a:srcRect t="9185"/>
          <a:stretch>
            <a:fillRect/>
          </a:stretch>
        </p:blipFill>
        <p:spPr>
          <a:xfrm>
            <a:off x="2066290" y="1599565"/>
            <a:ext cx="2576830" cy="5073015"/>
          </a:xfrm>
          <a:prstGeom prst="snip2DiagRect">
            <a:avLst/>
          </a:prstGeom>
        </p:spPr>
      </p:pic>
      <p:sp>
        <p:nvSpPr>
          <p:cNvPr id="4" name="矩形 3"/>
          <p:cNvSpPr/>
          <p:nvPr/>
        </p:nvSpPr>
        <p:spPr>
          <a:xfrm>
            <a:off x="3270885" y="2269490"/>
            <a:ext cx="624840" cy="3346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Screenshot_2019-06-28-16-14-36-256_com.cnki.andro"/>
          <p:cNvPicPr>
            <a:picLocks noChangeAspect="1"/>
          </p:cNvPicPr>
          <p:nvPr/>
        </p:nvPicPr>
        <p:blipFill>
          <a:blip r:embed="rId3"/>
          <a:srcRect t="4494"/>
          <a:stretch>
            <a:fillRect/>
          </a:stretch>
        </p:blipFill>
        <p:spPr>
          <a:xfrm>
            <a:off x="6494145" y="1781175"/>
            <a:ext cx="2574290" cy="4891405"/>
          </a:xfrm>
          <a:prstGeom prst="rect">
            <a:avLst/>
          </a:prstGeom>
        </p:spPr>
      </p:pic>
      <p:sp>
        <p:nvSpPr>
          <p:cNvPr id="5" name="矩形 4"/>
          <p:cNvSpPr/>
          <p:nvPr/>
        </p:nvSpPr>
        <p:spPr>
          <a:xfrm>
            <a:off x="8488680" y="2094865"/>
            <a:ext cx="495300" cy="3346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547735" y="2827655"/>
            <a:ext cx="377825" cy="44196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标注 7"/>
          <p:cNvSpPr/>
          <p:nvPr/>
        </p:nvSpPr>
        <p:spPr>
          <a:xfrm>
            <a:off x="6634480" y="3882390"/>
            <a:ext cx="3763645" cy="1000760"/>
          </a:xfrm>
          <a:prstGeom prst="wedgeRectCallout">
            <a:avLst>
              <a:gd name="adj1" fmla="val 8863"/>
              <a:gd name="adj2" fmla="val -103906"/>
            </a:avLst>
          </a:prstGeom>
          <a:solidFill>
            <a:schemeClr val="accent4">
              <a:alpha val="58000"/>
            </a:schemeClr>
          </a:solidFill>
        </p:spPr>
        <p:style>
          <a:lnRef idx="3">
            <a:schemeClr val="lt1"/>
          </a:lnRef>
          <a:fillRef idx="1">
            <a:schemeClr val="accent4"/>
          </a:fillRef>
          <a:effectRef idx="1">
            <a:schemeClr val="accent4"/>
          </a:effectRef>
          <a:fontRef idx="minor">
            <a:schemeClr val="lt1"/>
          </a:fontRef>
        </p:style>
        <p:txBody>
          <a:bodyPr rtlCol="0" anchor="ctr"/>
          <a:p>
            <a:pPr indent="0" algn="l">
              <a:buFont typeface="Wingdings" panose="05000000000000000000" charset="0"/>
              <a:buNone/>
            </a:pPr>
            <a:endPar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a:buFont typeface="Wingdings" panose="05000000000000000000" charset="0"/>
              <a:buNone/>
            </a:pPr>
            <a:r>
              <a:rPr lang="en-US" altLang="zh-CN" sz="200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IP</a:t>
            </a:r>
            <a:r>
              <a:rPr lang="zh-CN" altLang="en-US" sz="200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关联需要使用</a:t>
            </a:r>
            <a:r>
              <a:rPr lang="zh-CN" altLang="en-US" sz="2000" b="1"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校园网</a:t>
            </a:r>
            <a:r>
              <a:rPr lang="zh-CN" altLang="en-US" sz="200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进行登录。</a:t>
            </a:r>
            <a:endParaRPr lang="zh-CN" altLang="en-US" sz="2000" dirty="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8" grpId="0" bldLvl="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fontScale="90000"/>
          </a:bodyPr>
          <a:p>
            <a:r>
              <a:rPr lang="zh-CN" altLang="en-US"/>
              <a:t>文献检索</a:t>
            </a:r>
            <a:endParaRPr lang="zh-CN" altLang="en-US"/>
          </a:p>
        </p:txBody>
      </p:sp>
      <p:sp>
        <p:nvSpPr>
          <p:cNvPr id="7" name="文本框 6"/>
          <p:cNvSpPr txBox="1"/>
          <p:nvPr userDrawn="1"/>
        </p:nvSpPr>
        <p:spPr>
          <a:xfrm>
            <a:off x="513715" y="1009015"/>
            <a:ext cx="2985770" cy="521970"/>
          </a:xfrm>
          <a:prstGeom prst="rect">
            <a:avLst/>
          </a:prstGeom>
          <a:noFill/>
        </p:spPr>
        <p:txBody>
          <a:bodyPr wrap="square" rtlCol="0">
            <a:spAutoFit/>
          </a:bodyPr>
          <a:p>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①</a:t>
            </a:r>
            <a:r>
              <a:rPr lang="en-US" altLang="zh-CN"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 </a:t>
            </a:r>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基础检索</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endParaRPr>
          </a:p>
        </p:txBody>
      </p:sp>
      <p:sp>
        <p:nvSpPr>
          <p:cNvPr id="2" name="文本框 1"/>
          <p:cNvSpPr txBox="1"/>
          <p:nvPr/>
        </p:nvSpPr>
        <p:spPr>
          <a:xfrm>
            <a:off x="513715" y="1722120"/>
            <a:ext cx="2887345" cy="4769485"/>
          </a:xfrm>
          <a:prstGeom prst="rect">
            <a:avLst/>
          </a:prstGeom>
          <a:noFill/>
        </p:spPr>
        <p:txBody>
          <a:bodyPr wrap="square" rtlCol="0" anchor="t">
            <a:spAutoFit/>
          </a:bodyPr>
          <a:p>
            <a:r>
              <a:rPr lang="zh-CN" altLang="en-US" sz="24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rPr>
              <a:t>检索入口</a:t>
            </a:r>
            <a:endParaRPr lang="zh-CN" altLang="en-US" sz="24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endParaRPr>
          </a:p>
          <a:p>
            <a:r>
              <a:rPr lang="zh-CN" altLang="en-US" sz="2000">
                <a:latin typeface="宋体" panose="02010600030101010101" pitchFamily="2" charset="-122"/>
                <a:ea typeface="宋体" panose="02010600030101010101" pitchFamily="2" charset="-122"/>
                <a:cs typeface="宋体" panose="02010600030101010101" pitchFamily="2" charset="-122"/>
              </a:rPr>
              <a:t>点击首页上导航条搜索框，输入检索词，获取文献。</a:t>
            </a:r>
            <a:endParaRPr lang="zh-CN" altLang="en-US" sz="2000">
              <a:latin typeface="宋体" panose="02010600030101010101" pitchFamily="2" charset="-122"/>
              <a:ea typeface="宋体" panose="02010600030101010101" pitchFamily="2" charset="-122"/>
              <a:cs typeface="宋体" panose="02010600030101010101" pitchFamily="2" charset="-122"/>
            </a:endParaRPr>
          </a:p>
          <a:p>
            <a:endParaRPr lang="zh-CN" altLang="en-US" sz="2000">
              <a:latin typeface="宋体" panose="02010600030101010101" pitchFamily="2" charset="-122"/>
              <a:ea typeface="宋体" panose="02010600030101010101" pitchFamily="2" charset="-122"/>
              <a:cs typeface="宋体" panose="02010600030101010101" pitchFamily="2" charset="-122"/>
            </a:endParaRPr>
          </a:p>
          <a:p>
            <a:r>
              <a:rPr lang="zh-CN" altLang="en-US" sz="20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宋体" panose="02010600030101010101" pitchFamily="2" charset="-122"/>
                <a:ea typeface="宋体" panose="02010600030101010101" pitchFamily="2" charset="-122"/>
                <a:cs typeface="宋体" panose="02010600030101010101" pitchFamily="2" charset="-122"/>
                <a:sym typeface="+mn-ea"/>
              </a:rPr>
              <a:t>文献下载</a:t>
            </a:r>
            <a:endParaRPr lang="zh-CN" altLang="en-US" sz="2000">
              <a:latin typeface="宋体" panose="02010600030101010101" pitchFamily="2" charset="-122"/>
              <a:ea typeface="宋体" panose="02010600030101010101" pitchFamily="2" charset="-122"/>
              <a:cs typeface="宋体" panose="02010600030101010101" pitchFamily="2" charset="-122"/>
            </a:endParaRPr>
          </a:p>
          <a:p>
            <a:r>
              <a:rPr lang="zh-CN" altLang="en-US" sz="2000">
                <a:latin typeface="宋体" panose="02010600030101010101" pitchFamily="2" charset="-122"/>
                <a:ea typeface="宋体" panose="02010600030101010101" pitchFamily="2" charset="-122"/>
                <a:cs typeface="宋体" panose="02010600030101010101" pitchFamily="2" charset="-122"/>
                <a:sym typeface="+mn-ea"/>
              </a:rPr>
              <a:t>文献列表页，选择需要下载的文献，进入文献详情页选择</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CAJ下载</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或</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EPUB下载</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，既可以完成下载并在</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资料库</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显示。</a:t>
            </a:r>
            <a:endParaRPr lang="zh-CN" altLang="en-US" sz="2000">
              <a:latin typeface="宋体" panose="02010600030101010101" pitchFamily="2" charset="-122"/>
              <a:ea typeface="宋体" panose="02010600030101010101" pitchFamily="2" charset="-122"/>
              <a:cs typeface="宋体" panose="02010600030101010101" pitchFamily="2" charset="-122"/>
            </a:endParaRPr>
          </a:p>
          <a:p>
            <a:r>
              <a:rPr lang="zh-CN" altLang="en-US" sz="2000">
                <a:latin typeface="宋体" panose="02010600030101010101" pitchFamily="2" charset="-122"/>
                <a:ea typeface="宋体" panose="02010600030101010101" pitchFamily="2" charset="-122"/>
                <a:cs typeface="宋体" panose="02010600030101010101" pitchFamily="2" charset="-122"/>
                <a:sym typeface="+mn-ea"/>
              </a:rPr>
              <a:t>也可以在查看文献详情页，点击</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CAJ阅读</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或</a:t>
            </a:r>
            <a:r>
              <a:rPr lang="zh-CN" altLang="en-US" sz="2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HTML阅读</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，在线阅读文献。</a:t>
            </a:r>
            <a:endParaRPr lang="zh-CN" altLang="en-US" sz="2000">
              <a:latin typeface="宋体" panose="02010600030101010101" pitchFamily="2" charset="-122"/>
              <a:ea typeface="宋体" panose="02010600030101010101" pitchFamily="2" charset="-122"/>
              <a:cs typeface="宋体" panose="02010600030101010101" pitchFamily="2" charset="-122"/>
            </a:endParaRPr>
          </a:p>
          <a:p>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pic>
        <p:nvPicPr>
          <p:cNvPr id="8" name="图片 7" descr="Screenshot_2019-06-28-11-00-19-436_com.cnki.andro"/>
          <p:cNvPicPr>
            <a:picLocks noChangeAspect="1"/>
          </p:cNvPicPr>
          <p:nvPr/>
        </p:nvPicPr>
        <p:blipFill>
          <a:blip r:embed="rId1"/>
          <a:srcRect t="4879"/>
          <a:stretch>
            <a:fillRect/>
          </a:stretch>
        </p:blipFill>
        <p:spPr>
          <a:xfrm>
            <a:off x="4050665" y="1548130"/>
            <a:ext cx="2437765" cy="5026025"/>
          </a:xfrm>
          <a:prstGeom prst="rect">
            <a:avLst/>
          </a:prstGeom>
        </p:spPr>
      </p:pic>
      <p:pic>
        <p:nvPicPr>
          <p:cNvPr id="9" name="图片 8" descr="Screenshot_2019-06-28-11-00-07-749_com.cnki.andro"/>
          <p:cNvPicPr>
            <a:picLocks noChangeAspect="1"/>
          </p:cNvPicPr>
          <p:nvPr/>
        </p:nvPicPr>
        <p:blipFill>
          <a:blip r:embed="rId2"/>
          <a:srcRect t="3401" b="89607"/>
          <a:stretch>
            <a:fillRect/>
          </a:stretch>
        </p:blipFill>
        <p:spPr>
          <a:xfrm>
            <a:off x="4114800" y="165735"/>
            <a:ext cx="3698240" cy="789305"/>
          </a:xfrm>
          <a:prstGeom prst="rect">
            <a:avLst/>
          </a:prstGeom>
        </p:spPr>
      </p:pic>
      <p:pic>
        <p:nvPicPr>
          <p:cNvPr id="10" name="图片 9" descr="Screenshot_2019-06-28-11-00-49-147_com.cnki.andro"/>
          <p:cNvPicPr>
            <a:picLocks noChangeAspect="1"/>
          </p:cNvPicPr>
          <p:nvPr/>
        </p:nvPicPr>
        <p:blipFill>
          <a:blip r:embed="rId3"/>
          <a:srcRect t="4985"/>
          <a:stretch>
            <a:fillRect/>
          </a:stretch>
        </p:blipFill>
        <p:spPr>
          <a:xfrm>
            <a:off x="6892925" y="1548130"/>
            <a:ext cx="2385695" cy="4913630"/>
          </a:xfrm>
          <a:prstGeom prst="rect">
            <a:avLst/>
          </a:prstGeom>
        </p:spPr>
      </p:pic>
      <p:sp>
        <p:nvSpPr>
          <p:cNvPr id="11" name="下箭头标注 10"/>
          <p:cNvSpPr/>
          <p:nvPr/>
        </p:nvSpPr>
        <p:spPr>
          <a:xfrm>
            <a:off x="4494530" y="955040"/>
            <a:ext cx="1503045" cy="633095"/>
          </a:xfrm>
          <a:prstGeom prst="down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rPr>
              <a:t>输入检索词</a:t>
            </a:r>
            <a:endParaRPr lang="zh-CN" altLang="en-US" b="1">
              <a:solidFill>
                <a:srgbClr val="FF0000"/>
              </a:solidFill>
            </a:endParaRPr>
          </a:p>
        </p:txBody>
      </p:sp>
      <p:sp>
        <p:nvSpPr>
          <p:cNvPr id="14" name="右箭头标注 13"/>
          <p:cNvSpPr/>
          <p:nvPr/>
        </p:nvSpPr>
        <p:spPr>
          <a:xfrm>
            <a:off x="6294755" y="3112770"/>
            <a:ext cx="1010285" cy="633095"/>
          </a:xfrm>
          <a:prstGeom prst="right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rPr>
              <a:t>检索结果</a:t>
            </a:r>
            <a:endParaRPr lang="zh-CN" altLang="en-US" b="1">
              <a:solidFill>
                <a:srgbClr val="FF0000"/>
              </a:solidFill>
            </a:endParaRPr>
          </a:p>
        </p:txBody>
      </p:sp>
      <p:pic>
        <p:nvPicPr>
          <p:cNvPr id="15" name="图片 14" descr="Screenshot_2019-06-28-11-07-52-706_com.cnki.andro"/>
          <p:cNvPicPr>
            <a:picLocks noChangeAspect="1"/>
          </p:cNvPicPr>
          <p:nvPr/>
        </p:nvPicPr>
        <p:blipFill>
          <a:blip r:embed="rId4"/>
          <a:srcRect t="4976"/>
          <a:stretch>
            <a:fillRect/>
          </a:stretch>
        </p:blipFill>
        <p:spPr>
          <a:xfrm>
            <a:off x="9588500" y="1562100"/>
            <a:ext cx="2390140" cy="4923155"/>
          </a:xfrm>
          <a:prstGeom prst="rect">
            <a:avLst/>
          </a:prstGeom>
        </p:spPr>
      </p:pic>
      <p:sp>
        <p:nvSpPr>
          <p:cNvPr id="17" name="矩形 16"/>
          <p:cNvSpPr/>
          <p:nvPr/>
        </p:nvSpPr>
        <p:spPr>
          <a:xfrm>
            <a:off x="11040110" y="1530985"/>
            <a:ext cx="416560" cy="3409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1227435" y="5894705"/>
            <a:ext cx="751840" cy="3232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339705" y="5894705"/>
            <a:ext cx="887730" cy="3225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文献检索</a:t>
            </a:r>
            <a:endParaRPr lang="zh-CN" altLang="en-US"/>
          </a:p>
        </p:txBody>
      </p:sp>
      <p:sp>
        <p:nvSpPr>
          <p:cNvPr id="7" name="文本框 6"/>
          <p:cNvSpPr txBox="1"/>
          <p:nvPr userDrawn="1"/>
        </p:nvSpPr>
        <p:spPr>
          <a:xfrm>
            <a:off x="341630" y="1081405"/>
            <a:ext cx="3671570" cy="521970"/>
          </a:xfrm>
          <a:prstGeom prst="rect">
            <a:avLst/>
          </a:prstGeom>
          <a:noFill/>
        </p:spPr>
        <p:txBody>
          <a:bodyPr wrap="square" rtlCol="0">
            <a:spAutoFit/>
          </a:bodyPr>
          <a:p>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②</a:t>
            </a:r>
            <a:r>
              <a:rPr lang="en-US" altLang="zh-CN"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 </a:t>
            </a:r>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出版物检索</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endParaRPr>
          </a:p>
        </p:txBody>
      </p:sp>
      <p:sp>
        <p:nvSpPr>
          <p:cNvPr id="5" name="文本框 4"/>
          <p:cNvSpPr txBox="1"/>
          <p:nvPr/>
        </p:nvSpPr>
        <p:spPr>
          <a:xfrm>
            <a:off x="321310" y="1783080"/>
            <a:ext cx="3805555" cy="2399665"/>
          </a:xfrm>
          <a:prstGeom prst="rect">
            <a:avLst/>
          </a:prstGeom>
          <a:noFill/>
        </p:spPr>
        <p:txBody>
          <a:bodyPr wrap="square" rtlCol="0" anchor="t">
            <a:spAutoFit/>
            <a:scene3d>
              <a:camera prst="orthographicFront"/>
              <a:lightRig rig="threePt" dir="t"/>
            </a:scene3d>
          </a:bodyPr>
          <a:p>
            <a:pPr fontAlgn="auto">
              <a:lnSpc>
                <a:spcPct val="150000"/>
              </a:lnSpc>
            </a:pPr>
            <a:r>
              <a:rPr lang="zh-CN" altLang="en-US" sz="2000">
                <a:solidFill>
                  <a:schemeClr val="tx1"/>
                </a:solidFill>
                <a:effectLst/>
                <a:latin typeface="宋体" panose="02010600030101010101" pitchFamily="2" charset="-122"/>
                <a:ea typeface="宋体" panose="02010600030101010101" pitchFamily="2" charset="-122"/>
              </a:rPr>
              <a:t>主要是对</a:t>
            </a:r>
            <a:r>
              <a:rPr lang="zh-CN" altLang="en-US" sz="2000">
                <a:solidFill>
                  <a:srgbClr val="FF0000"/>
                </a:solidFill>
                <a:effectLst/>
                <a:latin typeface="宋体" panose="02010600030101010101" pitchFamily="2" charset="-122"/>
                <a:ea typeface="宋体" panose="02010600030101010101" pitchFamily="2" charset="-122"/>
              </a:rPr>
              <a:t>期刊</a:t>
            </a:r>
            <a:r>
              <a:rPr lang="zh-CN" altLang="en-US" sz="2000">
                <a:solidFill>
                  <a:schemeClr val="tx1"/>
                </a:solidFill>
                <a:effectLst/>
                <a:latin typeface="宋体" panose="02010600030101010101" pitchFamily="2" charset="-122"/>
                <a:ea typeface="宋体" panose="02010600030101010101" pitchFamily="2" charset="-122"/>
              </a:rPr>
              <a:t>、</a:t>
            </a:r>
            <a:r>
              <a:rPr lang="zh-CN" altLang="en-US" sz="2000">
                <a:solidFill>
                  <a:srgbClr val="FF0000"/>
                </a:solidFill>
                <a:effectLst/>
                <a:latin typeface="宋体" panose="02010600030101010101" pitchFamily="2" charset="-122"/>
                <a:ea typeface="宋体" panose="02010600030101010101" pitchFamily="2" charset="-122"/>
              </a:rPr>
              <a:t>博硕士授予单位</a:t>
            </a:r>
            <a:r>
              <a:rPr lang="zh-CN" altLang="en-US" sz="2000">
                <a:solidFill>
                  <a:schemeClr val="tx1"/>
                </a:solidFill>
                <a:effectLst/>
                <a:latin typeface="宋体" panose="02010600030101010101" pitchFamily="2" charset="-122"/>
                <a:ea typeface="宋体" panose="02010600030101010101" pitchFamily="2" charset="-122"/>
              </a:rPr>
              <a:t>、</a:t>
            </a:r>
            <a:r>
              <a:rPr lang="zh-CN" altLang="en-US" sz="2000">
                <a:solidFill>
                  <a:srgbClr val="FF0000"/>
                </a:solidFill>
                <a:effectLst/>
                <a:latin typeface="宋体" panose="02010600030101010101" pitchFamily="2" charset="-122"/>
                <a:ea typeface="宋体" panose="02010600030101010101" pitchFamily="2" charset="-122"/>
              </a:rPr>
              <a:t>会议论文集</a:t>
            </a:r>
            <a:r>
              <a:rPr lang="zh-CN" altLang="en-US" sz="2000">
                <a:solidFill>
                  <a:schemeClr val="tx1"/>
                </a:solidFill>
                <a:effectLst/>
                <a:latin typeface="宋体" panose="02010600030101010101" pitchFamily="2" charset="-122"/>
                <a:ea typeface="宋体" panose="02010600030101010101" pitchFamily="2" charset="-122"/>
              </a:rPr>
              <a:t>、</a:t>
            </a:r>
            <a:r>
              <a:rPr lang="zh-CN" altLang="en-US" sz="2000">
                <a:solidFill>
                  <a:srgbClr val="FF0000"/>
                </a:solidFill>
                <a:effectLst/>
                <a:latin typeface="宋体" panose="02010600030101010101" pitchFamily="2" charset="-122"/>
                <a:ea typeface="宋体" panose="02010600030101010101" pitchFamily="2" charset="-122"/>
              </a:rPr>
              <a:t>工具书</a:t>
            </a:r>
            <a:r>
              <a:rPr lang="zh-CN" altLang="en-US" sz="2000">
                <a:solidFill>
                  <a:schemeClr val="tx1"/>
                </a:solidFill>
                <a:effectLst/>
                <a:latin typeface="宋体" panose="02010600030101010101" pitchFamily="2" charset="-122"/>
                <a:ea typeface="宋体" panose="02010600030101010101" pitchFamily="2" charset="-122"/>
              </a:rPr>
              <a:t>等的整刊查询，分为大图和列表两种展示方式。出版物的查询结果可以</a:t>
            </a:r>
            <a:r>
              <a:rPr lang="zh-CN" altLang="en-US" sz="2000">
                <a:solidFill>
                  <a:srgbClr val="FF0000"/>
                </a:solidFill>
                <a:effectLst/>
                <a:latin typeface="宋体" panose="02010600030101010101" pitchFamily="2" charset="-122"/>
                <a:ea typeface="宋体" panose="02010600030101010101" pitchFamily="2" charset="-122"/>
              </a:rPr>
              <a:t>按首字母进行筛选</a:t>
            </a:r>
            <a:r>
              <a:rPr lang="zh-CN" altLang="en-US" sz="2000">
                <a:solidFill>
                  <a:schemeClr val="tx1"/>
                </a:solidFill>
                <a:effectLst/>
                <a:latin typeface="宋体" panose="02010600030101010101" pitchFamily="2" charset="-122"/>
                <a:ea typeface="宋体" panose="02010600030101010101" pitchFamily="2" charset="-122"/>
              </a:rPr>
              <a:t>。</a:t>
            </a:r>
            <a:endParaRPr lang="zh-CN" altLang="en-US" sz="2000">
              <a:solidFill>
                <a:schemeClr val="tx1"/>
              </a:solidFill>
              <a:effectLst/>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1"/>
          <a:stretch>
            <a:fillRect/>
          </a:stretch>
        </p:blipFill>
        <p:spPr>
          <a:xfrm>
            <a:off x="4288155" y="737235"/>
            <a:ext cx="2846705" cy="6160135"/>
          </a:xfrm>
          <a:prstGeom prst="rect">
            <a:avLst/>
          </a:prstGeom>
        </p:spPr>
      </p:pic>
      <p:sp>
        <p:nvSpPr>
          <p:cNvPr id="16" name="矩形 15"/>
          <p:cNvSpPr/>
          <p:nvPr/>
        </p:nvSpPr>
        <p:spPr>
          <a:xfrm>
            <a:off x="4382135" y="2576195"/>
            <a:ext cx="553720" cy="6172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4288155" y="6269990"/>
            <a:ext cx="478790" cy="4775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p:cNvPicPr>
            <a:picLocks noChangeAspect="1"/>
          </p:cNvPicPr>
          <p:nvPr/>
        </p:nvPicPr>
        <p:blipFill>
          <a:blip r:embed="rId2"/>
          <a:stretch>
            <a:fillRect/>
          </a:stretch>
        </p:blipFill>
        <p:spPr>
          <a:xfrm>
            <a:off x="7409815" y="737235"/>
            <a:ext cx="2826385" cy="6117590"/>
          </a:xfrm>
          <a:prstGeom prst="rect">
            <a:avLst/>
          </a:prstGeom>
        </p:spPr>
      </p:pic>
      <p:sp>
        <p:nvSpPr>
          <p:cNvPr id="11" name="矩形 10"/>
          <p:cNvSpPr/>
          <p:nvPr/>
        </p:nvSpPr>
        <p:spPr>
          <a:xfrm>
            <a:off x="8583295" y="1010920"/>
            <a:ext cx="478790" cy="4775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p:cNvPicPr>
            <a:picLocks noChangeAspect="1"/>
          </p:cNvPicPr>
          <p:nvPr/>
        </p:nvPicPr>
        <p:blipFill>
          <a:blip r:embed="rId3"/>
          <a:srcRect l="-2233" t="5145" r="2233" b="63042"/>
          <a:stretch>
            <a:fillRect/>
          </a:stretch>
        </p:blipFill>
        <p:spPr>
          <a:xfrm>
            <a:off x="7409815" y="1492885"/>
            <a:ext cx="3023870" cy="2082165"/>
          </a:xfrm>
          <a:prstGeom prst="rect">
            <a:avLst/>
          </a:prstGeom>
        </p:spPr>
      </p:pic>
    </p:spTree>
    <p:custDataLst>
      <p:tags r:id="rId4"/>
    </p:custDataLst>
  </p:cSld>
  <p:clrMapOvr>
    <a:masterClrMapping/>
  </p:clrMapOvr>
  <p:transition/>
  <p:timing>
    <p:tnLst>
      <p:par>
        <p:cTn id="1" dur="indefinite" restart="never" nodeType="tmRoot"/>
      </p:par>
    </p:tnLst>
    <p:bldLst>
      <p:bldP spid="16" grpId="1" animBg="1"/>
      <p:bldP spid="9" grpId="1"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fontScale="90000"/>
          </a:bodyPr>
          <a:p>
            <a:r>
              <a:rPr lang="zh-CN" altLang="en-US"/>
              <a:t>文献检索</a:t>
            </a:r>
            <a:endParaRPr lang="zh-CN" altLang="en-US"/>
          </a:p>
        </p:txBody>
      </p:sp>
      <p:sp>
        <p:nvSpPr>
          <p:cNvPr id="7" name="文本框 6"/>
          <p:cNvSpPr txBox="1"/>
          <p:nvPr userDrawn="1"/>
        </p:nvSpPr>
        <p:spPr>
          <a:xfrm>
            <a:off x="396875" y="1115060"/>
            <a:ext cx="2889250" cy="521970"/>
          </a:xfrm>
          <a:prstGeom prst="rect">
            <a:avLst/>
          </a:prstGeom>
          <a:noFill/>
        </p:spPr>
        <p:txBody>
          <a:bodyPr wrap="square" rtlCol="0">
            <a:spAutoFit/>
          </a:bodyPr>
          <a:p>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③</a:t>
            </a:r>
            <a:r>
              <a:rPr lang="en-US" altLang="zh-CN"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 </a:t>
            </a:r>
            <a:r>
              <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rPr>
              <a:t>高级检索</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思源黑体" panose="020B0400000000000000" pitchFamily="34" charset="-122"/>
            </a:endParaRPr>
          </a:p>
        </p:txBody>
      </p:sp>
      <p:pic>
        <p:nvPicPr>
          <p:cNvPr id="2" name="图片 1" descr="Screenshot_2019-06-28-11-18-14-777_com.cnki.andro"/>
          <p:cNvPicPr>
            <a:picLocks noChangeAspect="1"/>
          </p:cNvPicPr>
          <p:nvPr/>
        </p:nvPicPr>
        <p:blipFill>
          <a:blip r:embed="rId1"/>
          <a:srcRect t="4318"/>
          <a:stretch>
            <a:fillRect/>
          </a:stretch>
        </p:blipFill>
        <p:spPr>
          <a:xfrm>
            <a:off x="7212965" y="694690"/>
            <a:ext cx="2918460" cy="6050915"/>
          </a:xfrm>
          <a:prstGeom prst="rect">
            <a:avLst/>
          </a:prstGeom>
        </p:spPr>
      </p:pic>
      <p:sp>
        <p:nvSpPr>
          <p:cNvPr id="17" name="矩形 16"/>
          <p:cNvSpPr/>
          <p:nvPr/>
        </p:nvSpPr>
        <p:spPr>
          <a:xfrm>
            <a:off x="7334250" y="1115060"/>
            <a:ext cx="416560" cy="2559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370060" y="1468755"/>
            <a:ext cx="761365" cy="3409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7985125" y="1918335"/>
            <a:ext cx="1200785" cy="2946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6287135" y="940435"/>
            <a:ext cx="878840" cy="1074420"/>
          </a:xfrm>
          <a:prstGeom prst="wedgeRectCallout">
            <a:avLst>
              <a:gd name="adj1" fmla="val 58277"/>
              <a:gd name="adj2" fmla="val -1230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sym typeface="+mn-ea"/>
              </a:rPr>
              <a:t>切换资源类型</a:t>
            </a:r>
            <a:endParaRPr lang="zh-CN" altLang="en-US" b="1">
              <a:solidFill>
                <a:srgbClr val="FF0000"/>
              </a:solidFill>
            </a:endParaRPr>
          </a:p>
        </p:txBody>
      </p:sp>
      <p:sp>
        <p:nvSpPr>
          <p:cNvPr id="11" name="矩形标注 10"/>
          <p:cNvSpPr/>
          <p:nvPr/>
        </p:nvSpPr>
        <p:spPr>
          <a:xfrm>
            <a:off x="10021570" y="2212975"/>
            <a:ext cx="1695450" cy="330200"/>
          </a:xfrm>
          <a:prstGeom prst="wedgeRectCallout">
            <a:avLst>
              <a:gd name="adj1" fmla="val -96142"/>
              <a:gd name="adj2" fmla="val -467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sym typeface="+mn-ea"/>
              </a:rPr>
              <a:t>检索条件输入</a:t>
            </a:r>
            <a:endParaRPr lang="zh-CN" altLang="en-US" b="1">
              <a:solidFill>
                <a:srgbClr val="FF0000"/>
              </a:solidFill>
            </a:endParaRPr>
          </a:p>
        </p:txBody>
      </p:sp>
      <p:sp>
        <p:nvSpPr>
          <p:cNvPr id="13" name="矩形标注 12"/>
          <p:cNvSpPr/>
          <p:nvPr/>
        </p:nvSpPr>
        <p:spPr>
          <a:xfrm>
            <a:off x="10441940" y="1588135"/>
            <a:ext cx="1610360" cy="330200"/>
          </a:xfrm>
          <a:prstGeom prst="wedgeRectCallout">
            <a:avLst>
              <a:gd name="adj1" fmla="val -67715"/>
              <a:gd name="adj2" fmla="val -267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rgbClr val="FF0000"/>
                </a:solidFill>
                <a:sym typeface="+mn-ea"/>
              </a:rPr>
              <a:t>增、减检索项</a:t>
            </a:r>
            <a:endParaRPr lang="zh-CN" altLang="en-US" b="1">
              <a:solidFill>
                <a:srgbClr val="FF0000"/>
              </a:solidFill>
            </a:endParaRPr>
          </a:p>
        </p:txBody>
      </p:sp>
      <p:sp>
        <p:nvSpPr>
          <p:cNvPr id="14" name="文本框 13"/>
          <p:cNvSpPr txBox="1"/>
          <p:nvPr/>
        </p:nvSpPr>
        <p:spPr>
          <a:xfrm>
            <a:off x="413385" y="1809750"/>
            <a:ext cx="2572385" cy="2861310"/>
          </a:xfrm>
          <a:prstGeom prst="rect">
            <a:avLst/>
          </a:prstGeom>
          <a:noFill/>
        </p:spPr>
        <p:txBody>
          <a:bodyPr wrap="square" rtlCol="0" anchor="t">
            <a:spAutoFit/>
            <a:scene3d>
              <a:camera prst="orthographicFront"/>
              <a:lightRig rig="threePt" dir="t"/>
            </a:scene3d>
          </a:bodyPr>
          <a:p>
            <a:pPr fontAlgn="auto">
              <a:lnSpc>
                <a:spcPct val="150000"/>
              </a:lnSpc>
            </a:pPr>
            <a:r>
              <a:rPr lang="zh-CN" altLang="en-US" sz="2000">
                <a:solidFill>
                  <a:schemeClr val="tx1"/>
                </a:solidFill>
                <a:effectLst/>
                <a:latin typeface="宋体" panose="02010600030101010101" pitchFamily="2" charset="-122"/>
                <a:ea typeface="宋体" panose="02010600030101010101" pitchFamily="2" charset="-122"/>
              </a:rPr>
              <a:t>对文献的精细查找。</a:t>
            </a:r>
            <a:endParaRPr lang="zh-CN" altLang="en-US" sz="2000">
              <a:solidFill>
                <a:schemeClr val="tx1"/>
              </a:solidFill>
              <a:effectLst/>
              <a:latin typeface="宋体" panose="02010600030101010101" pitchFamily="2" charset="-122"/>
              <a:ea typeface="宋体" panose="02010600030101010101" pitchFamily="2" charset="-122"/>
            </a:endParaRPr>
          </a:p>
          <a:p>
            <a:pPr fontAlgn="auto">
              <a:lnSpc>
                <a:spcPct val="150000"/>
              </a:lnSpc>
            </a:pPr>
            <a:r>
              <a:rPr lang="zh-CN" altLang="en-US" sz="2000">
                <a:solidFill>
                  <a:schemeClr val="tx1"/>
                </a:solidFill>
                <a:effectLst/>
                <a:latin typeface="宋体" panose="02010600030101010101" pitchFamily="2" charset="-122"/>
                <a:ea typeface="宋体" panose="02010600030101010101" pitchFamily="2" charset="-122"/>
              </a:rPr>
              <a:t>检索结果页展示与普通检索结果页相同。可通过返回按钮，返回到普通检索编辑页面。</a:t>
            </a:r>
            <a:endParaRPr lang="zh-CN" altLang="en-US" sz="2000">
              <a:solidFill>
                <a:schemeClr val="tx1"/>
              </a:solidFill>
              <a:effectLst/>
              <a:latin typeface="宋体" panose="02010600030101010101" pitchFamily="2" charset="-122"/>
              <a:ea typeface="宋体" panose="02010600030101010101" pitchFamily="2" charset="-122"/>
            </a:endParaRPr>
          </a:p>
        </p:txBody>
      </p:sp>
      <p:pic>
        <p:nvPicPr>
          <p:cNvPr id="15" name="图片 14" descr="Screenshot_2019-06-28-11-00-19-436_com.cnki.andro"/>
          <p:cNvPicPr>
            <a:picLocks noChangeAspect="1"/>
          </p:cNvPicPr>
          <p:nvPr/>
        </p:nvPicPr>
        <p:blipFill>
          <a:blip r:embed="rId2"/>
          <a:srcRect t="4879"/>
          <a:stretch>
            <a:fillRect/>
          </a:stretch>
        </p:blipFill>
        <p:spPr>
          <a:xfrm>
            <a:off x="3332480" y="694690"/>
            <a:ext cx="2908300" cy="5997575"/>
          </a:xfrm>
          <a:prstGeom prst="rect">
            <a:avLst/>
          </a:prstGeom>
        </p:spPr>
      </p:pic>
      <p:sp>
        <p:nvSpPr>
          <p:cNvPr id="16" name="矩形 15"/>
          <p:cNvSpPr/>
          <p:nvPr/>
        </p:nvSpPr>
        <p:spPr>
          <a:xfrm>
            <a:off x="4509770" y="1397635"/>
            <a:ext cx="696595" cy="4114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t>文献资源介绍</a:t>
            </a:r>
            <a:endParaRPr lang="zh-CN" altLang="en-US" dirty="0"/>
          </a:p>
        </p:txBody>
      </p:sp>
      <p:sp>
        <p:nvSpPr>
          <p:cNvPr id="6" name="矩形 5"/>
          <p:cNvSpPr/>
          <p:nvPr/>
        </p:nvSpPr>
        <p:spPr>
          <a:xfrm>
            <a:off x="2302510" y="1185545"/>
            <a:ext cx="7586980" cy="272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dirty="0">
                <a:solidFill>
                  <a:schemeClr val="tx1"/>
                </a:solidFill>
                <a:latin typeface="微软雅黑" panose="020B0503020204020204" charset="-122"/>
                <a:ea typeface="微软雅黑" panose="020B0503020204020204" charset="-122"/>
              </a:rPr>
              <a:t>文献</a:t>
            </a:r>
            <a:r>
              <a:rPr lang="zh-CN" altLang="en-US" sz="2000" dirty="0">
                <a:solidFill>
                  <a:schemeClr val="tx1"/>
                </a:solidFill>
                <a:latin typeface="微软雅黑" panose="020B0503020204020204" charset="-122"/>
                <a:ea typeface="微软雅黑" panose="020B0503020204020204" charset="-122"/>
              </a:rPr>
              <a:t>是用文字、图形、符号、声频、视频等技术手段记录人类知识的一种载体。</a:t>
            </a:r>
            <a:endParaRPr lang="zh-CN" altLang="en-US" sz="2000" dirty="0">
              <a:solidFill>
                <a:schemeClr val="tx1"/>
              </a:solidFill>
              <a:latin typeface="微软雅黑" panose="020B0503020204020204" charset="-122"/>
              <a:ea typeface="微软雅黑" panose="020B0503020204020204" charset="-122"/>
            </a:endParaRPr>
          </a:p>
          <a:p>
            <a:pPr algn="l"/>
            <a:endParaRPr lang="zh-CN" altLang="en-US" sz="2000" dirty="0">
              <a:solidFill>
                <a:schemeClr val="tx1"/>
              </a:solidFill>
              <a:latin typeface="微软雅黑" panose="020B0503020204020204" charset="-122"/>
              <a:ea typeface="微软雅黑" panose="020B0503020204020204" charset="-122"/>
            </a:endParaRPr>
          </a:p>
          <a:p>
            <a:pPr algn="l"/>
            <a:endParaRPr lang="zh-CN" altLang="en-US" sz="2000" dirty="0">
              <a:solidFill>
                <a:schemeClr val="tx1"/>
              </a:solidFill>
              <a:latin typeface="微软雅黑" panose="020B0503020204020204" charset="-122"/>
              <a:ea typeface="微软雅黑" panose="020B0503020204020204" charset="-122"/>
            </a:endParaRPr>
          </a:p>
          <a:p>
            <a:pPr algn="l"/>
            <a:r>
              <a:rPr lang="zh-CN" altLang="en-US" sz="2000" dirty="0">
                <a:solidFill>
                  <a:schemeClr val="tx1"/>
                </a:solidFill>
                <a:latin typeface="微软雅黑" panose="020B0503020204020204" charset="-122"/>
                <a:ea typeface="微软雅黑" panose="020B0503020204020204" charset="-122"/>
              </a:rPr>
              <a:t>比如，期刊、学位论文、会议、报纸、年鉴、</a:t>
            </a:r>
            <a:r>
              <a:rPr lang="zh-CN" altLang="en-US" sz="2000" dirty="0">
                <a:solidFill>
                  <a:schemeClr val="tx1"/>
                </a:solidFill>
                <a:latin typeface="微软雅黑" panose="020B0503020204020204" charset="-122"/>
                <a:ea typeface="微软雅黑" panose="020B0503020204020204" charset="-122"/>
                <a:sym typeface="+mn-ea"/>
              </a:rPr>
              <a:t>专利、标准、</a:t>
            </a:r>
            <a:r>
              <a:rPr lang="zh-CN" altLang="en-US" sz="2000" dirty="0">
                <a:solidFill>
                  <a:schemeClr val="tx1"/>
                </a:solidFill>
                <a:latin typeface="微软雅黑" panose="020B0503020204020204" charset="-122"/>
                <a:ea typeface="微软雅黑" panose="020B0503020204020204" charset="-122"/>
              </a:rPr>
              <a:t>图书、科技报告、产品资料、技术档案、政府出版物</a:t>
            </a:r>
            <a:r>
              <a:rPr lang="zh-CN" altLang="en-US" sz="2000" dirty="0">
                <a:solidFill>
                  <a:schemeClr val="tx1"/>
                </a:solidFill>
                <a:latin typeface="微软雅黑" panose="020B0503020204020204" charset="-122"/>
                <a:ea typeface="微软雅黑" panose="020B0503020204020204" charset="-122"/>
              </a:rPr>
              <a:t>等。</a:t>
            </a:r>
            <a:endParaRPr lang="zh-CN" altLang="en-US" sz="2000" dirty="0">
              <a:solidFill>
                <a:schemeClr val="tx1"/>
              </a:solidFill>
              <a:latin typeface="微软雅黑" panose="020B0503020204020204" charset="-122"/>
              <a:ea typeface="微软雅黑" panose="020B0503020204020204" charset="-122"/>
            </a:endParaRPr>
          </a:p>
        </p:txBody>
      </p:sp>
      <p:cxnSp>
        <p:nvCxnSpPr>
          <p:cNvPr id="2" name="直接连接符 1"/>
          <p:cNvCxnSpPr/>
          <p:nvPr/>
        </p:nvCxnSpPr>
        <p:spPr>
          <a:xfrm>
            <a:off x="175260" y="4107180"/>
            <a:ext cx="1188529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692150" y="4149090"/>
            <a:ext cx="10872000" cy="213995"/>
          </a:xfrm>
          <a:prstGeom prst="roundRect">
            <a:avLst/>
          </a:prstGeom>
          <a:gradFill>
            <a:gsLst>
              <a:gs pos="2000">
                <a:srgbClr val="0096FF"/>
              </a:gs>
              <a:gs pos="22000">
                <a:srgbClr val="2B4EC3"/>
              </a:gs>
              <a:gs pos="100000">
                <a:srgbClr val="56C0F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dirty="0"/>
          </a:p>
        </p:txBody>
      </p:sp>
      <p:sp>
        <p:nvSpPr>
          <p:cNvPr id="7" name="流程图: 可选过程 6"/>
          <p:cNvSpPr/>
          <p:nvPr/>
        </p:nvSpPr>
        <p:spPr>
          <a:xfrm>
            <a:off x="2261235" y="4597400"/>
            <a:ext cx="7595870" cy="855980"/>
          </a:xfrm>
          <a:prstGeom prst="flowChartAlternateProcess">
            <a:avLst/>
          </a:prstGeom>
          <a:noFill/>
          <a:ln>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ln>
                <a:solidFill>
                  <a:sysClr val="windowText" lastClr="000000"/>
                </a:solidFill>
              </a:ln>
              <a:gradFill>
                <a:gsLst>
                  <a:gs pos="0">
                    <a:srgbClr val="012D86"/>
                  </a:gs>
                  <a:gs pos="100000">
                    <a:srgbClr val="0E2557"/>
                  </a:gs>
                </a:gsLst>
                <a:lin scaled="0"/>
              </a:gradFill>
              <a:latin typeface="微软雅黑" panose="020B0503020204020204" charset="-122"/>
              <a:ea typeface="微软雅黑" panose="020B0503020204020204" charset="-122"/>
              <a:sym typeface="+mn-ea"/>
            </a:endParaRPr>
          </a:p>
          <a:p>
            <a:pPr algn="ctr"/>
            <a:r>
              <a:rPr lang="zh-CN" altLang="en-US" sz="3200" b="1" dirty="0">
                <a:ln>
                  <a:solidFill>
                    <a:sysClr val="windowText" lastClr="000000"/>
                  </a:solidFill>
                </a:ln>
                <a:gradFill>
                  <a:gsLst>
                    <a:gs pos="0">
                      <a:srgbClr val="012D86"/>
                    </a:gs>
                    <a:gs pos="100000">
                      <a:srgbClr val="0E2557"/>
                    </a:gs>
                  </a:gsLst>
                  <a:lin scaled="0"/>
                </a:gradFill>
                <a:latin typeface="微软雅黑" panose="020B0503020204020204" charset="-122"/>
                <a:ea typeface="微软雅黑" panose="020B0503020204020204" charset="-122"/>
                <a:sym typeface="+mn-ea"/>
              </a:rPr>
              <a:t>期刊、学位论文、会议、报纸</a:t>
            </a:r>
            <a:endParaRPr lang="zh-CN" altLang="en-US" sz="3200" b="1" dirty="0">
              <a:ln>
                <a:solidFill>
                  <a:sysClr val="windowText" lastClr="000000"/>
                </a:solidFill>
              </a:ln>
              <a:gradFill>
                <a:gsLst>
                  <a:gs pos="0">
                    <a:srgbClr val="012D86"/>
                  </a:gs>
                  <a:gs pos="100000">
                    <a:srgbClr val="0E2557"/>
                  </a:gs>
                </a:gsLst>
                <a:lin scaled="0"/>
              </a:gradFill>
              <a:latin typeface="微软雅黑" panose="020B0503020204020204" charset="-122"/>
              <a:ea typeface="微软雅黑" panose="020B0503020204020204" charset="-122"/>
              <a:sym typeface="+mn-ea"/>
            </a:endParaRPr>
          </a:p>
          <a:p>
            <a:pPr algn="ctr"/>
            <a:endParaRPr lang="zh-CN" altLang="en-US" sz="3200" b="1" dirty="0">
              <a:ln>
                <a:solidFill>
                  <a:sysClr val="windowText" lastClr="000000"/>
                </a:solidFill>
              </a:ln>
              <a:gradFill>
                <a:gsLst>
                  <a:gs pos="0">
                    <a:srgbClr val="012D86"/>
                  </a:gs>
                  <a:gs pos="100000">
                    <a:srgbClr val="0E2557"/>
                  </a:gs>
                </a:gsLst>
                <a:lin scaled="0"/>
              </a:gradFill>
              <a:latin typeface="微软雅黑" panose="020B0503020204020204" charset="-122"/>
              <a:ea typeface="微软雅黑" panose="020B0503020204020204" charset="-122"/>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文献阅读</a:t>
            </a:r>
            <a:endParaRPr lang="zh-CN" altLang="en-US"/>
          </a:p>
        </p:txBody>
      </p:sp>
      <p:pic>
        <p:nvPicPr>
          <p:cNvPr id="7" name="图片 6"/>
          <p:cNvPicPr>
            <a:picLocks noChangeAspect="1"/>
          </p:cNvPicPr>
          <p:nvPr/>
        </p:nvPicPr>
        <p:blipFill>
          <a:blip r:embed="rId1"/>
          <a:stretch>
            <a:fillRect/>
          </a:stretch>
        </p:blipFill>
        <p:spPr>
          <a:xfrm>
            <a:off x="2969895" y="736600"/>
            <a:ext cx="2827655" cy="6121400"/>
          </a:xfrm>
          <a:prstGeom prst="rect">
            <a:avLst/>
          </a:prstGeom>
        </p:spPr>
      </p:pic>
      <p:pic>
        <p:nvPicPr>
          <p:cNvPr id="19" name="图片 18"/>
          <p:cNvPicPr>
            <a:picLocks noChangeAspect="1"/>
          </p:cNvPicPr>
          <p:nvPr/>
        </p:nvPicPr>
        <p:blipFill>
          <a:blip r:embed="rId2"/>
          <a:stretch>
            <a:fillRect/>
          </a:stretch>
        </p:blipFill>
        <p:spPr>
          <a:xfrm>
            <a:off x="6612890" y="646430"/>
            <a:ext cx="2867660" cy="6210300"/>
          </a:xfrm>
          <a:prstGeom prst="rect">
            <a:avLst/>
          </a:prstGeom>
        </p:spPr>
      </p:pic>
    </p:spTree>
    <p:custDataLst>
      <p:tags r:id="rId3"/>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p:txBody>
          <a:bodyPr>
            <a:normAutofit fontScale="90000"/>
          </a:bodyPr>
          <a:p>
            <a:r>
              <a:rPr lang="zh-CN" altLang="en-US"/>
              <a:t>个性化定制</a:t>
            </a:r>
            <a:endParaRPr lang="zh-CN" altLang="en-US"/>
          </a:p>
        </p:txBody>
      </p:sp>
      <p:sp>
        <p:nvSpPr>
          <p:cNvPr id="188" name="矩形 187"/>
          <p:cNvSpPr/>
          <p:nvPr/>
        </p:nvSpPr>
        <p:spPr>
          <a:xfrm>
            <a:off x="750570" y="809625"/>
            <a:ext cx="10551795" cy="706755"/>
          </a:xfrm>
          <a:prstGeom prst="rect">
            <a:avLst/>
          </a:prstGeom>
        </p:spPr>
        <p:txBody>
          <a:bodyPr wrap="square">
            <a:spAutoFit/>
          </a:bodyPr>
          <a:p>
            <a:r>
              <a:rPr lang="en-US" altLang="zh-CN" sz="200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rPr>
              <a:t>图书馆是一个定制的过程，用户定制内容的添加、修改、查找、查看都可以在此模块进行。其中可定制的内容包括：学科、期刊、学者、主题、热点和项目定制</a:t>
            </a:r>
            <a:r>
              <a:rPr lang="zh-CN" altLang="en-US" sz="200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rPr>
              <a:t>。</a:t>
            </a:r>
            <a:endParaRPr lang="zh-CN" altLang="en-US" sz="2000" dirty="0" smtClean="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grpSp>
        <p:nvGrpSpPr>
          <p:cNvPr id="9" name="组合 8"/>
          <p:cNvGrpSpPr/>
          <p:nvPr/>
        </p:nvGrpSpPr>
        <p:grpSpPr>
          <a:xfrm>
            <a:off x="245110" y="1360170"/>
            <a:ext cx="2889885" cy="5589270"/>
            <a:chOff x="7043" y="-254"/>
            <a:chExt cx="5844" cy="11072"/>
          </a:xfrm>
        </p:grpSpPr>
        <p:pic>
          <p:nvPicPr>
            <p:cNvPr id="58" name="图片 57" descr="phone"/>
            <p:cNvPicPr>
              <a:picLocks noChangeAspect="1"/>
            </p:cNvPicPr>
            <p:nvPr/>
          </p:nvPicPr>
          <p:blipFill>
            <a:blip r:embed="rId1"/>
            <a:stretch>
              <a:fillRect/>
            </a:stretch>
          </p:blipFill>
          <p:spPr>
            <a:xfrm>
              <a:off x="7043" y="-254"/>
              <a:ext cx="5845" cy="11072"/>
            </a:xfrm>
            <a:prstGeom prst="rect">
              <a:avLst/>
            </a:prstGeom>
          </p:spPr>
        </p:pic>
        <p:pic>
          <p:nvPicPr>
            <p:cNvPr id="195" name="图片 194"/>
            <p:cNvPicPr>
              <a:picLocks noChangeAspect="1"/>
            </p:cNvPicPr>
            <p:nvPr/>
          </p:nvPicPr>
          <p:blipFill>
            <a:blip r:embed="rId2"/>
            <a:srcRect b="5285"/>
            <a:stretch>
              <a:fillRect/>
            </a:stretch>
          </p:blipFill>
          <p:spPr>
            <a:xfrm>
              <a:off x="7558" y="1247"/>
              <a:ext cx="4785" cy="8070"/>
            </a:xfrm>
            <a:prstGeom prst="rect">
              <a:avLst/>
            </a:prstGeom>
          </p:spPr>
        </p:pic>
      </p:grpSp>
      <p:sp>
        <p:nvSpPr>
          <p:cNvPr id="10" name="矩形 9"/>
          <p:cNvSpPr/>
          <p:nvPr/>
        </p:nvSpPr>
        <p:spPr>
          <a:xfrm>
            <a:off x="2404110" y="5458460"/>
            <a:ext cx="461645" cy="3892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Screenshot_2020-03-26-10-28-44-462_com.cnki.andro"/>
          <p:cNvPicPr>
            <a:picLocks noChangeAspect="1"/>
          </p:cNvPicPr>
          <p:nvPr/>
        </p:nvPicPr>
        <p:blipFill>
          <a:blip r:embed="rId3"/>
          <a:srcRect t="2672"/>
          <a:stretch>
            <a:fillRect/>
          </a:stretch>
        </p:blipFill>
        <p:spPr>
          <a:xfrm>
            <a:off x="2691765" y="1516380"/>
            <a:ext cx="2500630" cy="5276215"/>
          </a:xfrm>
          <a:prstGeom prst="rect">
            <a:avLst/>
          </a:prstGeom>
        </p:spPr>
      </p:pic>
      <p:grpSp>
        <p:nvGrpSpPr>
          <p:cNvPr id="30" name="组合 29"/>
          <p:cNvGrpSpPr/>
          <p:nvPr/>
        </p:nvGrpSpPr>
        <p:grpSpPr>
          <a:xfrm>
            <a:off x="4923790" y="1495425"/>
            <a:ext cx="3003550" cy="5229860"/>
            <a:chOff x="9100" y="2213"/>
            <a:chExt cx="4730" cy="8354"/>
          </a:xfrm>
        </p:grpSpPr>
        <p:pic>
          <p:nvPicPr>
            <p:cNvPr id="27" name="图片 26" descr="Screenshot_2020-03-26-10-29-02-478_com.cnki.andro"/>
            <p:cNvPicPr>
              <a:picLocks noChangeAspect="1"/>
            </p:cNvPicPr>
            <p:nvPr/>
          </p:nvPicPr>
          <p:blipFill>
            <a:blip r:embed="rId4"/>
            <a:srcRect t="2921" b="15604"/>
            <a:stretch>
              <a:fillRect/>
            </a:stretch>
          </p:blipFill>
          <p:spPr>
            <a:xfrm>
              <a:off x="9100" y="2213"/>
              <a:ext cx="4730" cy="8354"/>
            </a:xfrm>
            <a:prstGeom prst="rect">
              <a:avLst/>
            </a:prstGeom>
          </p:spPr>
        </p:pic>
        <p:sp>
          <p:nvSpPr>
            <p:cNvPr id="28" name="矩形 27"/>
            <p:cNvSpPr/>
            <p:nvPr/>
          </p:nvSpPr>
          <p:spPr>
            <a:xfrm>
              <a:off x="13116" y="3681"/>
              <a:ext cx="714" cy="4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2616" y="4315"/>
              <a:ext cx="1213" cy="392"/>
            </a:xfrm>
            <a:prstGeom prst="rect">
              <a:avLst/>
            </a:prstGeom>
            <a:noFill/>
          </p:spPr>
          <p:txBody>
            <a:bodyPr wrap="square" rtlCol="0">
              <a:spAutoFit/>
            </a:bodyPr>
            <a:p>
              <a:r>
                <a:rPr lang="zh-CN" altLang="en-US" sz="1000">
                  <a:solidFill>
                    <a:srgbClr val="FF0000"/>
                  </a:solidFill>
                </a:rPr>
                <a:t>一键定制</a:t>
              </a:r>
              <a:endParaRPr lang="zh-CN" altLang="en-US" sz="1000">
                <a:solidFill>
                  <a:srgbClr val="FF0000"/>
                </a:solidFill>
              </a:endParaRPr>
            </a:p>
          </p:txBody>
        </p:sp>
      </p:grpSp>
      <p:grpSp>
        <p:nvGrpSpPr>
          <p:cNvPr id="32" name="组合 31"/>
          <p:cNvGrpSpPr/>
          <p:nvPr/>
        </p:nvGrpSpPr>
        <p:grpSpPr>
          <a:xfrm>
            <a:off x="7927340" y="1495425"/>
            <a:ext cx="3002915" cy="5125085"/>
            <a:chOff x="13984" y="2237"/>
            <a:chExt cx="4729" cy="8071"/>
          </a:xfrm>
        </p:grpSpPr>
        <p:pic>
          <p:nvPicPr>
            <p:cNvPr id="63" name="图片 62" descr="Screenshot_2019-06-27-15-58-46-313_com.cnki.andro"/>
            <p:cNvPicPr>
              <a:picLocks noChangeAspect="1"/>
            </p:cNvPicPr>
            <p:nvPr/>
          </p:nvPicPr>
          <p:blipFill>
            <a:blip r:embed="rId5"/>
            <a:srcRect t="3915" b="5386"/>
            <a:stretch>
              <a:fillRect/>
            </a:stretch>
          </p:blipFill>
          <p:spPr>
            <a:xfrm>
              <a:off x="13984" y="2237"/>
              <a:ext cx="4729" cy="8071"/>
            </a:xfrm>
            <a:prstGeom prst="rect">
              <a:avLst/>
            </a:prstGeom>
          </p:spPr>
        </p:pic>
        <p:sp>
          <p:nvSpPr>
            <p:cNvPr id="31" name="矩形 30"/>
            <p:cNvSpPr/>
            <p:nvPr/>
          </p:nvSpPr>
          <p:spPr>
            <a:xfrm>
              <a:off x="13984" y="2271"/>
              <a:ext cx="888" cy="60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9668510" y="1516380"/>
            <a:ext cx="2454910" cy="5146040"/>
            <a:chOff x="15226" y="2388"/>
            <a:chExt cx="3866" cy="8104"/>
          </a:xfrm>
        </p:grpSpPr>
        <p:pic>
          <p:nvPicPr>
            <p:cNvPr id="33" name="图片 32" descr="Screenshot_2020-08-26-17-03-09-276_com.cnki.andro"/>
            <p:cNvPicPr>
              <a:picLocks noChangeAspect="1"/>
            </p:cNvPicPr>
            <p:nvPr/>
          </p:nvPicPr>
          <p:blipFill>
            <a:blip r:embed="rId6"/>
            <a:srcRect t="3311"/>
            <a:stretch>
              <a:fillRect/>
            </a:stretch>
          </p:blipFill>
          <p:spPr>
            <a:xfrm>
              <a:off x="15226" y="2388"/>
              <a:ext cx="3867" cy="8105"/>
            </a:xfrm>
            <a:prstGeom prst="rect">
              <a:avLst/>
            </a:prstGeom>
          </p:spPr>
        </p:pic>
        <p:sp>
          <p:nvSpPr>
            <p:cNvPr id="34" name="矩形 33"/>
            <p:cNvSpPr/>
            <p:nvPr/>
          </p:nvSpPr>
          <p:spPr>
            <a:xfrm>
              <a:off x="15226" y="4725"/>
              <a:ext cx="1891" cy="464"/>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矩形 5"/>
          <p:cNvSpPr/>
          <p:nvPr/>
        </p:nvSpPr>
        <p:spPr>
          <a:xfrm>
            <a:off x="1162050" y="5802630"/>
            <a:ext cx="461645" cy="3892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3135630" y="2811145"/>
            <a:ext cx="688340" cy="5619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ransition/>
  <p:timing>
    <p:tnLst>
      <p:par>
        <p:cTn id="1" dur="indefinite" restart="never" nodeType="tmRoot"/>
      </p:par>
    </p:tnLst>
    <p:bldLst>
      <p:bldP spid="6" grpId="1" animBg="1"/>
      <p:bldP spid="10" grpId="1" animBg="1"/>
      <p:bldP spid="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dirty="0"/>
              <a:t>总结</a:t>
            </a:r>
            <a:endParaRPr lang="zh-CN" altLang="en-US" dirty="0"/>
          </a:p>
        </p:txBody>
      </p:sp>
      <p:sp>
        <p:nvSpPr>
          <p:cNvPr id="13" name="标题 1"/>
          <p:cNvSpPr txBox="1"/>
          <p:nvPr/>
        </p:nvSpPr>
        <p:spPr>
          <a:xfrm>
            <a:off x="2209800" y="2046605"/>
            <a:ext cx="8996045" cy="3431540"/>
          </a:xfrm>
          <a:prstGeom prst="rect">
            <a:avLst/>
          </a:prstGeom>
        </p:spPr>
        <p:txBody>
          <a:bodyPr>
            <a:noAutofit/>
          </a:bodyPr>
          <a:lstStyle>
            <a:lvl1pPr algn="l" defTabSz="914400" rtl="0" eaLnBrk="1" fontAlgn="auto" latinLnBrk="0" hangingPunct="1">
              <a:lnSpc>
                <a:spcPct val="100000"/>
              </a:lnSpc>
              <a:spcBef>
                <a:spcPct val="0"/>
              </a:spcBef>
              <a:buNone/>
              <a:defRPr sz="2400" b="1" u="none" strike="noStrike" kern="1200" cap="none" spc="200" normalizeH="0" baseline="0">
                <a:solidFill>
                  <a:schemeClr val="tx2">
                    <a:lumMod val="75000"/>
                  </a:schemeClr>
                </a:solidFill>
                <a:uFillTx/>
                <a:latin typeface="Arial" panose="020B0604020202020204" pitchFamily="34" charset="0"/>
                <a:ea typeface="微软雅黑" panose="020B0503020204020204" charset="-122"/>
                <a:cs typeface="+mj-cs"/>
              </a:defRPr>
            </a:lvl1pPr>
          </a:lstStyle>
          <a:p>
            <a:pPr marL="457200" marR="0" lvl="0" indent="-457200" algn="l" defTabSz="914400" rtl="0">
              <a:lnSpc>
                <a:spcPct val="100000"/>
              </a:lnSpc>
              <a:spcBef>
                <a:spcPct val="0"/>
              </a:spcBef>
              <a:spcAft>
                <a:spcPts val="0"/>
              </a:spcAft>
              <a:buClrTx/>
              <a:buSzTx/>
              <a:buFont typeface="Wingdings" panose="05000000000000000000" charset="0"/>
              <a:buChar char="p"/>
              <a:defRPr/>
            </a:pP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文献：期刊、学位论文、会议、报纸；</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endParaRPr>
          </a:p>
          <a:p>
            <a:pPr marR="0" lvl="0" indent="0" algn="l" defTabSz="914400" rtl="0">
              <a:lnSpc>
                <a:spcPct val="100000"/>
              </a:lnSpc>
              <a:spcBef>
                <a:spcPct val="0"/>
              </a:spcBef>
              <a:spcAft>
                <a:spcPts val="0"/>
              </a:spcAft>
              <a:buClrTx/>
              <a:buSzTx/>
              <a:buFont typeface="Wingdings" panose="05000000000000000000" charset="0"/>
              <a:defRPr/>
            </a:pP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endParaRPr>
          </a:p>
          <a:p>
            <a:pPr marR="0" lvl="0" indent="0" algn="l" defTabSz="914400" rtl="0">
              <a:lnSpc>
                <a:spcPct val="100000"/>
              </a:lnSpc>
              <a:spcBef>
                <a:spcPct val="0"/>
              </a:spcBef>
              <a:spcAft>
                <a:spcPts val="0"/>
              </a:spcAft>
              <a:buClrTx/>
              <a:buSzTx/>
              <a:buFont typeface="Wingdings" panose="05000000000000000000" charset="0"/>
              <a:defRPr/>
            </a:pP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endParaRPr>
          </a:p>
          <a:p>
            <a:pPr marL="457200" marR="0" lvl="0" indent="-457200" algn="l" defTabSz="914400" rtl="0">
              <a:lnSpc>
                <a:spcPct val="150000"/>
              </a:lnSpc>
              <a:spcBef>
                <a:spcPct val="0"/>
              </a:spcBef>
              <a:spcAft>
                <a:spcPts val="0"/>
              </a:spcAft>
              <a:buClrTx/>
              <a:buSzTx/>
              <a:buFont typeface="Wingdings" panose="05000000000000000000" charset="0"/>
              <a:buChar char="p"/>
              <a:defRPr/>
            </a:pP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全球学术快报的使用：登录方式、检索方式、</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endParaRPr>
          </a:p>
          <a:p>
            <a:pPr marR="0" lvl="0" indent="0" algn="l" defTabSz="914400" rtl="0">
              <a:lnSpc>
                <a:spcPct val="150000"/>
              </a:lnSpc>
              <a:spcBef>
                <a:spcPct val="0"/>
              </a:spcBef>
              <a:spcAft>
                <a:spcPts val="0"/>
              </a:spcAft>
              <a:buClrTx/>
              <a:buSzTx/>
              <a:buFont typeface="Wingdings" panose="05000000000000000000" charset="0"/>
              <a:defRPr/>
            </a:pP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文献筛选和分类、可视化分析、文献阅读与下载、</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endParaRPr>
          </a:p>
          <a:p>
            <a:pPr marR="0" lvl="0" indent="0" algn="l" defTabSz="914400" rtl="0">
              <a:lnSpc>
                <a:spcPct val="150000"/>
              </a:lnSpc>
              <a:spcBef>
                <a:spcPct val="0"/>
              </a:spcBef>
              <a:spcAft>
                <a:spcPts val="0"/>
              </a:spcAft>
              <a:buClrTx/>
              <a:buSzTx/>
              <a:buFont typeface="Wingdings" panose="05000000000000000000" charset="0"/>
              <a:defRPr/>
            </a:pP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r>
              <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其他。</a:t>
            </a:r>
            <a:r>
              <a:rPr kumimoji="0" lang="en-US" altLang="zh-CN"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sym typeface="+mn-ea"/>
              </a:rPr>
              <a:t> </a:t>
            </a:r>
            <a:endParaRPr kumimoji="0" lang="zh-CN" altLang="en-US" sz="2800" b="1" i="0" u="none" strike="noStrike" kern="1200" cap="none" spc="200" normalizeH="0" baseline="0" noProof="0" dirty="0">
              <a:ln>
                <a:noFill/>
              </a:ln>
              <a:solidFill>
                <a:srgbClr val="5F1134">
                  <a:lumMod val="60000"/>
                  <a:lumOff val="40000"/>
                </a:srgbClr>
              </a:solidFill>
              <a:effectLst/>
              <a:uLnTx/>
              <a:uFillTx/>
              <a:latin typeface="Arial" panose="020B0604020202020204" pitchFamily="34" charset="0"/>
              <a:ea typeface="微软雅黑" panose="020B0503020204020204" charset="-122"/>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r="15586" b="13913"/>
          <a:stretch>
            <a:fillRect/>
          </a:stretch>
        </p:blipFill>
        <p:spPr bwMode="auto">
          <a:xfrm>
            <a:off x="9728366" y="3837305"/>
            <a:ext cx="2463634" cy="302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p:cNvSpPr txBox="1"/>
          <p:nvPr/>
        </p:nvSpPr>
        <p:spPr>
          <a:xfrm>
            <a:off x="4310896" y="3837305"/>
            <a:ext cx="3570208" cy="1107996"/>
          </a:xfrm>
          <a:prstGeom prst="rect">
            <a:avLst/>
          </a:prstGeom>
          <a:noFill/>
        </p:spPr>
        <p:txBody>
          <a:bodyPr wrap="none" rtlCol="0" anchor="ctr" anchorCtr="0">
            <a:spAutoFit/>
          </a:bodyPr>
          <a:lstStyle/>
          <a:p>
            <a:r>
              <a:rPr lang="zh-CN" altLang="en-US" sz="6600" dirty="0">
                <a:solidFill>
                  <a:schemeClr val="tx2">
                    <a:lumMod val="75000"/>
                  </a:schemeClr>
                </a:solidFill>
                <a:latin typeface="华文行楷" panose="02010800040101010101" pitchFamily="2" charset="-122"/>
                <a:ea typeface="华文行楷" panose="02010800040101010101" pitchFamily="2" charset="-122"/>
              </a:rPr>
              <a:t>感谢聆听</a:t>
            </a:r>
            <a:endParaRPr lang="zh-CN" altLang="en-US" sz="6600" dirty="0">
              <a:solidFill>
                <a:schemeClr val="tx2">
                  <a:lumMod val="75000"/>
                </a:schemeClr>
              </a:solidFill>
              <a:latin typeface="华文行楷" panose="02010800040101010101" pitchFamily="2" charset="-122"/>
              <a:ea typeface="华文行楷" panose="02010800040101010101" pitchFamily="2" charset="-122"/>
            </a:endParaRPr>
          </a:p>
        </p:txBody>
      </p:sp>
      <p:sp>
        <p:nvSpPr>
          <p:cNvPr id="6" name="文本框 5"/>
          <p:cNvSpPr txBox="1"/>
          <p:nvPr>
            <p:custDataLst>
              <p:tags r:id="rId2"/>
            </p:custDataLst>
          </p:nvPr>
        </p:nvSpPr>
        <p:spPr>
          <a:xfrm>
            <a:off x="2146874" y="4577080"/>
            <a:ext cx="7898252" cy="2280920"/>
          </a:xfrm>
          <a:prstGeom prst="rect">
            <a:avLst/>
          </a:prstGeom>
          <a:noFill/>
        </p:spPr>
        <p:txBody>
          <a:bodyPr wrap="square" lIns="90000" tIns="46800" rIns="90000" bIns="46800" anchor="ctr" anchorCtr="0">
            <a:normAutofit/>
          </a:bodyPr>
          <a:lstStyle>
            <a:defPPr>
              <a:defRPr lang="zh-CN"/>
            </a:defPPr>
            <a:lvl1pPr>
              <a:lnSpc>
                <a:spcPct val="150000"/>
              </a:lnSpc>
              <a:defRPr>
                <a:solidFill>
                  <a:schemeClr val="tx1">
                    <a:lumMod val="65000"/>
                    <a:lumOff val="35000"/>
                  </a:schemeClr>
                </a:solidFill>
                <a:latin typeface="+mn-ea"/>
              </a:defRPr>
            </a:lvl1pPr>
          </a:lstStyle>
          <a:p>
            <a:pPr algn="ctr">
              <a:lnSpc>
                <a:spcPct val="100000"/>
              </a:lnSpc>
            </a:pPr>
            <a:r>
              <a:rPr lang="zh-CN" altLang="en-US" sz="1600" dirty="0">
                <a:latin typeface="华文楷体" panose="02010600040101010101" charset="-122"/>
                <a:ea typeface="华文楷体" panose="02010600040101010101" charset="-122"/>
              </a:rPr>
              <a:t>王人方</a:t>
            </a:r>
            <a:br>
              <a:rPr lang="zh-CN" altLang="en-US" sz="1600" dirty="0">
                <a:latin typeface="华文楷体" panose="02010600040101010101" charset="-122"/>
                <a:ea typeface="华文楷体" panose="02010600040101010101" charset="-122"/>
              </a:rPr>
            </a:br>
            <a:r>
              <a:rPr lang="en-US" altLang="zh-CN" sz="1600" dirty="0">
                <a:latin typeface="华文楷体" panose="02010600040101010101" charset="-122"/>
                <a:ea typeface="华文楷体" panose="02010600040101010101" charset="-122"/>
              </a:rPr>
              <a:t>---</a:t>
            </a:r>
            <a:br>
              <a:rPr lang="zh-CN" altLang="en-US" sz="1600" dirty="0">
                <a:latin typeface="华文楷体" panose="02010600040101010101" charset="-122"/>
                <a:ea typeface="华文楷体" panose="02010600040101010101" charset="-122"/>
              </a:rPr>
            </a:br>
            <a:r>
              <a:rPr lang="zh-CN" altLang="en-US" sz="1600" dirty="0">
                <a:latin typeface="华文楷体" panose="02010600040101010101" charset="-122"/>
                <a:ea typeface="华文楷体" panose="02010600040101010101" charset="-122"/>
              </a:rPr>
              <a:t>同方知网</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北京</a:t>
            </a:r>
            <a:r>
              <a:rPr lang="en-US" altLang="zh-CN" sz="1600" dirty="0">
                <a:latin typeface="华文楷体" panose="02010600040101010101" charset="-122"/>
                <a:ea typeface="华文楷体" panose="02010600040101010101" charset="-122"/>
              </a:rPr>
              <a:t>)</a:t>
            </a:r>
            <a:r>
              <a:rPr lang="zh-CN" altLang="en-US" sz="1600" dirty="0">
                <a:latin typeface="华文楷体" panose="02010600040101010101" charset="-122"/>
                <a:ea typeface="华文楷体" panose="02010600040101010101" charset="-122"/>
              </a:rPr>
              <a:t>技术有限公司浙江分公司</a:t>
            </a:r>
            <a:br>
              <a:rPr lang="zh-CN" altLang="en-US" sz="1600" dirty="0">
                <a:latin typeface="华文楷体" panose="02010600040101010101" charset="-122"/>
                <a:ea typeface="华文楷体" panose="02010600040101010101" charset="-122"/>
              </a:rPr>
            </a:br>
            <a:endParaRPr lang="en-US" altLang="zh-CN" sz="1600" dirty="0">
              <a:latin typeface="华文楷体" panose="02010600040101010101" charset="-122"/>
              <a:ea typeface="华文楷体" panose="0201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16" y="603722"/>
            <a:ext cx="2641767" cy="2641767"/>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文献资源介绍</a:t>
            </a:r>
            <a:endParaRPr lang="zh-CN" altLang="en-US" dirty="0"/>
          </a:p>
        </p:txBody>
      </p:sp>
      <p:sp>
        <p:nvSpPr>
          <p:cNvPr id="7" name="文本框 6"/>
          <p:cNvSpPr txBox="1"/>
          <p:nvPr/>
        </p:nvSpPr>
        <p:spPr>
          <a:xfrm>
            <a:off x="6426925" y="1562100"/>
            <a:ext cx="5200015" cy="2306955"/>
          </a:xfrm>
          <a:prstGeom prst="rect">
            <a:avLst/>
          </a:prstGeom>
          <a:noFill/>
        </p:spPr>
        <p:txBody>
          <a:bodyPr wrap="square" rtlCol="0" anchor="t">
            <a:spAutoFit/>
          </a:bodyPr>
          <a:lstStyle/>
          <a:p>
            <a:pPr marR="0" indent="0" defTabSz="914400" fontAlgn="auto">
              <a:lnSpc>
                <a:spcPct val="150000"/>
              </a:lnSpc>
              <a:spcBef>
                <a:spcPts val="0"/>
              </a:spcBef>
              <a:spcAft>
                <a:spcPts val="0"/>
              </a:spcAft>
              <a:buClrTx/>
              <a:buSzTx/>
              <a:buFontTx/>
              <a:buNone/>
              <a:defRPr/>
            </a:pPr>
            <a:r>
              <a:rPr kumimoji="0" lang="zh-CN" altLang="en-US" sz="2400" b="1" i="0" kern="1200" cap="none" spc="15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期刊</a:t>
            </a:r>
            <a:r>
              <a:rPr kumimoji="0" b="0"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是指采用同一名称，定期或不定期出版的汇集多个著者论文的连续出版物。</a:t>
            </a:r>
            <a:endParaRPr kumimoji="0" b="0"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marR="0" indent="0" defTabSz="914400" fontAlgn="auto">
              <a:lnSpc>
                <a:spcPct val="150000"/>
              </a:lnSpc>
              <a:spcBef>
                <a:spcPts val="0"/>
              </a:spcBef>
              <a:spcAft>
                <a:spcPts val="0"/>
              </a:spcAft>
              <a:buClrTx/>
              <a:buSzTx/>
              <a:buFontTx/>
              <a:buNone/>
              <a:defRPr/>
            </a:pPr>
            <a:endParaRPr kumimoji="0" b="0"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marR="0" indent="0" defTabSz="914400" fontAlgn="auto">
              <a:lnSpc>
                <a:spcPct val="150000"/>
              </a:lnSpc>
              <a:spcBef>
                <a:spcPts val="0"/>
              </a:spcBef>
              <a:spcAft>
                <a:spcPts val="0"/>
              </a:spcAft>
              <a:buClrTx/>
              <a:buSzTx/>
              <a:buFontTx/>
              <a:buNone/>
              <a:defRPr/>
            </a:pPr>
            <a:r>
              <a:rPr kumimoji="0" lang="zh-CN" altLang="en-US" b="1"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定期出版的连续刊物</a:t>
            </a:r>
            <a:r>
              <a:rPr kumimoji="0" lang="zh-CN" altLang="en-US" b="0"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。如周刊、旬刊、半月刊、月刊、季刊、半年刊、年刊等。</a:t>
            </a:r>
            <a:endParaRPr kumimoji="0" lang="zh-CN" altLang="en-US" b="0" i="0" kern="1200" cap="none" spc="0" normalizeH="0" baseline="0" noProof="0" dirty="0">
              <a:solidFill>
                <a:srgbClr val="000000"/>
              </a:solidFill>
              <a:latin typeface="Arial" panose="020B0604020202020204"/>
              <a:ea typeface="黑体" panose="02010609060101010101" charset="-122"/>
              <a:cs typeface="+mn-cs"/>
            </a:endParaRPr>
          </a:p>
        </p:txBody>
      </p:sp>
      <p:sp>
        <p:nvSpPr>
          <p:cNvPr id="10" name="文本框 9"/>
          <p:cNvSpPr txBox="1"/>
          <p:nvPr/>
        </p:nvSpPr>
        <p:spPr>
          <a:xfrm>
            <a:off x="6426924" y="4355589"/>
            <a:ext cx="5484428" cy="423545"/>
          </a:xfrm>
          <a:prstGeom prst="rect">
            <a:avLst/>
          </a:prstGeom>
          <a:noFill/>
        </p:spPr>
        <p:txBody>
          <a:bodyPr wrap="square" rtlCol="0" anchor="t">
            <a:spAutoFit/>
          </a:bodyPr>
          <a:lstStyle/>
          <a:p>
            <a:pPr marR="0" indent="0" defTabSz="914400" fontAlgn="auto">
              <a:lnSpc>
                <a:spcPct val="120000"/>
              </a:lnSpc>
              <a:spcBef>
                <a:spcPts val="0"/>
              </a:spcBef>
              <a:spcAft>
                <a:spcPts val="0"/>
              </a:spcAft>
              <a:buClrTx/>
              <a:buSzTx/>
              <a:buFontTx/>
              <a:buNone/>
              <a:defRPr/>
            </a:pPr>
            <a:r>
              <a:rPr kumimoji="0" lang="zh-CN" altLang="en-US"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知网收录期刊</a:t>
            </a:r>
            <a:r>
              <a:rPr kumimoji="0" lang="en-US" altLang="zh-CN"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11325</a:t>
            </a:r>
            <a:r>
              <a:rPr lang="zh-CN" altLang="en-US" spc="150" dirty="0">
                <a:solidFill>
                  <a:srgbClr val="000000"/>
                </a:solidFill>
                <a:latin typeface="微软雅黑" panose="020B0503020204020204" charset="-122"/>
                <a:ea typeface="微软雅黑" panose="020B0503020204020204" charset="-122"/>
                <a:cs typeface="微软雅黑" panose="020B0503020204020204" charset="-122"/>
                <a:sym typeface="+mn-ea"/>
              </a:rPr>
              <a:t>种</a:t>
            </a:r>
            <a:r>
              <a:rPr kumimoji="0" lang="zh-CN" altLang="en-US"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kumimoji="0" lang="zh-CN" altLang="en-US" b="1"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学术期刊</a:t>
            </a:r>
            <a:r>
              <a:rPr kumimoji="0" lang="en-US" altLang="zh-CN"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rPr>
              <a:t>8540</a:t>
            </a:r>
            <a:r>
              <a:rPr lang="zh-CN" altLang="en-US" spc="150" dirty="0">
                <a:solidFill>
                  <a:srgbClr val="000000"/>
                </a:solidFill>
                <a:latin typeface="微软雅黑" panose="020B0503020204020204" charset="-122"/>
                <a:ea typeface="微软雅黑" panose="020B0503020204020204" charset="-122"/>
                <a:cs typeface="微软雅黑" panose="020B0503020204020204" charset="-122"/>
                <a:sym typeface="+mn-ea"/>
              </a:rPr>
              <a:t>种</a:t>
            </a:r>
            <a:endParaRPr kumimoji="0" lang="zh-CN" altLang="en-US" i="0" kern="1200" cap="none" spc="0" normalizeH="0" baseline="0" noProof="0" dirty="0">
              <a:solidFill>
                <a:srgbClr val="000000"/>
              </a:solidFill>
              <a:latin typeface="Arial" panose="020B0604020202020204"/>
              <a:ea typeface="黑体" panose="02010609060101010101" charset="-122"/>
              <a:cs typeface="+mn-cs"/>
            </a:endParaRPr>
          </a:p>
        </p:txBody>
      </p:sp>
      <p:pic>
        <p:nvPicPr>
          <p:cNvPr id="3" name="图片 2"/>
          <p:cNvPicPr/>
          <p:nvPr/>
        </p:nvPicPr>
        <p:blipFill>
          <a:blip r:embed="rId1"/>
          <a:stretch>
            <a:fillRect/>
          </a:stretch>
        </p:blipFill>
        <p:spPr>
          <a:xfrm rot="20700000">
            <a:off x="669290" y="1565910"/>
            <a:ext cx="2576830" cy="3528695"/>
          </a:xfrm>
          <a:prstGeom prst="rect">
            <a:avLst/>
          </a:prstGeom>
          <a:noFill/>
          <a:ln w="9525">
            <a:noFill/>
          </a:ln>
        </p:spPr>
      </p:pic>
      <p:pic>
        <p:nvPicPr>
          <p:cNvPr id="2" name="图片 1"/>
          <p:cNvPicPr>
            <a:picLocks noChangeAspect="1"/>
          </p:cNvPicPr>
          <p:nvPr/>
        </p:nvPicPr>
        <p:blipFill>
          <a:blip r:embed="rId2"/>
          <a:stretch>
            <a:fillRect/>
          </a:stretch>
        </p:blipFill>
        <p:spPr>
          <a:xfrm rot="1291956">
            <a:off x="2759193" y="1618104"/>
            <a:ext cx="2644954" cy="37430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dirty="0"/>
              <a:t>文献资源介绍</a:t>
            </a:r>
            <a:endParaRPr lang="zh-CN" altLang="en-US" dirty="0"/>
          </a:p>
        </p:txBody>
      </p:sp>
      <p:sp>
        <p:nvSpPr>
          <p:cNvPr id="7" name="文本框 6"/>
          <p:cNvSpPr txBox="1"/>
          <p:nvPr/>
        </p:nvSpPr>
        <p:spPr>
          <a:xfrm>
            <a:off x="7744460" y="1745615"/>
            <a:ext cx="3956685" cy="3599815"/>
          </a:xfrm>
          <a:prstGeom prst="rect">
            <a:avLst/>
          </a:prstGeom>
          <a:noFill/>
        </p:spPr>
        <p:txBody>
          <a:bodyPr wrap="square" rtlCol="0" anchor="t">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lang="zh-CN" altLang="en-US" sz="2400" b="1" spc="150" dirty="0">
                <a:solidFill>
                  <a:srgbClr val="FF0000"/>
                </a:solidFill>
                <a:latin typeface="微软雅黑" panose="020B0503020204020204" charset="-122"/>
                <a:ea typeface="微软雅黑" panose="020B0503020204020204" charset="-122"/>
                <a:cs typeface="微软雅黑" panose="020B0503020204020204" charset="-122"/>
                <a:sym typeface="+mn-ea"/>
              </a:rPr>
              <a:t>学位论文</a:t>
            </a:r>
            <a:r>
              <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是作者为获得某种学位而撰写的研究报告或科学论文。一般分为学士论文、</a:t>
            </a:r>
            <a:r>
              <a:rPr kumimoji="0" lang="zh-CN" altLang="en-US" sz="1800" b="1"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硕士论文、博士论文</a:t>
            </a:r>
            <a:r>
              <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三个级别。</a:t>
            </a:r>
            <a:endPar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200000"/>
              </a:lnSpc>
              <a:spcBef>
                <a:spcPts val="0"/>
              </a:spcBef>
              <a:spcAft>
                <a:spcPts val="0"/>
              </a:spcAft>
              <a:buClrTx/>
              <a:buSzTx/>
              <a:buFontTx/>
              <a:buNone/>
              <a:defRPr/>
            </a:pPr>
            <a:endPar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知网收录：硕士论文、博士</a:t>
            </a:r>
            <a:r>
              <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论文</a:t>
            </a:r>
            <a:endParaRPr kumimoji="0" lang="zh-CN" altLang="en-US" sz="1800" b="0" i="0" u="none" strike="noStrike" kern="1200" cap="none" spc="15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a:picLocks noChangeAspect="1"/>
          </p:cNvPicPr>
          <p:nvPr/>
        </p:nvPicPr>
        <p:blipFill>
          <a:blip r:embed="rId1" cstate="screen"/>
          <a:stretch>
            <a:fillRect/>
          </a:stretch>
        </p:blipFill>
        <p:spPr>
          <a:xfrm rot="20671587">
            <a:off x="872679" y="1551404"/>
            <a:ext cx="2958236" cy="3790391"/>
          </a:xfrm>
          <a:prstGeom prst="rect">
            <a:avLst/>
          </a:prstGeom>
        </p:spPr>
      </p:pic>
      <p:pic>
        <p:nvPicPr>
          <p:cNvPr id="5" name="图片 4"/>
          <p:cNvPicPr>
            <a:picLocks noChangeAspect="1"/>
          </p:cNvPicPr>
          <p:nvPr/>
        </p:nvPicPr>
        <p:blipFill rotWithShape="1">
          <a:blip r:embed="rId2"/>
          <a:srcRect b="9527"/>
          <a:stretch>
            <a:fillRect/>
          </a:stretch>
        </p:blipFill>
        <p:spPr>
          <a:xfrm rot="1074948">
            <a:off x="3348074" y="1598831"/>
            <a:ext cx="3040951" cy="38925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rot="21000000">
            <a:off x="1415415" y="1475105"/>
            <a:ext cx="2581275" cy="3751580"/>
          </a:xfrm>
          <a:prstGeom prst="rect">
            <a:avLst/>
          </a:prstGeom>
          <a:noFill/>
          <a:ln w="9525">
            <a:solidFill>
              <a:srgbClr val="FFC000"/>
            </a:solidFill>
          </a:ln>
        </p:spPr>
      </p:pic>
      <p:sp>
        <p:nvSpPr>
          <p:cNvPr id="4" name="标题 3"/>
          <p:cNvSpPr>
            <a:spLocks noGrp="1"/>
          </p:cNvSpPr>
          <p:nvPr>
            <p:ph type="title"/>
          </p:nvPr>
        </p:nvSpPr>
        <p:spPr/>
        <p:txBody>
          <a:bodyPr>
            <a:normAutofit fontScale="90000"/>
          </a:bodyPr>
          <a:lstStyle/>
          <a:p>
            <a:r>
              <a:rPr lang="zh-CN" altLang="en-US" dirty="0"/>
              <a:t>文献资源介绍</a:t>
            </a:r>
            <a:endParaRPr lang="zh-CN" altLang="en-US" dirty="0"/>
          </a:p>
        </p:txBody>
      </p:sp>
      <p:sp>
        <p:nvSpPr>
          <p:cNvPr id="7" name="文本框 6"/>
          <p:cNvSpPr txBox="1"/>
          <p:nvPr/>
        </p:nvSpPr>
        <p:spPr>
          <a:xfrm>
            <a:off x="7473407" y="1587985"/>
            <a:ext cx="3880612" cy="3711401"/>
          </a:xfrm>
          <a:prstGeom prst="rect">
            <a:avLst/>
          </a:prstGeom>
          <a:noFill/>
        </p:spPr>
        <p:txBody>
          <a:bodyPr wrap="square" rtlCol="0" anchor="t">
            <a:spAutoFit/>
          </a:bodyPr>
          <a:lstStyle/>
          <a:p>
            <a:pPr marR="0" indent="0" defTabSz="914400" fontAlgn="auto">
              <a:lnSpc>
                <a:spcPct val="200000"/>
              </a:lnSpc>
              <a:spcBef>
                <a:spcPts val="0"/>
              </a:spcBef>
              <a:spcAft>
                <a:spcPts val="0"/>
              </a:spcAft>
              <a:buClrTx/>
              <a:buSzTx/>
              <a:buFontTx/>
              <a:buNone/>
              <a:defRPr/>
            </a:pPr>
            <a:r>
              <a:rPr lang="zh-CN" altLang="en-US" sz="2400" b="1" i="0" dirty="0">
                <a:solidFill>
                  <a:srgbClr val="FF0000"/>
                </a:solidFill>
                <a:latin typeface="微软雅黑" panose="020B0503020204020204" charset="-122"/>
                <a:ea typeface="微软雅黑" panose="020B0503020204020204" charset="-122"/>
              </a:rPr>
              <a:t>会议文献</a:t>
            </a:r>
            <a:r>
              <a:rPr lang="zh-CN" altLang="en-US" sz="1600" b="0" i="0" dirty="0">
                <a:solidFill>
                  <a:srgbClr val="333333"/>
                </a:solidFill>
                <a:latin typeface="微软雅黑" panose="020B0503020204020204" charset="-122"/>
                <a:ea typeface="微软雅黑" panose="020B0503020204020204" charset="-122"/>
              </a:rPr>
              <a:t>指学术会议所发表的论文或报告。随着学术会议的召开而产生，一般</a:t>
            </a:r>
            <a:r>
              <a:rPr lang="zh-CN" altLang="en-US" sz="1600" b="1" i="0" dirty="0">
                <a:solidFill>
                  <a:srgbClr val="333333"/>
                </a:solidFill>
                <a:latin typeface="微软雅黑" panose="020B0503020204020204" charset="-122"/>
                <a:ea typeface="微软雅黑" panose="020B0503020204020204" charset="-122"/>
              </a:rPr>
              <a:t>没有固定的出版形式</a:t>
            </a:r>
            <a:r>
              <a:rPr lang="zh-CN" altLang="en-US" sz="1600" b="0" i="0" dirty="0">
                <a:solidFill>
                  <a:srgbClr val="333333"/>
                </a:solidFill>
                <a:latin typeface="微软雅黑" panose="020B0503020204020204" charset="-122"/>
                <a:ea typeface="微软雅黑" panose="020B0503020204020204" charset="-122"/>
              </a:rPr>
              <a:t>。通常分为会前出版物和会后出版物两种，会前出版物主要包括会议内容、预告、论文摘要等。会后出版物主要是</a:t>
            </a:r>
            <a:r>
              <a:rPr lang="zh-CN" altLang="en-US" sz="1600" b="1" i="0" dirty="0">
                <a:solidFill>
                  <a:srgbClr val="333333"/>
                </a:solidFill>
                <a:latin typeface="微软雅黑" panose="020B0503020204020204" charset="-122"/>
                <a:ea typeface="微软雅黑" panose="020B0503020204020204" charset="-122"/>
              </a:rPr>
              <a:t>论文集</a:t>
            </a:r>
            <a:r>
              <a:rPr lang="zh-CN" altLang="en-US" sz="1600" b="0" i="0" dirty="0">
                <a:solidFill>
                  <a:srgbClr val="333333"/>
                </a:solidFill>
                <a:latin typeface="微软雅黑" panose="020B0503020204020204" charset="-122"/>
                <a:ea typeface="微软雅黑" panose="020B0503020204020204" charset="-122"/>
              </a:rPr>
              <a:t>、会议经过的报告、消息报道等。</a:t>
            </a:r>
            <a:endParaRPr kumimoji="0" lang="en-US" altLang="zh-CN" sz="1200" b="0" i="0" kern="1200" cap="none" spc="150" normalizeH="0" baseline="0" noProof="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102" name="图片 101"/>
          <p:cNvPicPr/>
          <p:nvPr/>
        </p:nvPicPr>
        <p:blipFill>
          <a:blip r:embed="rId2"/>
          <a:stretch>
            <a:fillRect/>
          </a:stretch>
        </p:blipFill>
        <p:spPr>
          <a:xfrm rot="600000">
            <a:off x="3788410" y="1479550"/>
            <a:ext cx="2637155" cy="3742690"/>
          </a:xfrm>
          <a:prstGeom prst="rect">
            <a:avLst/>
          </a:prstGeom>
          <a:noFill/>
          <a:ln w="9525">
            <a:solidFill>
              <a:srgbClr val="FFC000"/>
            </a:solidFill>
          </a:ln>
        </p:spPr>
      </p:pic>
    </p:spTree>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TAG_VERSION" val="1.0"/>
  <p:tag name="KSO_WM_BEAUTIFY_FLAG" val="#wm#"/>
  <p:tag name="KSO_WM_TEMPLATE_CATEGORY" val="custom"/>
  <p:tag name="KSO_WM_TEMPLATE_INDEX" val="20191427"/>
  <p:tag name="KSO_WM_TEMPLATE_THUMBS_INDEX" val="1、2、3、4、14、15"/>
  <p:tag name="KSO_WM_TEMPLATE_SUBCATEGORY" val="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TYPE" val="f"/>
  <p:tag name="KSO_WM_UNIT_INDEX" val="1"/>
  <p:tag name="KSO_WM_UNIT_LAYERLEVEL" val="1"/>
  <p:tag name="KSO_WM_UNIT_VALUE" val="42"/>
  <p:tag name="KSO_WM_UNIT_HIGHLIGHT" val="0"/>
  <p:tag name="KSO_WM_UNIT_COMPATIBLE" val="0"/>
  <p:tag name="KSO_WM_UNIT_CLEAR" val="0"/>
  <p:tag name="KSO_WM_UNIT_PRESET_TEXT_INDEX" val="4"/>
  <p:tag name="KSO_WM_UNIT_PRESET_TEXT_LEN" val="83"/>
  <p:tag name="KSO_WM_BEAUTIFY_FLAG" val="#wm#"/>
  <p:tag name="KSO_WM_TAG_VERSION" val="1.0"/>
  <p:tag name="KSO_WM_TEMPLATE_CATEGORY" val="custom"/>
  <p:tag name="KSO_WM_TEMPLATE_INDEX" val="20181643"/>
  <p:tag name="KSO_WM_UNIT_ID" val="custom20181643_15*f*1"/>
</p:tagLst>
</file>

<file path=ppt/tags/tag25.xml><?xml version="1.0" encoding="utf-8"?>
<p:tagLst xmlns:p="http://schemas.openxmlformats.org/presentationml/2006/main">
  <p:tag name="KSO_WM_UNIT_TYPE" val="f"/>
  <p:tag name="KSO_WM_UNIT_INDEX" val="1"/>
  <p:tag name="KSO_WM_UNIT_LAYERLEVEL" val="1"/>
  <p:tag name="KSO_WM_UNIT_VALUE" val="42"/>
  <p:tag name="KSO_WM_UNIT_HIGHLIGHT" val="0"/>
  <p:tag name="KSO_WM_UNIT_COMPATIBLE" val="0"/>
  <p:tag name="KSO_WM_UNIT_CLEAR" val="0"/>
  <p:tag name="KSO_WM_UNIT_PRESET_TEXT_INDEX" val="4"/>
  <p:tag name="KSO_WM_UNIT_PRESET_TEXT_LEN" val="83"/>
  <p:tag name="KSO_WM_BEAUTIFY_FLAG" val="#wm#"/>
  <p:tag name="KSO_WM_TAG_VERSION" val="1.0"/>
  <p:tag name="KSO_WM_TEMPLATE_CATEGORY" val="custom"/>
  <p:tag name="KSO_WM_TEMPLATE_INDEX" val="20181643"/>
  <p:tag name="KSO_WM_UNIT_ID" val="custom20181643_15*f*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47.xml><?xml version="1.0" encoding="utf-8"?>
<p:tagLst xmlns:p="http://schemas.openxmlformats.org/presentationml/2006/main">
  <p:tag name="KSO_WM_UNIT_TYPE" val="a"/>
  <p:tag name="KSO_WM_UNIT_INDEX" val="1"/>
  <p:tag name="KSO_WM_UNIT_LAYERLEVEL" val="1"/>
  <p:tag name="KSO_WM_UNIT_VALUE" val="8"/>
  <p:tag name="KSO_WM_UNIT_ISCONTENTSTITLE" val="0"/>
  <p:tag name="KSO_WM_UNIT_HIGHLIGHT" val="0"/>
  <p:tag name="KSO_WM_UNIT_COMPATIBLE" val="0"/>
  <p:tag name="KSO_WM_UNIT_CLEAR" val="0"/>
  <p:tag name="KSO_WM_BEAUTIFY_FLAG" val="#wm#"/>
  <p:tag name="KSO_WM_TAG_VERSION" val="1.0"/>
  <p:tag name="KSO_WM_UNIT_PRESET_TEXT" val="SECTION TITLE"/>
  <p:tag name="KSO_WM_TEMPLATE_CATEGORY" val="custom"/>
  <p:tag name="KSO_WM_TEMPLATE_INDEX" val="20181643"/>
  <p:tag name="KSO_WM_UNIT_ID" val="custom20181643_15*a*1"/>
</p:tagLst>
</file>

<file path=ppt/tags/tag48.xml><?xml version="1.0" encoding="utf-8"?>
<p:tagLst xmlns:p="http://schemas.openxmlformats.org/presentationml/2006/main">
  <p:tag name="KSO_WM_UNIT_TYPE" val="f"/>
  <p:tag name="KSO_WM_UNIT_INDEX" val="1"/>
  <p:tag name="KSO_WM_UNIT_LAYERLEVEL" val="1"/>
  <p:tag name="KSO_WM_UNIT_VALUE" val="42"/>
  <p:tag name="KSO_WM_UNIT_HIGHLIGHT" val="0"/>
  <p:tag name="KSO_WM_UNIT_COMPATIBLE" val="0"/>
  <p:tag name="KSO_WM_UNIT_CLEAR" val="0"/>
  <p:tag name="KSO_WM_UNIT_PRESET_TEXT_INDEX" val="4"/>
  <p:tag name="KSO_WM_UNIT_PRESET_TEXT_LEN" val="83"/>
  <p:tag name="KSO_WM_BEAUTIFY_FLAG" val="#wm#"/>
  <p:tag name="KSO_WM_TAG_VERSION" val="1.0"/>
  <p:tag name="KSO_WM_TEMPLATE_CATEGORY" val="custom"/>
  <p:tag name="KSO_WM_TEMPLATE_INDEX" val="20181643"/>
  <p:tag name="KSO_WM_UNIT_ID" val="custom20181643_15*f*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1325_1*l_h_i*1_2_2"/>
  <p:tag name="KSO_WM_TEMPLATE_CATEGORY" val="diagram"/>
  <p:tag name="KSO_WM_TEMPLATE_INDEX" val="20201325"/>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1325_1*l_h_i*1_1_2"/>
  <p:tag name="KSO_WM_TEMPLATE_CATEGORY" val="diagram"/>
  <p:tag name="KSO_WM_TEMPLATE_INDEX" val="20201325"/>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UNIT_PRESET_TEXT" val="车间员工500人次&#13;管理人员93人&#13;假期短工90人"/>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1325_1*l_h_f*1_1_1"/>
  <p:tag name="KSO_WM_TEMPLATE_CATEGORY" val="diagram"/>
  <p:tag name="KSO_WM_TEMPLATE_INDEX" val="2020132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1325_1*l_h_i*1_2_2"/>
  <p:tag name="KSO_WM_TEMPLATE_CATEGORY" val="diagram"/>
  <p:tag name="KSO_WM_TEMPLATE_INDEX" val="20201325"/>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53.xml><?xml version="1.0" encoding="utf-8"?>
<p:tagLst xmlns:p="http://schemas.openxmlformats.org/presentationml/2006/main">
  <p:tag name="KSO_WM_UNIT_PRESET_TEXT" val="车间员工500人次&#13;管理人员93人&#13;假期短工90人"/>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1325_1*l_h_f*1_1_1"/>
  <p:tag name="KSO_WM_TEMPLATE_CATEGORY" val="diagram"/>
  <p:tag name="KSO_WM_TEMPLATE_INDEX" val="2020132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UNIT_PRESET_TEXT" val="车间员工500人次&#13;管理人员93人&#13;假期短工90人"/>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1325_1*l_h_f*1_1_1"/>
  <p:tag name="KSO_WM_TEMPLATE_CATEGORY" val="diagram"/>
  <p:tag name="KSO_WM_TEMPLATE_INDEX" val="20201325"/>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5.xml><?xml version="1.0" encoding="utf-8"?>
<p:tagLst xmlns:p="http://schemas.openxmlformats.org/presentationml/2006/main">
  <p:tag name="KSO_WM_BEAUTIFY_FLAG" val="#wm#"/>
  <p:tag name="KSO_WM_TEMPLATE_CATEGORY" val="custom"/>
  <p:tag name="KSO_WM_TEMPLATE_INDEX" val="20187308"/>
</p:tagLst>
</file>

<file path=ppt/tags/tag56.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1_1"/>
  <p:tag name="KSO_WM_UNIT_ID" val="diagram20169837_3*n_h_i*1_1_1"/>
  <p:tag name="KSO_WM_UNIT_LAYERLEVEL" val="1_1_1"/>
  <p:tag name="KSO_WM_DIAGRAM_GROUP_CODE" val="n1-1"/>
  <p:tag name="KSO_WM_UNIT_LINE_FORE_SCHEMECOLOR_INDEX" val="7"/>
  <p:tag name="KSO_WM_UNIT_LINE_FILL_TYPE" val="2"/>
  <p:tag name="KSO_WM_UNIT_TEXT_FILL_FORE_SCHEMECOLOR_INDEX" val="14"/>
  <p:tag name="KSO_WM_UNIT_TEXT_FILL_TYPE" val="1"/>
  <p:tag name="KSO_WM_UNIT_DIAGRAM_SCHEMECOLOR_ID" val="0"/>
</p:tagLst>
</file>

<file path=ppt/tags/tag57.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1_2"/>
  <p:tag name="KSO_WM_UNIT_ID" val="diagram20169837_3*n_h_i*1_1_2"/>
  <p:tag name="KSO_WM_UNIT_LAYERLEVEL" val="1_1_1"/>
  <p:tag name="KSO_WM_DIAGRAM_GROUP_CODE" val="n1-1"/>
  <p:tag name="KSO_WM_UNIT_FILL_FORE_SCHEMECOLOR_INDEX" val="7"/>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0"/>
</p:tagLst>
</file>

<file path=ppt/tags/tag58.xml><?xml version="1.0" encoding="utf-8"?>
<p:tagLst xmlns:p="http://schemas.openxmlformats.org/presentationml/2006/main">
  <p:tag name="KSO_WM_BEAUTIFY_FLAG" val="#wm#"/>
  <p:tag name="KSO_WM_TEMPLATE_CATEGORY" val="custom"/>
  <p:tag name="KSO_WM_TEMPLATE_INDEX" val="20187308"/>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BEAUTIFY_FLAG" val="#wm#"/>
  <p:tag name="KSO_WM_TEMPLATE_CATEGORY" val="custom"/>
  <p:tag name="KSO_WM_TEMPLATE_INDEX" val="20187308"/>
</p:tagLst>
</file>

<file path=ppt/tags/tag63.xml><?xml version="1.0" encoding="utf-8"?>
<p:tagLst xmlns:p="http://schemas.openxmlformats.org/presentationml/2006/main">
  <p:tag name="KSO_WM_UNIT_PLACING_PICTURE_USER_VIEWPORT" val="{&quot;height&quot;:8201,&quot;width&quot;:3968}"/>
</p:tagLst>
</file>

<file path=ppt/tags/tag64.xml><?xml version="1.0" encoding="utf-8"?>
<p:tagLst xmlns:p="http://schemas.openxmlformats.org/presentationml/2006/main">
  <p:tag name="KSO_WM_BEAUTIFY_FLAG" val="#wm#"/>
  <p:tag name="KSO_WM_TEMPLATE_CATEGORY" val="custom"/>
  <p:tag name="KSO_WM_TEMPLATE_INDEX" val="20187308"/>
</p:tagLst>
</file>

<file path=ppt/tags/tag65.xml><?xml version="1.0" encoding="utf-8"?>
<p:tagLst xmlns:p="http://schemas.openxmlformats.org/presentationml/2006/main">
  <p:tag name="KSO_WM_BEAUTIFY_FLAG" val="#wm#"/>
  <p:tag name="KSO_WM_TEMPLATE_CATEGORY" val="custom"/>
  <p:tag name="KSO_WM_TEMPLATE_INDEX" val="20187308"/>
</p:tagLst>
</file>

<file path=ppt/tags/tag66.xml><?xml version="1.0" encoding="utf-8"?>
<p:tagLst xmlns:p="http://schemas.openxmlformats.org/presentationml/2006/main">
  <p:tag name="KSO_WM_BEAUTIFY_FLAG" val="#wm#"/>
  <p:tag name="KSO_WM_TEMPLATE_CATEGORY" val="custom"/>
  <p:tag name="KSO_WM_TEMPLATE_INDEX" val="20187308"/>
</p:tagLst>
</file>

<file path=ppt/tags/tag67.xml><?xml version="1.0" encoding="utf-8"?>
<p:tagLst xmlns:p="http://schemas.openxmlformats.org/presentationml/2006/main">
  <p:tag name="KSO_WM_BEAUTIFY_FLAG" val="#wm#"/>
  <p:tag name="KSO_WM_TEMPLATE_CATEGORY" val="custom"/>
  <p:tag name="KSO_WM_TEMPLATE_INDEX" val="20187308"/>
</p:tagLst>
</file>

<file path=ppt/tags/tag68.xml><?xml version="1.0" encoding="utf-8"?>
<p:tagLst xmlns:p="http://schemas.openxmlformats.org/presentationml/2006/main">
  <p:tag name="KSO_WM_BEAUTIFY_FLAG" val="#wm#"/>
  <p:tag name="KSO_WM_TEMPLATE_CATEGORY" val="custom"/>
  <p:tag name="KSO_WM_TEMPLATE_INDEX" val="20187308"/>
</p:tagLst>
</file>

<file path=ppt/tags/tag69.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TYPE" val="f"/>
  <p:tag name="KSO_WM_UNIT_INDEX" val="1"/>
  <p:tag name="KSO_WM_UNIT_LAYERLEVEL" val="1"/>
  <p:tag name="KSO_WM_UNIT_VALUE" val="42"/>
  <p:tag name="KSO_WM_UNIT_HIGHLIGHT" val="0"/>
  <p:tag name="KSO_WM_UNIT_COMPATIBLE" val="0"/>
  <p:tag name="KSO_WM_UNIT_CLEAR" val="0"/>
  <p:tag name="KSO_WM_UNIT_PRESET_TEXT_INDEX" val="4"/>
  <p:tag name="KSO_WM_UNIT_PRESET_TEXT_LEN" val="83"/>
  <p:tag name="KSO_WM_BEAUTIFY_FLAG" val="#wm#"/>
  <p:tag name="KSO_WM_TAG_VERSION" val="1.0"/>
  <p:tag name="KSO_WM_TEMPLATE_CATEGORY" val="custom"/>
  <p:tag name="KSO_WM_TEMPLATE_INDEX" val="20181643"/>
  <p:tag name="KSO_WM_UNIT_ID" val="custom20181643_15*f*1"/>
</p:tagLst>
</file>

<file path=ppt/tags/tag71.xml><?xml version="1.0" encoding="utf-8"?>
<p:tagLst xmlns:p="http://schemas.openxmlformats.org/presentationml/2006/main">
  <p:tag name="ISPRING_SLIDE_ID_2" val="{9CAC6EE6-A56A-4D48-BEFF-CA4AC0CACF42}"/>
  <p:tag name="GENSWF_ADVANCE_TIME" val="5"/>
  <p:tag name="ISPRING_CUSTOM_TIMING_USED"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20191427">
      <a:dk1>
        <a:srgbClr val="000000"/>
      </a:dk1>
      <a:lt1>
        <a:srgbClr val="FFFFFF"/>
      </a:lt1>
      <a:dk2>
        <a:srgbClr val="768394"/>
      </a:dk2>
      <a:lt2>
        <a:srgbClr val="B23150"/>
      </a:lt2>
      <a:accent1>
        <a:srgbClr val="5F1134"/>
      </a:accent1>
      <a:accent2>
        <a:srgbClr val="B23150"/>
      </a:accent2>
      <a:accent3>
        <a:srgbClr val="E47393"/>
      </a:accent3>
      <a:accent4>
        <a:srgbClr val="5F1134"/>
      </a:accent4>
      <a:accent5>
        <a:srgbClr val="B23150"/>
      </a:accent5>
      <a:accent6>
        <a:srgbClr val="E47393"/>
      </a:accent6>
      <a:hlink>
        <a:srgbClr val="4276AA"/>
      </a:hlink>
      <a:folHlink>
        <a:srgbClr val="BFBFBF"/>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复件 400TGp_globalcity_light_ani">
  <a:themeElements>
    <a:clrScheme name="">
      <a:dk1>
        <a:srgbClr val="080808"/>
      </a:dk1>
      <a:lt1>
        <a:srgbClr val="FFFFFF"/>
      </a:lt1>
      <a:dk2>
        <a:srgbClr val="A59A55"/>
      </a:dk2>
      <a:lt2>
        <a:srgbClr val="DDDDDD"/>
      </a:lt2>
      <a:accent1>
        <a:srgbClr val="4AB1E4"/>
      </a:accent1>
      <a:accent2>
        <a:srgbClr val="8F038F"/>
      </a:accent2>
      <a:accent3>
        <a:srgbClr val="FFFFFF"/>
      </a:accent3>
      <a:accent4>
        <a:srgbClr val="050505"/>
      </a:accent4>
      <a:accent5>
        <a:srgbClr val="B2D4EF"/>
      </a:accent5>
      <a:accent6>
        <a:srgbClr val="800280"/>
      </a:accent6>
      <a:hlink>
        <a:srgbClr val="F77A1D"/>
      </a:hlink>
      <a:folHlink>
        <a:srgbClr val="5BBE4E"/>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5F5F5F"/>
        </a:dk1>
        <a:lt1>
          <a:srgbClr val="FFFFFF"/>
        </a:lt1>
        <a:dk2>
          <a:srgbClr val="C36609"/>
        </a:dk2>
        <a:lt2>
          <a:srgbClr val="DDDDDD"/>
        </a:lt2>
        <a:accent1>
          <a:srgbClr val="D2B94E"/>
        </a:accent1>
        <a:accent2>
          <a:srgbClr val="2395B9"/>
        </a:accent2>
        <a:accent3>
          <a:srgbClr val="FFFFFF"/>
        </a:accent3>
        <a:accent4>
          <a:srgbClr val="515151"/>
        </a:accent4>
        <a:accent5>
          <a:srgbClr val="E5D8B3"/>
        </a:accent5>
        <a:accent6>
          <a:srgbClr val="1F85A6"/>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
        <a:dk1>
          <a:srgbClr val="5F5F5F"/>
        </a:dk1>
        <a:lt1>
          <a:srgbClr val="FFFFFF"/>
        </a:lt1>
        <a:dk2>
          <a:srgbClr val="9FC591"/>
        </a:dk2>
        <a:lt2>
          <a:srgbClr val="DDDDDD"/>
        </a:lt2>
        <a:accent1>
          <a:srgbClr val="7B82B7"/>
        </a:accent1>
        <a:accent2>
          <a:srgbClr val="8D337C"/>
        </a:accent2>
        <a:accent3>
          <a:srgbClr val="FFFFFF"/>
        </a:accent3>
        <a:accent4>
          <a:srgbClr val="515151"/>
        </a:accent4>
        <a:accent5>
          <a:srgbClr val="BFC1D7"/>
        </a:accent5>
        <a:accent6>
          <a:srgbClr val="7E2D6F"/>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
        <a:dk1>
          <a:srgbClr val="080808"/>
        </a:dk1>
        <a:lt1>
          <a:srgbClr val="FFFFFF"/>
        </a:lt1>
        <a:dk2>
          <a:srgbClr val="A59A55"/>
        </a:dk2>
        <a:lt2>
          <a:srgbClr val="DDDDDD"/>
        </a:lt2>
        <a:accent1>
          <a:srgbClr val="4AB1E4"/>
        </a:accent1>
        <a:accent2>
          <a:srgbClr val="8F038F"/>
        </a:accent2>
        <a:accent3>
          <a:srgbClr val="FFFFFF"/>
        </a:accent3>
        <a:accent4>
          <a:srgbClr val="050505"/>
        </a:accent4>
        <a:accent5>
          <a:srgbClr val="B2D4EF"/>
        </a:accent5>
        <a:accent6>
          <a:srgbClr val="800280"/>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笔记本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4BACC6"/>
        </a:solidFill>
      </a:spPr>
      <a:bodyPr anchor="ctr"/>
      <a:lstStyle>
        <a:defPPr marL="0" marR="0" indent="0" algn="ctr" defTabSz="1413510" rtl="0" eaLnBrk="0" fontAlgn="base" latinLnBrk="0" hangingPunct="0">
          <a:lnSpc>
            <a:spcPct val="100000"/>
          </a:lnSpc>
          <a:spcBef>
            <a:spcPct val="0"/>
          </a:spcBef>
          <a:spcAft>
            <a:spcPct val="0"/>
          </a:spcAft>
          <a:buClrTx/>
          <a:buSzTx/>
          <a:buFont typeface="Arial" panose="020B0604020202020204" pitchFamily="34" charset="0"/>
          <a:buNone/>
          <a:defRPr kumimoji="0" sz="2780" b="0" i="0"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mn-cs"/>
            <a:sym typeface="Calibri" panose="020F0502020204030204" pitchFamily="34" charset="0"/>
          </a:defRPr>
        </a:defPPr>
      </a:lstStyle>
      <a:style>
        <a:lnRef idx="0">
          <a:schemeClr val="accent2"/>
        </a:lnRef>
        <a:fillRef idx="3">
          <a:schemeClr val="accent2"/>
        </a:fillRef>
        <a:effectRef idx="3">
          <a:schemeClr val="accent2"/>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3481</Words>
  <Application>WPS 演示</Application>
  <PresentationFormat>宽屏</PresentationFormat>
  <Paragraphs>422</Paragraphs>
  <Slides>63</Slides>
  <Notes>9</Notes>
  <HiddenSlides>1</HiddenSlides>
  <MMClips>0</MMClips>
  <ScaleCrop>false</ScaleCrop>
  <HeadingPairs>
    <vt:vector size="6" baseType="variant">
      <vt:variant>
        <vt:lpstr>已用的字体</vt:lpstr>
      </vt:variant>
      <vt:variant>
        <vt:i4>25</vt:i4>
      </vt:variant>
      <vt:variant>
        <vt:lpstr>主题</vt:lpstr>
      </vt:variant>
      <vt:variant>
        <vt:i4>4</vt:i4>
      </vt:variant>
      <vt:variant>
        <vt:lpstr>幻灯片标题</vt:lpstr>
      </vt:variant>
      <vt:variant>
        <vt:i4>63</vt:i4>
      </vt:variant>
    </vt:vector>
  </HeadingPairs>
  <TitlesOfParts>
    <vt:vector size="92" baseType="lpstr">
      <vt:lpstr>Arial</vt:lpstr>
      <vt:lpstr>宋体</vt:lpstr>
      <vt:lpstr>Wingdings</vt:lpstr>
      <vt:lpstr>Times New Roman</vt:lpstr>
      <vt:lpstr>微软雅黑</vt:lpstr>
      <vt:lpstr>汉仪旗黑-85S</vt:lpstr>
      <vt:lpstr>黑体</vt:lpstr>
      <vt:lpstr>Calibri</vt:lpstr>
      <vt:lpstr>Wingdings</vt:lpstr>
      <vt:lpstr>华文新魏</vt:lpstr>
      <vt:lpstr>楷体_GB2312</vt:lpstr>
      <vt:lpstr>华文楷体</vt:lpstr>
      <vt:lpstr>楷体</vt:lpstr>
      <vt:lpstr>仿宋</vt:lpstr>
      <vt:lpstr>华光黑变_CNKI</vt:lpstr>
      <vt:lpstr>隶书</vt:lpstr>
      <vt:lpstr>Arial</vt:lpstr>
      <vt:lpstr>Arial Unicode MS</vt:lpstr>
      <vt:lpstr>汉仪舒圆黑简体</vt:lpstr>
      <vt:lpstr>等线</vt:lpstr>
      <vt:lpstr>Aparajita</vt:lpstr>
      <vt:lpstr>Nirmala UI</vt:lpstr>
      <vt:lpstr>Verdana</vt:lpstr>
      <vt:lpstr>思源黑体</vt:lpstr>
      <vt:lpstr>华文行楷</vt:lpstr>
      <vt:lpstr>Office 主题​​</vt:lpstr>
      <vt:lpstr>复件 400TGp_globalcity_light_ani</vt:lpstr>
      <vt:lpstr>笔记本主题</vt:lpstr>
      <vt:lpstr>2_Office 主题​​</vt:lpstr>
      <vt:lpstr>PowerPoint 演示文稿</vt:lpstr>
      <vt:lpstr>PowerPoint 演示文稿</vt:lpstr>
      <vt:lpstr>PowerPoint 演示文稿</vt:lpstr>
      <vt:lpstr>PowerPoint 演示文稿</vt:lpstr>
      <vt:lpstr>PowerPoint 演示文稿</vt:lpstr>
      <vt:lpstr>文献资源介绍</vt:lpstr>
      <vt:lpstr>文献资源介绍</vt:lpstr>
      <vt:lpstr>文献资源介绍</vt:lpstr>
      <vt:lpstr>文献资源介绍</vt:lpstr>
      <vt:lpstr>文献资源介绍</vt:lpstr>
      <vt:lpstr>猜一猜</vt:lpstr>
      <vt:lpstr>PowerPoint 演示文稿</vt:lpstr>
      <vt:lpstr>知网数据库的使用</vt:lpstr>
      <vt:lpstr>PowerPoint 演示文稿</vt:lpstr>
      <vt:lpstr>1.登录</vt:lpstr>
      <vt:lpstr>2.文献检索方法</vt:lpstr>
      <vt:lpstr>2.文献检索方法</vt:lpstr>
      <vt:lpstr>认识页面</vt:lpstr>
      <vt:lpstr>PowerPoint 演示文稿</vt:lpstr>
      <vt:lpstr>2.文献检索方法</vt:lpstr>
      <vt:lpstr>PowerPoint 演示文稿</vt:lpstr>
      <vt:lpstr>PowerPoint 演示文稿</vt:lpstr>
      <vt:lpstr>PowerPoint 演示文稿</vt:lpstr>
      <vt:lpstr>2.文献检索方法</vt:lpstr>
      <vt:lpstr>PowerPoint 演示文稿</vt:lpstr>
      <vt:lpstr>2.文献检索方法</vt:lpstr>
      <vt:lpstr>PowerPoint 演示文稿</vt:lpstr>
      <vt:lpstr>2.文献检索方法</vt:lpstr>
      <vt:lpstr>PowerPoint 演示文稿</vt:lpstr>
      <vt:lpstr>2.文献检索方法</vt:lpstr>
      <vt:lpstr>PowerPoint 演示文稿</vt:lpstr>
      <vt:lpstr>PowerPoint 演示文稿</vt:lpstr>
      <vt:lpstr>PowerPoint 演示文稿</vt:lpstr>
      <vt:lpstr>PowerPoint 演示文稿</vt:lpstr>
      <vt:lpstr>猜一猜</vt:lpstr>
      <vt:lpstr>3.文献筛选和分类</vt:lpstr>
      <vt:lpstr>3.文献筛选和分类</vt:lpstr>
      <vt:lpstr>3.文献筛选和分类</vt:lpstr>
      <vt:lpstr>3.文献筛选和分类</vt:lpstr>
      <vt:lpstr>4.可视化分析-查找研究方向</vt:lpstr>
      <vt:lpstr>4.可视化分析-查找研究空白</vt:lpstr>
      <vt:lpstr>4.可视化分析-确定学科圈</vt:lpstr>
      <vt:lpstr>4.可视化分析-科研前沿</vt:lpstr>
      <vt:lpstr>5.文献阅读与下载</vt:lpstr>
      <vt:lpstr>5.文献阅读与下载</vt:lpstr>
      <vt:lpstr>6.其他小技巧</vt:lpstr>
      <vt:lpstr>PowerPoint 演示文稿</vt:lpstr>
      <vt:lpstr>PowerPoint 演示文稿</vt:lpstr>
      <vt:lpstr>6.其他小技巧</vt:lpstr>
      <vt:lpstr>PowerPoint 演示文稿</vt:lpstr>
      <vt:lpstr>猜一猜</vt:lpstr>
      <vt:lpstr>6.其他小技巧</vt:lpstr>
      <vt:lpstr>PowerPoint 演示文稿</vt:lpstr>
      <vt:lpstr>PowerPoint 演示文稿</vt:lpstr>
      <vt:lpstr>注册登录</vt:lpstr>
      <vt:lpstr>机构关联</vt:lpstr>
      <vt:lpstr>文献检索</vt:lpstr>
      <vt:lpstr>文献检索</vt:lpstr>
      <vt:lpstr>文献检索</vt:lpstr>
      <vt:lpstr>文献阅读</vt:lpstr>
      <vt:lpstr>个性化定制</vt:lpstr>
      <vt:lpstr>总结</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清</dc:creator>
  <cp:lastModifiedBy>王人方</cp:lastModifiedBy>
  <cp:revision>1203</cp:revision>
  <dcterms:created xsi:type="dcterms:W3CDTF">2021-03-17T02:59:00Z</dcterms:created>
  <dcterms:modified xsi:type="dcterms:W3CDTF">2021-11-15T06:35:02Z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39039B805805464998C16E2B9E1D8AF4</vt:lpwstr>
  </property>
</Properties>
</file>