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8" r:id="rId3"/>
    <p:sldId id="257" r:id="rId4"/>
    <p:sldId id="258" r:id="rId6"/>
    <p:sldId id="259" r:id="rId7"/>
    <p:sldId id="260" r:id="rId8"/>
    <p:sldId id="295" r:id="rId9"/>
    <p:sldId id="277" r:id="rId10"/>
    <p:sldId id="261" r:id="rId11"/>
    <p:sldId id="265" r:id="rId12"/>
    <p:sldId id="266" r:id="rId13"/>
    <p:sldId id="306" r:id="rId14"/>
    <p:sldId id="270" r:id="rId15"/>
    <p:sldId id="269" r:id="rId16"/>
    <p:sldId id="268" r:id="rId17"/>
    <p:sldId id="320" r:id="rId18"/>
    <p:sldId id="276" r:id="rId19"/>
    <p:sldId id="296" r:id="rId20"/>
    <p:sldId id="297" r:id="rId21"/>
    <p:sldId id="317" r:id="rId22"/>
    <p:sldId id="272" r:id="rId23"/>
    <p:sldId id="311" r:id="rId24"/>
    <p:sldId id="288" r:id="rId25"/>
    <p:sldId id="307" r:id="rId26"/>
    <p:sldId id="302" r:id="rId27"/>
    <p:sldId id="318" r:id="rId28"/>
    <p:sldId id="289" r:id="rId29"/>
    <p:sldId id="304" r:id="rId30"/>
    <p:sldId id="281" r:id="rId31"/>
    <p:sldId id="282" r:id="rId32"/>
    <p:sldId id="308" r:id="rId33"/>
    <p:sldId id="309" r:id="rId34"/>
    <p:sldId id="293" r:id="rId35"/>
    <p:sldId id="313" r:id="rId36"/>
    <p:sldId id="314" r:id="rId37"/>
    <p:sldId id="315" r:id="rId38"/>
    <p:sldId id="300" r:id="rId39"/>
    <p:sldId id="303" r:id="rId40"/>
    <p:sldId id="310" r:id="rId41"/>
    <p:sldId id="294" r:id="rId42"/>
    <p:sldId id="316" r:id="rId43"/>
    <p:sldId id="319" r:id="rId44"/>
    <p:sldId id="299" r:id="rId45"/>
  </p:sldIdLst>
  <p:sldSz cx="1008062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94716" autoAdjust="0"/>
  </p:normalViewPr>
  <p:slideViewPr>
    <p:cSldViewPr>
      <p:cViewPr varScale="1">
        <p:scale>
          <a:sx n="70" d="100"/>
          <a:sy n="70" d="100"/>
        </p:scale>
        <p:origin x="1050" y="66"/>
      </p:cViewPr>
      <p:guideLst>
        <p:guide orient="horz" pos="2160"/>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68DA03-2B04-45AC-865D-831E764A5D0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09638" y="685800"/>
            <a:ext cx="50387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3608B-59E0-476E-AA76-92D23212D38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6047" y="2130429"/>
            <a:ext cx="856853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12094" y="3886200"/>
            <a:ext cx="70564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08454" y="274639"/>
            <a:ext cx="2268141"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4031" y="274639"/>
            <a:ext cx="6636411"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6300" y="4406903"/>
            <a:ext cx="856853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96300" y="2906717"/>
            <a:ext cx="85685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4031" y="1600204"/>
            <a:ext cx="44522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124318" y="1600204"/>
            <a:ext cx="44522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4032" y="1535113"/>
            <a:ext cx="445402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504032" y="2174875"/>
            <a:ext cx="44540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120819" y="1535113"/>
            <a:ext cx="4455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120819" y="2174875"/>
            <a:ext cx="4455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4034" y="273050"/>
            <a:ext cx="3316456"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41245" y="273052"/>
            <a:ext cx="5635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504034" y="1435102"/>
            <a:ext cx="331645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75873" y="4800601"/>
            <a:ext cx="604837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75873" y="612775"/>
            <a:ext cx="604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975873" y="5367339"/>
            <a:ext cx="604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E20902C-4815-4B3E-9541-CB94962903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未标题-4.jpg"/>
          <p:cNvPicPr>
            <a:picLocks noChangeAspect="1"/>
          </p:cNvPicPr>
          <p:nvPr userDrawn="1"/>
        </p:nvPicPr>
        <p:blipFill>
          <a:blip r:embed="rId12" cstate="print"/>
          <a:stretch>
            <a:fillRect/>
          </a:stretch>
        </p:blipFill>
        <p:spPr>
          <a:xfrm>
            <a:off x="0" y="0"/>
            <a:ext cx="10080625" cy="6858000"/>
          </a:xfrm>
          <a:prstGeom prst="rect">
            <a:avLst/>
          </a:prstGeom>
        </p:spPr>
      </p:pic>
      <p:sp>
        <p:nvSpPr>
          <p:cNvPr id="2" name="标题占位符 1"/>
          <p:cNvSpPr>
            <a:spLocks noGrp="1"/>
          </p:cNvSpPr>
          <p:nvPr>
            <p:ph type="title"/>
          </p:nvPr>
        </p:nvSpPr>
        <p:spPr>
          <a:xfrm>
            <a:off x="436052" y="1052736"/>
            <a:ext cx="9072563"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4031" y="1600204"/>
            <a:ext cx="9072563" cy="452596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504031" y="6356354"/>
            <a:ext cx="23521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0902C-4815-4B3E-9541-CB9496290368}" type="datetimeFigureOut">
              <a:rPr lang="zh-CN" altLang="en-US" smtClean="0"/>
            </a:fld>
            <a:endParaRPr lang="zh-CN" altLang="en-US"/>
          </a:p>
        </p:txBody>
      </p:sp>
      <p:sp>
        <p:nvSpPr>
          <p:cNvPr id="5" name="页脚占位符 4"/>
          <p:cNvSpPr>
            <a:spLocks noGrp="1"/>
          </p:cNvSpPr>
          <p:nvPr>
            <p:ph type="ftr" sz="quarter" idx="3"/>
          </p:nvPr>
        </p:nvSpPr>
        <p:spPr>
          <a:xfrm>
            <a:off x="3444214" y="6356354"/>
            <a:ext cx="31921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24448" y="6356354"/>
            <a:ext cx="2352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E7AA6-1A11-4F54-B86E-211BB401B0F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image" Target="../media/image30.pn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5" Type="http://schemas.openxmlformats.org/officeDocument/2006/relationships/notesSlide" Target="../notesSlides/notesSlide9.xml"/><Relationship Id="rId14" Type="http://schemas.openxmlformats.org/officeDocument/2006/relationships/slideLayout" Target="../slideLayouts/slideLayout1.xml"/><Relationship Id="rId13" Type="http://schemas.openxmlformats.org/officeDocument/2006/relationships/image" Target="../media/image35.png"/><Relationship Id="rId12" Type="http://schemas.openxmlformats.org/officeDocument/2006/relationships/image" Target="../media/image34.jpeg"/><Relationship Id="rId11" Type="http://schemas.openxmlformats.org/officeDocument/2006/relationships/image" Target="../media/image33.jpeg"/><Relationship Id="rId10" Type="http://schemas.openxmlformats.org/officeDocument/2006/relationships/image" Target="../media/image32.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63.pn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65.png"/><Relationship Id="rId1"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70.png"/><Relationship Id="rId1"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22.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片1"/>
          <p:cNvPicPr>
            <a:picLocks noChangeAspect="1"/>
          </p:cNvPicPr>
          <p:nvPr/>
        </p:nvPicPr>
        <p:blipFill>
          <a:blip r:embed="rId1"/>
          <a:stretch>
            <a:fillRect/>
          </a:stretch>
        </p:blipFill>
        <p:spPr>
          <a:xfrm>
            <a:off x="2992120" y="1381125"/>
            <a:ext cx="4095750" cy="4095750"/>
          </a:xfrm>
          <a:prstGeom prst="rect">
            <a:avLst/>
          </a:prstGeom>
        </p:spPr>
      </p:pic>
      <p:sp>
        <p:nvSpPr>
          <p:cNvPr id="3" name="文本框 2"/>
          <p:cNvSpPr txBox="1"/>
          <p:nvPr/>
        </p:nvSpPr>
        <p:spPr>
          <a:xfrm>
            <a:off x="2505075" y="5497830"/>
            <a:ext cx="4911090" cy="645160"/>
          </a:xfrm>
          <a:prstGeom prst="rect">
            <a:avLst/>
          </a:prstGeom>
          <a:noFill/>
        </p:spPr>
        <p:txBody>
          <a:bodyPr wrap="square" rtlCol="0">
            <a:spAutoFit/>
          </a:bodyPr>
          <a:p>
            <a:pPr algn="ctr"/>
            <a:r>
              <a:rPr lang="zh-CN" altLang="zh-CN" b="1">
                <a:ln/>
                <a:solidFill>
                  <a:schemeClr val="tx1"/>
                </a:solidFill>
                <a:effectLst>
                  <a:outerShdw blurRad="38100" dist="19050" dir="2700000" algn="tl" rotWithShape="0">
                    <a:schemeClr val="dk1">
                      <a:alpha val="40000"/>
                    </a:schemeClr>
                  </a:outerShdw>
                </a:effectLst>
              </a:rPr>
              <a:t>扫码关注浙江越秀外国语学院图书公众号，获取更多资讯，谢谢</a:t>
            </a:r>
            <a:endParaRPr lang="zh-CN" altLang="zh-CN" b="1">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809" y="908720"/>
            <a:ext cx="2952328" cy="400110"/>
          </a:xfrm>
          <a:prstGeom prst="rect">
            <a:avLst/>
          </a:prstGeom>
          <a:noFill/>
        </p:spPr>
        <p:txBody>
          <a:bodyPr wrap="square" rtlCol="0">
            <a:spAutoFit/>
          </a:bodyPr>
          <a:lstStyle/>
          <a:p>
            <a:pPr>
              <a:buFont typeface="Wingdings" panose="05000000000000000000" pitchFamily="2" charset="2"/>
              <a:buChar char="Ø"/>
            </a:pPr>
            <a:r>
              <a:rPr lang="zh-CN" altLang="en-US" sz="2000" b="1" dirty="0" smtClean="0">
                <a:latin typeface="华文细黑" panose="02010600040101010101" pitchFamily="2" charset="-122"/>
                <a:ea typeface="华文细黑" panose="02010600040101010101" pitchFamily="2" charset="-122"/>
              </a:rPr>
              <a:t> 覆盖学科与主题范围</a:t>
            </a:r>
            <a:endParaRPr lang="zh-CN" altLang="en-US" sz="2000" b="1" dirty="0" smtClean="0">
              <a:latin typeface="华文细黑" panose="02010600040101010101" pitchFamily="2" charset="-122"/>
              <a:ea typeface="华文细黑" panose="02010600040101010101" pitchFamily="2" charset="-122"/>
            </a:endParaRPr>
          </a:p>
        </p:txBody>
      </p:sp>
      <p:graphicFrame>
        <p:nvGraphicFramePr>
          <p:cNvPr id="5" name="表格 4"/>
          <p:cNvGraphicFramePr>
            <a:graphicFrameLocks noGrp="1"/>
          </p:cNvGraphicFramePr>
          <p:nvPr/>
        </p:nvGraphicFramePr>
        <p:xfrm>
          <a:off x="647825" y="1916832"/>
          <a:ext cx="8784978" cy="4140200"/>
        </p:xfrm>
        <a:graphic>
          <a:graphicData uri="http://schemas.openxmlformats.org/drawingml/2006/table">
            <a:tbl>
              <a:tblPr>
                <a:tableStyleId>{7DF18680-E054-41AD-8BC1-D1AEF772440D}</a:tableStyleId>
              </a:tblPr>
              <a:tblGrid>
                <a:gridCol w="1800200"/>
                <a:gridCol w="1152733"/>
                <a:gridCol w="1328820"/>
                <a:gridCol w="1445449"/>
                <a:gridCol w="1581309"/>
                <a:gridCol w="1476467"/>
              </a:tblGrid>
              <a:tr h="405142">
                <a:tc rowSpan="5">
                  <a:txBody>
                    <a:bodyPr/>
                    <a:lstStyle/>
                    <a:p>
                      <a:pPr algn="l">
                        <a:lnSpc>
                          <a:spcPct val="150000"/>
                        </a:lnSpc>
                        <a:spcAft>
                          <a:spcPts val="0"/>
                        </a:spcAft>
                      </a:pPr>
                      <a:endParaRPr lang="en-US" altLang="zh-CN" sz="2000" kern="1200" dirty="0" smtClean="0"/>
                    </a:p>
                    <a:p>
                      <a:pPr algn="ctr">
                        <a:lnSpc>
                          <a:spcPct val="150000"/>
                        </a:lnSpc>
                        <a:spcAft>
                          <a:spcPts val="0"/>
                        </a:spcAft>
                      </a:pPr>
                      <a:endParaRPr lang="en-US" altLang="zh-CN" sz="2000" kern="1200" dirty="0" smtClean="0"/>
                    </a:p>
                    <a:p>
                      <a:pPr algn="ctr">
                        <a:lnSpc>
                          <a:spcPct val="150000"/>
                        </a:lnSpc>
                        <a:spcAft>
                          <a:spcPts val="0"/>
                        </a:spcAft>
                      </a:pPr>
                      <a:r>
                        <a:rPr lang="en-US" altLang="zh-CN" sz="2000" b="1" kern="1200" dirty="0" smtClean="0"/>
                        <a:t>20</a:t>
                      </a:r>
                      <a:r>
                        <a:rPr lang="zh-CN" altLang="en-US" sz="2000" b="1" kern="1200" dirty="0" smtClean="0"/>
                        <a:t>个学科</a:t>
                      </a:r>
                      <a:endParaRPr lang="en-US" altLang="zh-CN" sz="2000" b="1" kern="1200" dirty="0" smtClean="0"/>
                    </a:p>
                    <a:p>
                      <a:pPr algn="ctr">
                        <a:lnSpc>
                          <a:spcPct val="150000"/>
                        </a:lnSpc>
                        <a:spcAft>
                          <a:spcPts val="0"/>
                        </a:spcAft>
                      </a:pPr>
                      <a:r>
                        <a:rPr lang="zh-CN" altLang="en-US" sz="2000" b="1" kern="1200" dirty="0" smtClean="0"/>
                        <a:t>领域</a:t>
                      </a:r>
                      <a:endParaRPr lang="en-US" altLang="zh-CN" sz="2000" b="1" kern="1200" dirty="0" smtClean="0"/>
                    </a:p>
                    <a:p>
                      <a:pPr algn="ctr">
                        <a:lnSpc>
                          <a:spcPct val="150000"/>
                        </a:lnSpc>
                        <a:spcAft>
                          <a:spcPts val="0"/>
                        </a:spcAft>
                      </a:pPr>
                      <a:endParaRPr lang="en-US" altLang="zh-CN" sz="2000" b="1" kern="1200" dirty="0" smtClean="0"/>
                    </a:p>
                    <a:p>
                      <a:pPr algn="ctr">
                        <a:lnSpc>
                          <a:spcPct val="150000"/>
                        </a:lnSpc>
                        <a:spcAft>
                          <a:spcPts val="0"/>
                        </a:spcAft>
                      </a:pPr>
                      <a:r>
                        <a:rPr lang="en-US" altLang="zh-CN" sz="2000" b="1" kern="1200" dirty="0" smtClean="0"/>
                        <a:t>5</a:t>
                      </a:r>
                      <a:r>
                        <a:rPr lang="zh-CN" altLang="en-US" sz="2000" b="1" kern="1200" dirty="0" smtClean="0"/>
                        <a:t>大伊斯兰教专题</a:t>
                      </a:r>
                      <a:endParaRPr lang="en-US" altLang="zh-CN" sz="2000" b="1" kern="1200" dirty="0" smtClean="0"/>
                    </a:p>
                    <a:p>
                      <a:pPr algn="l">
                        <a:lnSpc>
                          <a:spcPct val="250000"/>
                        </a:lnSpc>
                        <a:spcAft>
                          <a:spcPts val="0"/>
                        </a:spcAft>
                      </a:pP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教育</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商务经济</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心理学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哲学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宗教</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r>
              <a:tr h="405142">
                <a:tc vMerge="1">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defRPr/>
                      </a:pPr>
                      <a:r>
                        <a:rPr lang="zh-CN" altLang="en-US" sz="2000" kern="1200" dirty="0" smtClean="0"/>
                        <a:t>语言</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医药</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政府</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社会学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政治学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r>
              <a:tr h="405142">
                <a:tc vMerge="1">
                  <a:tcPr marL="252000" marR="0" marT="0" marB="0"/>
                </a:tc>
                <a:tc>
                  <a:txBody>
                    <a:bodyPr/>
                    <a:lstStyle/>
                    <a:p>
                      <a:pPr algn="ctr">
                        <a:lnSpc>
                          <a:spcPct val="250000"/>
                        </a:lnSpc>
                        <a:spcAft>
                          <a:spcPts val="0"/>
                        </a:spcAft>
                      </a:pPr>
                      <a:r>
                        <a:rPr lang="zh-CN" altLang="en-US" sz="2000" kern="1200" dirty="0" smtClean="0"/>
                        <a:t>军事</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defRPr/>
                      </a:pPr>
                      <a:r>
                        <a:rPr lang="zh-CN" altLang="en-US" sz="2000" kern="1200" dirty="0" smtClean="0"/>
                        <a:t>历史</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地理</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生物学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科学技术</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r>
              <a:tr h="405142">
                <a:tc vMerge="1">
                  <a:tcPr marL="252000" marR="0" marT="0" marB="0"/>
                </a:tc>
                <a:tc>
                  <a:txBody>
                    <a:bodyPr/>
                    <a:lstStyle/>
                    <a:p>
                      <a:pPr algn="ctr">
                        <a:lnSpc>
                          <a:spcPct val="250000"/>
                        </a:lnSpc>
                        <a:spcAft>
                          <a:spcPts val="0"/>
                        </a:spcAft>
                      </a:pPr>
                      <a:r>
                        <a:rPr lang="zh-CN" altLang="en-US" sz="2000" kern="1200" dirty="0" smtClean="0"/>
                        <a:t>文学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国际关系</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法律</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defRPr/>
                      </a:pPr>
                      <a:r>
                        <a:rPr lang="zh-CN" altLang="en-US" sz="2000" kern="1200" dirty="0" smtClean="0"/>
                        <a:t>公共行政</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管理学</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r>
              <a:tr h="841918">
                <a:tc vMerge="1">
                  <a:tcPr marL="252000" marR="0" marT="0" marB="0"/>
                </a:tc>
                <a:tc gridSpan="5">
                  <a:txBody>
                    <a:bodyPr/>
                    <a:lstStyle/>
                    <a:p>
                      <a:pPr marL="0" marR="0" indent="0" algn="ctr" defTabSz="914400" rtl="0" eaLnBrk="1" fontAlgn="auto" latinLnBrk="0" hangingPunct="1">
                        <a:lnSpc>
                          <a:spcPts val="1400"/>
                        </a:lnSpc>
                        <a:spcBef>
                          <a:spcPts val="0"/>
                        </a:spcBef>
                        <a:spcAft>
                          <a:spcPts val="0"/>
                        </a:spcAft>
                        <a:buClrTx/>
                        <a:buSzTx/>
                        <a:buFontTx/>
                        <a:buNone/>
                        <a:defRPr/>
                      </a:pPr>
                      <a:r>
                        <a:rPr lang="zh-CN" altLang="en-US" sz="2000" kern="1200" dirty="0" smtClean="0"/>
                        <a:t>  </a:t>
                      </a:r>
                      <a:endParaRPr lang="en-US" altLang="zh-CN" sz="2000" kern="1200" dirty="0" smtClean="0"/>
                    </a:p>
                    <a:p>
                      <a:pPr marL="0" marR="0" indent="0" algn="ctr" defTabSz="914400" rtl="0" eaLnBrk="1" fontAlgn="auto" latinLnBrk="0" hangingPunct="1">
                        <a:lnSpc>
                          <a:spcPct val="150000"/>
                        </a:lnSpc>
                        <a:spcBef>
                          <a:spcPts val="0"/>
                        </a:spcBef>
                        <a:spcAft>
                          <a:spcPts val="0"/>
                        </a:spcAft>
                        <a:buClrTx/>
                        <a:buSzTx/>
                        <a:buFontTx/>
                        <a:buNone/>
                        <a:defRPr/>
                      </a:pPr>
                      <a:r>
                        <a:rPr lang="zh-CN" altLang="en-US" sz="2000" kern="1200" dirty="0" smtClean="0"/>
                        <a:t>  </a:t>
                      </a:r>
                      <a:r>
                        <a:rPr lang="zh-CN" altLang="en-US" sz="2000" kern="1200" baseline="0" dirty="0" smtClean="0"/>
                        <a:t>  </a:t>
                      </a:r>
                      <a:r>
                        <a:rPr lang="zh-CN" altLang="en-US" sz="2000" kern="1200" dirty="0" smtClean="0"/>
                        <a:t>伊斯兰教科学特辑、  伊斯兰教金融、 伊斯兰教其他学科、 </a:t>
                      </a:r>
                      <a:endParaRPr lang="en-US" altLang="zh-CN" sz="2000" kern="1200" dirty="0" smtClean="0"/>
                    </a:p>
                    <a:p>
                      <a:pPr marL="0" marR="0" indent="0" algn="l" defTabSz="914400" rtl="0" eaLnBrk="1" fontAlgn="auto" latinLnBrk="0" hangingPunct="1">
                        <a:lnSpc>
                          <a:spcPct val="150000"/>
                        </a:lnSpc>
                        <a:spcBef>
                          <a:spcPts val="0"/>
                        </a:spcBef>
                        <a:spcAft>
                          <a:spcPts val="0"/>
                        </a:spcAft>
                        <a:buClrTx/>
                        <a:buSzTx/>
                        <a:buFontTx/>
                        <a:buNone/>
                        <a:defRPr/>
                      </a:pPr>
                      <a:r>
                        <a:rPr lang="zh-CN" altLang="en-US" sz="2000" kern="1200" dirty="0" smtClean="0"/>
                        <a:t>    伊斯兰教研究系列、伊斯兰教银行与金融 </a:t>
                      </a:r>
                      <a:r>
                        <a:rPr lang="en-US" altLang="zh-CN" sz="2000" kern="1200" dirty="0" smtClean="0"/>
                        <a:t>… …</a:t>
                      </a:r>
                      <a:endParaRPr lang="zh-CN" altLang="en-US" sz="2000" b="1" kern="1200" dirty="0" smtClean="0">
                        <a:solidFill>
                          <a:schemeClr val="tx1"/>
                        </a:solidFill>
                        <a:latin typeface="华文细黑" panose="02010600040101010101" pitchFamily="2" charset="-122"/>
                        <a:ea typeface="华文细黑" panose="02010600040101010101" pitchFamily="2" charset="-122"/>
                        <a:cs typeface="+mn-cs"/>
                      </a:endParaRPr>
                    </a:p>
                  </a:txBody>
                  <a:tcPr marL="252000" marR="0" marT="0" marB="0"/>
                </a:tc>
                <a:tc hMerge="1">
                  <a:tcPr marL="68580" marR="68580" marT="0" marB="0"/>
                </a:tc>
                <a:tc hMerge="1">
                  <a:tcPr marL="68580" marR="68580" marT="0" marB="0"/>
                </a:tc>
                <a:tc hMerge="1">
                  <a:tcPr marL="68580" marR="68580" marT="0" marB="0"/>
                </a:tc>
                <a:tc hMerge="1">
                  <a:tcPr marL="68580" marR="68580" marT="0" marB="0"/>
                </a:tc>
              </a:tr>
            </a:tbl>
          </a:graphicData>
        </a:graphic>
      </p:graphicFrame>
      <p:sp>
        <p:nvSpPr>
          <p:cNvPr id="6" name="TextBox 5"/>
          <p:cNvSpPr txBox="1"/>
          <p:nvPr/>
        </p:nvSpPr>
        <p:spPr>
          <a:xfrm>
            <a:off x="3456136" y="821721"/>
            <a:ext cx="5616624" cy="923330"/>
          </a:xfrm>
          <a:prstGeom prst="rect">
            <a:avLst/>
          </a:prstGeom>
          <a:noFill/>
        </p:spPr>
        <p:txBody>
          <a:bodyPr wrap="square" rtlCol="0">
            <a:spAutoFit/>
          </a:bodyPr>
          <a:lstStyle/>
          <a:p>
            <a:pPr>
              <a:lnSpc>
                <a:spcPct val="150000"/>
              </a:lnSpc>
            </a:pPr>
            <a:r>
              <a:rPr lang="en-US" altLang="zh-CN" dirty="0" smtClean="0">
                <a:solidFill>
                  <a:prstClr val="black"/>
                </a:solidFill>
                <a:latin typeface="华文细黑" panose="02010600040101010101" pitchFamily="2" charset="-122"/>
                <a:ea typeface="华文细黑" panose="02010600040101010101" pitchFamily="2" charset="-122"/>
              </a:rPr>
              <a:t>Al Manhal </a:t>
            </a:r>
            <a:r>
              <a:rPr lang="zh-CN" altLang="en-US" dirty="0" smtClean="0">
                <a:solidFill>
                  <a:prstClr val="black"/>
                </a:solidFill>
                <a:latin typeface="华文细黑" panose="02010600040101010101" pitchFamily="2" charset="-122"/>
                <a:ea typeface="华文细黑" panose="02010600040101010101" pitchFamily="2" charset="-122"/>
              </a:rPr>
              <a:t>电子资源，以人文社科为主，同时也包含地球科学，生物学，医学，科学技术等资源</a:t>
            </a:r>
            <a:endParaRPr lang="zh-CN" altLang="en-US" sz="2000" dirty="0">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359793" y="3573016"/>
            <a:ext cx="5696467" cy="2952328"/>
            <a:chOff x="359792" y="1196752"/>
            <a:chExt cx="5696467" cy="2952328"/>
          </a:xfrm>
        </p:grpSpPr>
        <p:pic>
          <p:nvPicPr>
            <p:cNvPr id="11266" name="Picture 2" descr="c:\users\igroup\appdata\roaming\360se6\USERDA~1\Temp\635091~1.JPG"/>
            <p:cNvPicPr>
              <a:picLocks noChangeAspect="1" noChangeArrowheads="1"/>
            </p:cNvPicPr>
            <p:nvPr/>
          </p:nvPicPr>
          <p:blipFill>
            <a:blip r:embed="rId1" cstate="print"/>
            <a:srcRect/>
            <a:stretch>
              <a:fillRect/>
            </a:stretch>
          </p:blipFill>
          <p:spPr bwMode="auto">
            <a:xfrm>
              <a:off x="359792" y="1196752"/>
              <a:ext cx="1374749" cy="936000"/>
            </a:xfrm>
            <a:prstGeom prst="rect">
              <a:avLst/>
            </a:prstGeom>
            <a:noFill/>
          </p:spPr>
        </p:pic>
        <p:pic>
          <p:nvPicPr>
            <p:cNvPr id="11268" name="Picture 4" descr="c:\users\igroup\appdata\roaming\360se6\USERDA~1\Temp\634555~1.JPG"/>
            <p:cNvPicPr>
              <a:picLocks noChangeAspect="1" noChangeArrowheads="1"/>
            </p:cNvPicPr>
            <p:nvPr/>
          </p:nvPicPr>
          <p:blipFill>
            <a:blip r:embed="rId2" cstate="print"/>
            <a:srcRect/>
            <a:stretch>
              <a:fillRect/>
            </a:stretch>
          </p:blipFill>
          <p:spPr bwMode="auto">
            <a:xfrm>
              <a:off x="1799952" y="1197185"/>
              <a:ext cx="1375987" cy="935671"/>
            </a:xfrm>
            <a:prstGeom prst="rect">
              <a:avLst/>
            </a:prstGeom>
            <a:noFill/>
          </p:spPr>
        </p:pic>
        <p:pic>
          <p:nvPicPr>
            <p:cNvPr id="11270" name="Picture 6" descr="c:\users\igroup\appdata\roaming\360se6\USERDA~1\Temp\634557~1.JPG"/>
            <p:cNvPicPr>
              <a:picLocks noChangeAspect="1" noChangeArrowheads="1"/>
            </p:cNvPicPr>
            <p:nvPr/>
          </p:nvPicPr>
          <p:blipFill>
            <a:blip r:embed="rId3" cstate="print"/>
            <a:srcRect/>
            <a:stretch>
              <a:fillRect/>
            </a:stretch>
          </p:blipFill>
          <p:spPr bwMode="auto">
            <a:xfrm>
              <a:off x="3240112" y="1196752"/>
              <a:ext cx="1375987" cy="935671"/>
            </a:xfrm>
            <a:prstGeom prst="rect">
              <a:avLst/>
            </a:prstGeom>
            <a:noFill/>
          </p:spPr>
        </p:pic>
        <p:pic>
          <p:nvPicPr>
            <p:cNvPr id="11272" name="Picture 8" descr="c:\users\igroup\appdata\roaming\360se6\USERDA~1\Temp\BOOKSC~1.JPG"/>
            <p:cNvPicPr>
              <a:picLocks noChangeAspect="1" noChangeArrowheads="1"/>
            </p:cNvPicPr>
            <p:nvPr/>
          </p:nvPicPr>
          <p:blipFill>
            <a:blip r:embed="rId4" cstate="print"/>
            <a:srcRect/>
            <a:stretch>
              <a:fillRect/>
            </a:stretch>
          </p:blipFill>
          <p:spPr bwMode="auto">
            <a:xfrm>
              <a:off x="4680272" y="1196752"/>
              <a:ext cx="1375987" cy="935671"/>
            </a:xfrm>
            <a:prstGeom prst="rect">
              <a:avLst/>
            </a:prstGeom>
            <a:noFill/>
          </p:spPr>
        </p:pic>
        <p:pic>
          <p:nvPicPr>
            <p:cNvPr id="11274" name="Picture 10" descr="c:\users\igroup\appdata\roaming\360se6\USERDA~1\Temp\634529~1.JPG"/>
            <p:cNvPicPr>
              <a:picLocks noChangeAspect="1" noChangeArrowheads="1"/>
            </p:cNvPicPr>
            <p:nvPr/>
          </p:nvPicPr>
          <p:blipFill>
            <a:blip r:embed="rId5" cstate="print"/>
            <a:srcRect/>
            <a:stretch>
              <a:fillRect/>
            </a:stretch>
          </p:blipFill>
          <p:spPr bwMode="auto">
            <a:xfrm>
              <a:off x="359792" y="2204863"/>
              <a:ext cx="1376471" cy="936000"/>
            </a:xfrm>
            <a:prstGeom prst="rect">
              <a:avLst/>
            </a:prstGeom>
            <a:noFill/>
          </p:spPr>
        </p:pic>
        <p:pic>
          <p:nvPicPr>
            <p:cNvPr id="11276" name="Picture 12" descr="c:\users\igroup\appdata\roaming\360se6\USERDA~1\Temp\634529~2.JPG"/>
            <p:cNvPicPr>
              <a:picLocks noChangeAspect="1" noChangeArrowheads="1"/>
            </p:cNvPicPr>
            <p:nvPr/>
          </p:nvPicPr>
          <p:blipFill>
            <a:blip r:embed="rId6" cstate="print"/>
            <a:srcRect/>
            <a:stretch>
              <a:fillRect/>
            </a:stretch>
          </p:blipFill>
          <p:spPr bwMode="auto">
            <a:xfrm>
              <a:off x="1799952" y="2204864"/>
              <a:ext cx="1375987" cy="935671"/>
            </a:xfrm>
            <a:prstGeom prst="rect">
              <a:avLst/>
            </a:prstGeom>
            <a:noFill/>
          </p:spPr>
        </p:pic>
        <p:pic>
          <p:nvPicPr>
            <p:cNvPr id="11278" name="Picture 14" descr="c:\users\igroup\appdata\roaming\360se6\USERDA~1\Temp\634555~2.JPG"/>
            <p:cNvPicPr>
              <a:picLocks noChangeAspect="1" noChangeArrowheads="1"/>
            </p:cNvPicPr>
            <p:nvPr/>
          </p:nvPicPr>
          <p:blipFill>
            <a:blip r:embed="rId7" cstate="print"/>
            <a:srcRect/>
            <a:stretch>
              <a:fillRect/>
            </a:stretch>
          </p:blipFill>
          <p:spPr bwMode="auto">
            <a:xfrm>
              <a:off x="3240112" y="2204864"/>
              <a:ext cx="1375987" cy="935671"/>
            </a:xfrm>
            <a:prstGeom prst="rect">
              <a:avLst/>
            </a:prstGeom>
            <a:noFill/>
          </p:spPr>
        </p:pic>
        <p:pic>
          <p:nvPicPr>
            <p:cNvPr id="11280" name="Picture 16" descr="c:\users\igroup\appdata\roaming\360se6\USERDA~1\Temp\634768~1.JPG"/>
            <p:cNvPicPr>
              <a:picLocks noChangeAspect="1" noChangeArrowheads="1"/>
            </p:cNvPicPr>
            <p:nvPr/>
          </p:nvPicPr>
          <p:blipFill>
            <a:blip r:embed="rId8" cstate="print"/>
            <a:srcRect/>
            <a:stretch>
              <a:fillRect/>
            </a:stretch>
          </p:blipFill>
          <p:spPr bwMode="auto">
            <a:xfrm>
              <a:off x="4680272" y="2204864"/>
              <a:ext cx="1375987" cy="935671"/>
            </a:xfrm>
            <a:prstGeom prst="rect">
              <a:avLst/>
            </a:prstGeom>
            <a:noFill/>
          </p:spPr>
        </p:pic>
        <p:pic>
          <p:nvPicPr>
            <p:cNvPr id="11282" name="Picture 18" descr="c:\users\igroup\appdata\roaming\360se6\USERDA~1\Temp\634797~1.JPG"/>
            <p:cNvPicPr>
              <a:picLocks noChangeAspect="1" noChangeArrowheads="1"/>
            </p:cNvPicPr>
            <p:nvPr/>
          </p:nvPicPr>
          <p:blipFill>
            <a:blip r:embed="rId9" cstate="print"/>
            <a:srcRect/>
            <a:stretch>
              <a:fillRect/>
            </a:stretch>
          </p:blipFill>
          <p:spPr bwMode="auto">
            <a:xfrm>
              <a:off x="359792" y="3212976"/>
              <a:ext cx="1375987" cy="935671"/>
            </a:xfrm>
            <a:prstGeom prst="rect">
              <a:avLst/>
            </a:prstGeom>
            <a:noFill/>
          </p:spPr>
        </p:pic>
        <p:pic>
          <p:nvPicPr>
            <p:cNvPr id="11284" name="Picture 20" descr="c:\users\igroup\appdata\roaming\360se6\USERDA~1\Temp\634797~2.JPG"/>
            <p:cNvPicPr>
              <a:picLocks noChangeAspect="1" noChangeArrowheads="1"/>
            </p:cNvPicPr>
            <p:nvPr/>
          </p:nvPicPr>
          <p:blipFill>
            <a:blip r:embed="rId10" cstate="print"/>
            <a:srcRect/>
            <a:stretch>
              <a:fillRect/>
            </a:stretch>
          </p:blipFill>
          <p:spPr bwMode="auto">
            <a:xfrm>
              <a:off x="1799952" y="3213409"/>
              <a:ext cx="1375987" cy="935671"/>
            </a:xfrm>
            <a:prstGeom prst="rect">
              <a:avLst/>
            </a:prstGeom>
            <a:noFill/>
          </p:spPr>
        </p:pic>
        <p:pic>
          <p:nvPicPr>
            <p:cNvPr id="11286" name="Picture 22" descr="c:\users\igroup\appdata\roaming\360se6\USERDA~1\Temp\634557~2.JPG"/>
            <p:cNvPicPr>
              <a:picLocks noChangeAspect="1" noChangeArrowheads="1"/>
            </p:cNvPicPr>
            <p:nvPr/>
          </p:nvPicPr>
          <p:blipFill>
            <a:blip r:embed="rId11" cstate="print"/>
            <a:srcRect/>
            <a:stretch>
              <a:fillRect/>
            </a:stretch>
          </p:blipFill>
          <p:spPr bwMode="auto">
            <a:xfrm>
              <a:off x="3240112" y="3212976"/>
              <a:ext cx="1375987" cy="935671"/>
            </a:xfrm>
            <a:prstGeom prst="rect">
              <a:avLst/>
            </a:prstGeom>
            <a:noFill/>
          </p:spPr>
        </p:pic>
        <p:pic>
          <p:nvPicPr>
            <p:cNvPr id="11290" name="Picture 26" descr="c:\users\igroup\appdata\roaming\360se6\USERDA~1\Temp\635091~2.JPG"/>
            <p:cNvPicPr>
              <a:picLocks noChangeAspect="1" noChangeArrowheads="1"/>
            </p:cNvPicPr>
            <p:nvPr/>
          </p:nvPicPr>
          <p:blipFill>
            <a:blip r:embed="rId12" cstate="print"/>
            <a:srcRect/>
            <a:stretch>
              <a:fillRect/>
            </a:stretch>
          </p:blipFill>
          <p:spPr bwMode="auto">
            <a:xfrm>
              <a:off x="4672146" y="3212976"/>
              <a:ext cx="1376278" cy="936104"/>
            </a:xfrm>
            <a:prstGeom prst="rect">
              <a:avLst/>
            </a:prstGeom>
            <a:noFill/>
          </p:spPr>
        </p:pic>
      </p:grpSp>
      <p:sp>
        <p:nvSpPr>
          <p:cNvPr id="17" name="TextBox 16"/>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anose="02010600040101010101" pitchFamily="2" charset="-122"/>
                <a:cs typeface="Arial" panose="020B0604020202020204" pitchFamily="34" charset="0"/>
              </a:rPr>
              <a:t>   </a:t>
            </a:r>
            <a:r>
              <a:rPr lang="en-US" altLang="zh-CN" sz="2200" b="1" dirty="0" smtClean="0">
                <a:latin typeface="+mj-lt"/>
                <a:ea typeface="华文细黑" panose="02010600040101010101" pitchFamily="2" charset="-122"/>
                <a:cs typeface="Arial" panose="020B0604020202020204" pitchFamily="34" charset="0"/>
              </a:rPr>
              <a:t>Al Manhal </a:t>
            </a:r>
            <a:r>
              <a:rPr lang="zh-CN" altLang="en-US" sz="2200" b="1" dirty="0" smtClean="0">
                <a:latin typeface="+mj-lt"/>
                <a:ea typeface="华文细黑" panose="02010600040101010101" pitchFamily="2" charset="-122"/>
                <a:cs typeface="Arial" panose="020B0604020202020204" pitchFamily="34" charset="0"/>
              </a:rPr>
              <a:t>电子图书</a:t>
            </a:r>
            <a:endParaRPr lang="zh-CN" altLang="en-US" sz="2200" b="1" dirty="0" smtClean="0">
              <a:latin typeface="+mj-lt"/>
              <a:ea typeface="华文细黑" panose="02010600040101010101" pitchFamily="2" charset="-122"/>
              <a:cs typeface="Arial" panose="020B0604020202020204" pitchFamily="34" charset="0"/>
            </a:endParaRPr>
          </a:p>
        </p:txBody>
      </p:sp>
      <p:sp>
        <p:nvSpPr>
          <p:cNvPr id="11291" name="Rectangle 27"/>
          <p:cNvSpPr>
            <a:spLocks noChangeArrowheads="1"/>
          </p:cNvSpPr>
          <p:nvPr/>
        </p:nvSpPr>
        <p:spPr bwMode="auto">
          <a:xfrm>
            <a:off x="359792" y="1379391"/>
            <a:ext cx="6552728" cy="193899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pPr>
            <a:r>
              <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 </a:t>
            </a:r>
            <a:r>
              <a:rPr kumimoji="0" 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资源量超过</a:t>
            </a:r>
            <a:r>
              <a:rPr lang="en-US" altLang="zh-CN" sz="2000" dirty="0" smtClean="0">
                <a:latin typeface="Arial" panose="020B0604020202020204" pitchFamily="34" charset="0"/>
                <a:ea typeface="华文细黑" panose="02010600040101010101" pitchFamily="2" charset="-122"/>
                <a:cs typeface="Arial" panose="020B0604020202020204" pitchFamily="34" charset="0"/>
              </a:rPr>
              <a:t>16</a:t>
            </a:r>
            <a:r>
              <a:rPr kumimoji="0" lang="en-US" altLang="zh-CN" sz="2000" b="0" i="0" u="none" strike="noStrike" cap="none" normalizeH="0" baseline="0" dirty="0" smtClean="0">
                <a:ln>
                  <a:noFill/>
                </a:ln>
                <a:solidFill>
                  <a:schemeClr val="tx1"/>
                </a:solidFill>
                <a:effectLst/>
                <a:latin typeface="Arial" panose="020B0604020202020204" pitchFamily="34" charset="0"/>
                <a:ea typeface="华文细黑" panose="02010600040101010101" pitchFamily="2" charset="-122"/>
                <a:cs typeface="Arial" panose="020B0604020202020204" pitchFamily="34" charset="0"/>
              </a:rPr>
              <a:t>,000</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本且在不断增加；</a:t>
            </a:r>
            <a:endPar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与阿拉伯语及伊斯兰教地区超过</a:t>
            </a:r>
            <a:r>
              <a:rPr kumimoji="0" lang="en-US" altLang="zh-CN" sz="2000" b="0" i="0" u="none" strike="noStrike" cap="none" normalizeH="0" baseline="0" dirty="0" smtClean="0">
                <a:ln>
                  <a:noFill/>
                </a:ln>
                <a:solidFill>
                  <a:schemeClr val="tx1"/>
                </a:solidFill>
                <a:effectLst/>
                <a:latin typeface="Arial" panose="020B0604020202020204" pitchFamily="34" charset="0"/>
                <a:ea typeface="华文细黑" panose="02010600040101010101" pitchFamily="2" charset="-122"/>
                <a:cs typeface="Arial" panose="020B0604020202020204" pitchFamily="34" charset="0"/>
              </a:rPr>
              <a:t>200</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家的出版社合作；</a:t>
            </a:r>
            <a:endPar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提供</a:t>
            </a:r>
            <a:r>
              <a:rPr kumimoji="0" lang="en-US" altLang="zh-CN" sz="2000" b="0" i="0" u="none" strike="noStrike" cap="none" normalizeH="0" baseline="0" dirty="0" smtClean="0">
                <a:ln>
                  <a:noFill/>
                </a:ln>
                <a:solidFill>
                  <a:schemeClr val="tx1"/>
                </a:solidFill>
                <a:effectLst/>
                <a:latin typeface="Arial" panose="020B0604020202020204" pitchFamily="34" charset="0"/>
                <a:ea typeface="华文细黑" panose="02010600040101010101" pitchFamily="2" charset="-122"/>
                <a:cs typeface="Arial" panose="020B0604020202020204" pitchFamily="34" charset="0"/>
              </a:rPr>
              <a:t>MARC21</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记录且符合</a:t>
            </a:r>
            <a:r>
              <a:rPr kumimoji="0" lang="en-US" altLang="zh-CN" sz="2000" b="0" i="0" u="none" strike="noStrike" cap="none" normalizeH="0" baseline="0" dirty="0" smtClean="0">
                <a:ln>
                  <a:noFill/>
                </a:ln>
                <a:solidFill>
                  <a:schemeClr val="tx1"/>
                </a:solidFill>
                <a:effectLst/>
                <a:latin typeface="Arial" panose="020B0604020202020204" pitchFamily="34" charset="0"/>
                <a:ea typeface="华文细黑" panose="02010600040101010101" pitchFamily="2" charset="-122"/>
                <a:cs typeface="Arial" panose="020B0604020202020204" pitchFamily="34" charset="0"/>
              </a:rPr>
              <a:t>RAD</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a:t>
            </a:r>
            <a:endPar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语言：阿拉伯语、英语和法语；</a:t>
            </a:r>
            <a:endPar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 name="组合 20"/>
          <p:cNvGrpSpPr/>
          <p:nvPr/>
        </p:nvGrpSpPr>
        <p:grpSpPr>
          <a:xfrm>
            <a:off x="7056536" y="735087"/>
            <a:ext cx="2808312" cy="5324535"/>
            <a:chOff x="7056536" y="972013"/>
            <a:chExt cx="2808312" cy="5324535"/>
          </a:xfrm>
        </p:grpSpPr>
        <p:sp>
          <p:nvSpPr>
            <p:cNvPr id="11292" name="Rectangle 28"/>
            <p:cNvSpPr>
              <a:spLocks noChangeArrowheads="1"/>
            </p:cNvSpPr>
            <p:nvPr/>
          </p:nvSpPr>
          <p:spPr bwMode="auto">
            <a:xfrm>
              <a:off x="7056536" y="972013"/>
              <a:ext cx="2808312" cy="53245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r" defTabSz="914400" rtl="0" eaLnBrk="1" fontAlgn="base" latinLnBrk="0" hangingPunct="1">
                <a:lnSpc>
                  <a:spcPct val="100000"/>
                </a:lnSpc>
                <a:spcBef>
                  <a:spcPct val="0"/>
                </a:spcBef>
                <a:spcAft>
                  <a:spcPct val="0"/>
                </a:spcAft>
                <a:buClrTx/>
                <a:buSzTx/>
              </a:pP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电子图书系列：</a:t>
              </a:r>
              <a:endPar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pPr>
              <a:endPar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社会科学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伊斯兰研究</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历史、地理和传记</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商业与经济</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政治科学与国际关系</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语言文学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科学技术</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学校</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6-12</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教育科学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法学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媒体与传播</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当代参考文献</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艺术类</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艺术与建筑</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古典文学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p:txBody>
        </p:sp>
        <p:pic>
          <p:nvPicPr>
            <p:cNvPr id="20" name="图片 19"/>
            <p:cNvPicPr/>
            <p:nvPr/>
          </p:nvPicPr>
          <p:blipFill>
            <a:blip r:embed="rId13" cstate="print"/>
            <a:srcRect/>
            <a:stretch>
              <a:fillRect/>
            </a:stretch>
          </p:blipFill>
          <p:spPr bwMode="auto">
            <a:xfrm>
              <a:off x="7056536" y="1289662"/>
              <a:ext cx="864000" cy="360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anose="02010600040101010101" pitchFamily="2" charset="-122"/>
                <a:cs typeface="Arial" panose="020B0604020202020204" pitchFamily="34" charset="0"/>
              </a:rPr>
              <a:t>   </a:t>
            </a:r>
            <a:r>
              <a:rPr lang="en-US" altLang="zh-CN" sz="2200" b="1" dirty="0" smtClean="0">
                <a:latin typeface="+mj-lt"/>
                <a:ea typeface="华文细黑" panose="02010600040101010101" pitchFamily="2" charset="-122"/>
                <a:cs typeface="Arial" panose="020B0604020202020204" pitchFamily="34" charset="0"/>
              </a:rPr>
              <a:t>Al Manhal </a:t>
            </a:r>
            <a:r>
              <a:rPr lang="zh-CN" altLang="en-US" sz="2200" b="1" dirty="0" smtClean="0">
                <a:latin typeface="+mj-lt"/>
                <a:ea typeface="华文细黑" panose="02010600040101010101" pitchFamily="2" charset="-122"/>
                <a:cs typeface="Arial" panose="020B0604020202020204" pitchFamily="34" charset="0"/>
              </a:rPr>
              <a:t>电子学位论文</a:t>
            </a:r>
            <a:endParaRPr lang="zh-CN" altLang="en-US" sz="2200" b="1" dirty="0" smtClean="0">
              <a:latin typeface="+mj-lt"/>
              <a:ea typeface="华文细黑" panose="02010600040101010101" pitchFamily="2" charset="-122"/>
              <a:cs typeface="Arial" panose="020B0604020202020204" pitchFamily="34" charset="0"/>
            </a:endParaRPr>
          </a:p>
        </p:txBody>
      </p:sp>
      <p:sp>
        <p:nvSpPr>
          <p:cNvPr id="3" name="Rectangle 27"/>
          <p:cNvSpPr>
            <a:spLocks noChangeArrowheads="1"/>
          </p:cNvSpPr>
          <p:nvPr/>
        </p:nvSpPr>
        <p:spPr bwMode="auto">
          <a:xfrm>
            <a:off x="359791" y="1528740"/>
            <a:ext cx="4608513" cy="193899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来自中东地区知名大学的博士与硕士</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学术论文，涉及广泛学科主题；</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资源量超过</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9,000</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篇且在不断增加；</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语言：阿拉伯语、英语和法语；</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p:txBody>
      </p:sp>
      <p:pic>
        <p:nvPicPr>
          <p:cNvPr id="5121" name="Picture 1"/>
          <p:cNvPicPr>
            <a:picLocks noChangeAspect="1" noChangeArrowheads="1"/>
          </p:cNvPicPr>
          <p:nvPr/>
        </p:nvPicPr>
        <p:blipFill>
          <a:blip r:embed="rId1" cstate="print"/>
          <a:srcRect/>
          <a:stretch>
            <a:fillRect/>
          </a:stretch>
        </p:blipFill>
        <p:spPr bwMode="auto">
          <a:xfrm>
            <a:off x="719832" y="3800847"/>
            <a:ext cx="3456384" cy="2436467"/>
          </a:xfrm>
          <a:prstGeom prst="rect">
            <a:avLst/>
          </a:prstGeom>
          <a:noFill/>
          <a:ln w="9525">
            <a:noFill/>
            <a:miter lim="800000"/>
            <a:headEnd/>
            <a:tailEnd/>
          </a:ln>
        </p:spPr>
      </p:pic>
      <p:grpSp>
        <p:nvGrpSpPr>
          <p:cNvPr id="8" name="组合 7"/>
          <p:cNvGrpSpPr/>
          <p:nvPr/>
        </p:nvGrpSpPr>
        <p:grpSpPr>
          <a:xfrm>
            <a:off x="5400353" y="1164995"/>
            <a:ext cx="4680272" cy="5145319"/>
            <a:chOff x="5400353" y="1164993"/>
            <a:chExt cx="4680272" cy="5145319"/>
          </a:xfrm>
        </p:grpSpPr>
        <p:sp>
          <p:nvSpPr>
            <p:cNvPr id="4" name="Rectangle 28"/>
            <p:cNvSpPr>
              <a:spLocks noChangeArrowheads="1"/>
            </p:cNvSpPr>
            <p:nvPr/>
          </p:nvSpPr>
          <p:spPr bwMode="auto">
            <a:xfrm>
              <a:off x="5400353" y="1164993"/>
              <a:ext cx="4680272" cy="5145319"/>
            </a:xfrm>
            <a:prstGeom prst="rect">
              <a:avLst/>
            </a:prstGeom>
            <a:noFill/>
            <a:ln w="9525">
              <a:noFill/>
              <a:miter lim="800000"/>
            </a:ln>
            <a:effectLst/>
          </p:spPr>
          <p:txBody>
            <a:bodyPr vert="horz" wrap="square" lIns="91440" tIns="45720" rIns="91440" bIns="45720" numCol="1" anchor="ctr" anchorCtr="0" compatLnSpc="1">
              <a:spAutoFit/>
            </a:bodyPr>
            <a:lstStyle/>
            <a:p>
              <a:pPr algn="r">
                <a:lnSpc>
                  <a:spcPct val="110000"/>
                </a:lnSpc>
              </a:pPr>
              <a:r>
                <a:rPr lang="zh-CN" altLang="zh-CN" sz="2000" dirty="0" smtClean="0">
                  <a:latin typeface="华文细黑" panose="02010600040101010101" pitchFamily="2" charset="-122"/>
                  <a:ea typeface="华文细黑" panose="02010600040101010101" pitchFamily="2" charset="-122"/>
                </a:rPr>
                <a:t>电子学位论文来源：</a:t>
              </a:r>
              <a:endParaRPr lang="en-US" altLang="zh-CN" sz="2000" dirty="0" smtClean="0">
                <a:latin typeface="华文细黑" panose="02010600040101010101" pitchFamily="2" charset="-122"/>
                <a:ea typeface="华文细黑" panose="02010600040101010101" pitchFamily="2" charset="-122"/>
              </a:endParaRPr>
            </a:p>
            <a:p>
              <a:pPr>
                <a:lnSpc>
                  <a:spcPct val="50000"/>
                </a:lnSpc>
              </a:pPr>
              <a:endParaRPr lang="zh-CN" altLang="zh-CN" sz="2000" dirty="0" smtClean="0">
                <a:latin typeface="华文细黑" panose="02010600040101010101" pitchFamily="2" charset="-122"/>
                <a:ea typeface="华文细黑" panose="02010600040101010101" pitchFamily="2" charset="-122"/>
              </a:endParaRPr>
            </a:p>
            <a:p>
              <a:pPr fontAlgn="base">
                <a:lnSpc>
                  <a:spcPct val="110000"/>
                </a:lnSpc>
                <a:spcBef>
                  <a:spcPct val="0"/>
                </a:spcBef>
                <a:spcAft>
                  <a:spcPct val="0"/>
                </a:spcAft>
                <a:buSzPct val="105000"/>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University of Jordan</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约旦大学</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Aal al-Bayt University</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约旦艾勒贝塔大学</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Birzeit University</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   比尔泽特大学</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Middle East University</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中东大学</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The World Islamic Sciences &amp;</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Education University</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世界伊斯兰教科学教育大学</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lnSpc>
                  <a:spcPct val="110000"/>
                </a:lnSpc>
                <a:spcBef>
                  <a:spcPct val="0"/>
                </a:spcBef>
                <a:spcAft>
                  <a:spcPct val="0"/>
                </a:spcAft>
                <a:buFontTx/>
                <a:buChar char="•"/>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Jadara University </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a:lnSpc>
                  <a:spcPct val="110000"/>
                </a:lnSpc>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 …</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p:txBody>
        </p:sp>
        <p:pic>
          <p:nvPicPr>
            <p:cNvPr id="7" name="图片 6"/>
            <p:cNvPicPr/>
            <p:nvPr/>
          </p:nvPicPr>
          <p:blipFill>
            <a:blip r:embed="rId2" cstate="print"/>
            <a:srcRect/>
            <a:stretch>
              <a:fillRect/>
            </a:stretch>
          </p:blipFill>
          <p:spPr bwMode="auto">
            <a:xfrm>
              <a:off x="5472360" y="1340768"/>
              <a:ext cx="2160000" cy="3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anose="02010600040101010101" pitchFamily="2" charset="-122"/>
                <a:cs typeface="Arial" panose="020B0604020202020204" pitchFamily="34" charset="0"/>
              </a:rPr>
              <a:t>   </a:t>
            </a:r>
            <a:r>
              <a:rPr lang="en-US" altLang="zh-CN" sz="2200" b="1" dirty="0" smtClean="0">
                <a:latin typeface="+mj-lt"/>
                <a:ea typeface="华文细黑" panose="02010600040101010101" pitchFamily="2" charset="-122"/>
                <a:cs typeface="Arial" panose="020B0604020202020204" pitchFamily="34" charset="0"/>
              </a:rPr>
              <a:t>Al Manhal </a:t>
            </a:r>
            <a:r>
              <a:rPr lang="zh-CN" altLang="en-US" sz="2200" b="1" dirty="0" smtClean="0">
                <a:latin typeface="+mj-lt"/>
                <a:ea typeface="华文细黑" panose="02010600040101010101" pitchFamily="2" charset="-122"/>
                <a:cs typeface="Arial" panose="020B0604020202020204" pitchFamily="34" charset="0"/>
              </a:rPr>
              <a:t>电子研究报告</a:t>
            </a:r>
            <a:endParaRPr lang="zh-CN" altLang="en-US" sz="2200" b="1" dirty="0" smtClean="0">
              <a:latin typeface="+mj-lt"/>
              <a:ea typeface="华文细黑" panose="02010600040101010101" pitchFamily="2" charset="-122"/>
              <a:cs typeface="Arial" panose="020B0604020202020204" pitchFamily="34" charset="0"/>
            </a:endParaRPr>
          </a:p>
        </p:txBody>
      </p:sp>
      <p:sp>
        <p:nvSpPr>
          <p:cNvPr id="3" name="Rectangle 27"/>
          <p:cNvSpPr>
            <a:spLocks noChangeArrowheads="1"/>
          </p:cNvSpPr>
          <p:nvPr/>
        </p:nvSpPr>
        <p:spPr bwMode="auto">
          <a:xfrm>
            <a:off x="359791" y="1170326"/>
            <a:ext cx="4608513" cy="378565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中东地区政治、经济、军事、社会</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及安全问题的报告；</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来源于阿拉伯地区领先智库及研究</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机构的深度分析评论；</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资源量超过</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11,000</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篇文献且每日更新；</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包括</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3</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种日报，</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8</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种周报、</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3</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种月报、</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3</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种年报以及</a:t>
            </a: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14</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种不定期报告；</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lnSpc>
                <a:spcPct val="150000"/>
              </a:lnSpc>
              <a:spcBef>
                <a:spcPct val="0"/>
              </a:spcBef>
              <a:spcAft>
                <a:spcPct val="0"/>
              </a:spcAft>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语言：阿拉伯语和英语；</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p:txBody>
      </p:sp>
      <p:sp>
        <p:nvSpPr>
          <p:cNvPr id="4" name="Rectangle 28"/>
          <p:cNvSpPr>
            <a:spLocks noChangeArrowheads="1"/>
          </p:cNvSpPr>
          <p:nvPr/>
        </p:nvSpPr>
        <p:spPr bwMode="auto">
          <a:xfrm>
            <a:off x="5400354" y="2152600"/>
            <a:ext cx="4320479" cy="3170099"/>
          </a:xfrm>
          <a:prstGeom prst="rect">
            <a:avLst/>
          </a:prstGeom>
          <a:noFill/>
          <a:ln w="9525">
            <a:noFill/>
            <a:miter lim="800000"/>
          </a:ln>
          <a:effectLst/>
        </p:spPr>
        <p:txBody>
          <a:bodyPr vert="horz" wrap="square" lIns="91440" tIns="45720" rIns="91440" bIns="45720" numCol="1" anchor="ctr" anchorCtr="0" compatLnSpc="1">
            <a:spAutoFit/>
          </a:bodyPr>
          <a:lstStyle/>
          <a:p>
            <a:pPr lvl="0" algn="ctr" fontAlgn="base">
              <a:spcBef>
                <a:spcPct val="0"/>
              </a:spcBef>
              <a:spcAft>
                <a:spcPct val="0"/>
              </a:spcAft>
            </a:pPr>
            <a:r>
              <a:rPr lang="zh-CN" altLang="zh-CN" sz="2000" dirty="0" smtClean="0"/>
              <a:t>中东战略研究在线数据库</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pP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阿拉伯以色列事务</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选举与政府变革</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教育、医疗、移民、难民和避难等     社会问题</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战争、条约与外交</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军事、国防和安全</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恐怖主义与内部安全问题</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lvl="0"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立法、预算、经济发展和国际协定</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p:txBody>
      </p:sp>
      <p:pic>
        <p:nvPicPr>
          <p:cNvPr id="7" name="图片 6" descr="3.png"/>
          <p:cNvPicPr>
            <a:picLocks noChangeAspect="1"/>
          </p:cNvPicPr>
          <p:nvPr/>
        </p:nvPicPr>
        <p:blipFill>
          <a:blip r:embed="rId1" cstate="print"/>
          <a:stretch>
            <a:fillRect/>
          </a:stretch>
        </p:blipFill>
        <p:spPr>
          <a:xfrm>
            <a:off x="431800" y="5157192"/>
            <a:ext cx="2019670" cy="864096"/>
          </a:xfrm>
          <a:prstGeom prst="rect">
            <a:avLst/>
          </a:prstGeom>
        </p:spPr>
      </p:pic>
      <p:pic>
        <p:nvPicPr>
          <p:cNvPr id="7169" name="Picture 1"/>
          <p:cNvPicPr>
            <a:picLocks noChangeAspect="1" noChangeArrowheads="1"/>
          </p:cNvPicPr>
          <p:nvPr/>
        </p:nvPicPr>
        <p:blipFill>
          <a:blip r:embed="rId2" cstate="print"/>
          <a:srcRect/>
          <a:stretch>
            <a:fillRect/>
          </a:stretch>
        </p:blipFill>
        <p:spPr bwMode="auto">
          <a:xfrm>
            <a:off x="2636796" y="4905328"/>
            <a:ext cx="2115485" cy="1476000"/>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6912520" y="980728"/>
            <a:ext cx="1973956" cy="585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03809" y="3501010"/>
            <a:ext cx="3915795" cy="2952329"/>
            <a:chOff x="-158123" y="2871719"/>
            <a:chExt cx="4063560" cy="3726287"/>
          </a:xfrm>
        </p:grpSpPr>
        <p:pic>
          <p:nvPicPr>
            <p:cNvPr id="9218" name="Picture 2" descr="c:\users\igroup\appdata\roaming\360se6\USERDA~1\Temp\JOURNA~1.PNG"/>
            <p:cNvPicPr>
              <a:picLocks noChangeAspect="1" noChangeArrowheads="1"/>
            </p:cNvPicPr>
            <p:nvPr/>
          </p:nvPicPr>
          <p:blipFill>
            <a:blip r:embed="rId1" cstate="print"/>
            <a:srcRect/>
            <a:stretch>
              <a:fillRect/>
            </a:stretch>
          </p:blipFill>
          <p:spPr bwMode="auto">
            <a:xfrm>
              <a:off x="-158123" y="2871720"/>
              <a:ext cx="1270163" cy="1799999"/>
            </a:xfrm>
            <a:prstGeom prst="rect">
              <a:avLst/>
            </a:prstGeom>
            <a:noFill/>
          </p:spPr>
        </p:pic>
        <p:pic>
          <p:nvPicPr>
            <p:cNvPr id="9222" name="Picture 6" descr="c:\users\igroup\appdata\roaming\360se6\USERDA~1\Temp\JOURNA~3.PNG"/>
            <p:cNvPicPr>
              <a:picLocks noChangeAspect="1" noChangeArrowheads="1"/>
            </p:cNvPicPr>
            <p:nvPr/>
          </p:nvPicPr>
          <p:blipFill>
            <a:blip r:embed="rId2" cstate="print"/>
            <a:srcRect/>
            <a:stretch>
              <a:fillRect/>
            </a:stretch>
          </p:blipFill>
          <p:spPr bwMode="auto">
            <a:xfrm>
              <a:off x="2681437" y="4879823"/>
              <a:ext cx="1224000" cy="1718182"/>
            </a:xfrm>
            <a:prstGeom prst="rect">
              <a:avLst/>
            </a:prstGeom>
            <a:noFill/>
          </p:spPr>
        </p:pic>
        <p:pic>
          <p:nvPicPr>
            <p:cNvPr id="9226" name="Picture 10" descr="c:\users\igroup\appdata\roaming\360se6\USERDA~1\Temp\JOB22D~1.PNG"/>
            <p:cNvPicPr>
              <a:picLocks noChangeAspect="1" noChangeArrowheads="1"/>
            </p:cNvPicPr>
            <p:nvPr/>
          </p:nvPicPr>
          <p:blipFill>
            <a:blip r:embed="rId3" cstate="print"/>
            <a:srcRect/>
            <a:stretch>
              <a:fillRect/>
            </a:stretch>
          </p:blipFill>
          <p:spPr bwMode="auto">
            <a:xfrm>
              <a:off x="1249077" y="2871719"/>
              <a:ext cx="1282910" cy="1799999"/>
            </a:xfrm>
            <a:prstGeom prst="rect">
              <a:avLst/>
            </a:prstGeom>
            <a:noFill/>
          </p:spPr>
        </p:pic>
        <p:pic>
          <p:nvPicPr>
            <p:cNvPr id="9228" name="Picture 12" descr="c:\users\igroup\appdata\roaming\360se6\USERDA~1\Temp\JODD85~1.PNG"/>
            <p:cNvPicPr>
              <a:picLocks noChangeAspect="1" noChangeArrowheads="1"/>
            </p:cNvPicPr>
            <p:nvPr/>
          </p:nvPicPr>
          <p:blipFill>
            <a:blip r:embed="rId4" cstate="print"/>
            <a:srcRect/>
            <a:stretch>
              <a:fillRect/>
            </a:stretch>
          </p:blipFill>
          <p:spPr bwMode="auto">
            <a:xfrm>
              <a:off x="1271987" y="4896548"/>
              <a:ext cx="1260000" cy="1701458"/>
            </a:xfrm>
            <a:prstGeom prst="rect">
              <a:avLst/>
            </a:prstGeom>
            <a:noFill/>
          </p:spPr>
        </p:pic>
        <p:pic>
          <p:nvPicPr>
            <p:cNvPr id="9232" name="Picture 16" descr="c:\users\igroup\appdata\roaming\360se6\USERDA~1\Temp\JOF2F7~1.PNG"/>
            <p:cNvPicPr>
              <a:picLocks noChangeAspect="1" noChangeArrowheads="1"/>
            </p:cNvPicPr>
            <p:nvPr/>
          </p:nvPicPr>
          <p:blipFill>
            <a:blip r:embed="rId5" cstate="print"/>
            <a:srcRect/>
            <a:stretch>
              <a:fillRect/>
            </a:stretch>
          </p:blipFill>
          <p:spPr bwMode="auto">
            <a:xfrm>
              <a:off x="2681437" y="2871720"/>
              <a:ext cx="1195714" cy="1799999"/>
            </a:xfrm>
            <a:prstGeom prst="rect">
              <a:avLst/>
            </a:prstGeom>
            <a:noFill/>
          </p:spPr>
        </p:pic>
        <p:pic>
          <p:nvPicPr>
            <p:cNvPr id="9224" name="Picture 8" descr="c:\users\igroup\appdata\roaming\360se6\USERDA~1\Temp\JOURNA~4.PNG"/>
            <p:cNvPicPr>
              <a:picLocks noChangeAspect="1" noChangeArrowheads="1"/>
            </p:cNvPicPr>
            <p:nvPr/>
          </p:nvPicPr>
          <p:blipFill>
            <a:blip r:embed="rId6" cstate="print"/>
            <a:srcRect/>
            <a:stretch>
              <a:fillRect/>
            </a:stretch>
          </p:blipFill>
          <p:spPr bwMode="auto">
            <a:xfrm>
              <a:off x="-158123" y="4874829"/>
              <a:ext cx="1260000" cy="1723175"/>
            </a:xfrm>
            <a:prstGeom prst="rect">
              <a:avLst/>
            </a:prstGeom>
            <a:noFill/>
          </p:spPr>
        </p:pic>
      </p:grpSp>
      <p:sp>
        <p:nvSpPr>
          <p:cNvPr id="11" name="TextBox 10"/>
          <p:cNvSpPr txBox="1"/>
          <p:nvPr/>
        </p:nvSpPr>
        <p:spPr>
          <a:xfrm>
            <a:off x="431800" y="692696"/>
            <a:ext cx="4896545" cy="430887"/>
          </a:xfrm>
          <a:prstGeom prst="rect">
            <a:avLst/>
          </a:prstGeom>
          <a:noFill/>
        </p:spPr>
        <p:txBody>
          <a:bodyPr wrap="square" rtlCol="0">
            <a:spAutoFit/>
          </a:bodyPr>
          <a:lstStyle/>
          <a:p>
            <a:r>
              <a:rPr lang="zh-CN" altLang="en-US" sz="2200" b="1" dirty="0" smtClean="0">
                <a:latin typeface="+mj-lt"/>
                <a:ea typeface="华文细黑" panose="02010600040101010101" pitchFamily="2" charset="-122"/>
                <a:cs typeface="Arial" panose="020B0604020202020204" pitchFamily="34" charset="0"/>
              </a:rPr>
              <a:t>   </a:t>
            </a:r>
            <a:r>
              <a:rPr lang="en-US" altLang="zh-CN" sz="2200" b="1" dirty="0" smtClean="0">
                <a:latin typeface="+mj-lt"/>
                <a:ea typeface="华文细黑" panose="02010600040101010101" pitchFamily="2" charset="-122"/>
                <a:cs typeface="Arial" panose="020B0604020202020204" pitchFamily="34" charset="0"/>
              </a:rPr>
              <a:t>Al Manhal </a:t>
            </a:r>
            <a:r>
              <a:rPr lang="zh-CN" altLang="en-US" sz="2200" b="1" dirty="0" smtClean="0">
                <a:latin typeface="+mj-lt"/>
                <a:ea typeface="华文细黑" panose="02010600040101010101" pitchFamily="2" charset="-122"/>
                <a:cs typeface="Arial" panose="020B0604020202020204" pitchFamily="34" charset="0"/>
              </a:rPr>
              <a:t>电子期刊</a:t>
            </a:r>
            <a:endParaRPr lang="zh-CN" altLang="en-US" sz="2200" b="1" dirty="0" smtClean="0">
              <a:latin typeface="+mj-lt"/>
              <a:ea typeface="华文细黑" panose="02010600040101010101" pitchFamily="2" charset="-122"/>
              <a:cs typeface="Arial" panose="020B0604020202020204" pitchFamily="34" charset="0"/>
            </a:endParaRPr>
          </a:p>
        </p:txBody>
      </p:sp>
      <p:sp>
        <p:nvSpPr>
          <p:cNvPr id="12" name="Rectangle 27"/>
          <p:cNvSpPr>
            <a:spLocks noChangeArrowheads="1"/>
          </p:cNvSpPr>
          <p:nvPr/>
        </p:nvSpPr>
        <p:spPr bwMode="auto">
          <a:xfrm>
            <a:off x="359792" y="1001924"/>
            <a:ext cx="7344816" cy="2400657"/>
          </a:xfrm>
          <a:prstGeom prst="rect">
            <a:avLst/>
          </a:prstGeom>
          <a:noFill/>
          <a:ln w="9525">
            <a:noFill/>
            <a:miter lim="800000"/>
          </a:ln>
          <a:effectLst/>
        </p:spPr>
        <p:txBody>
          <a:bodyPr vert="horz" wrap="square" lIns="91440" tIns="45720" rIns="91440" bIns="45720" numCol="1" anchor="ctr" anchorCtr="0" compatLnSpc="1">
            <a:spAutoFit/>
          </a:bodyPr>
          <a:lstStyle/>
          <a:p>
            <a:pPr>
              <a:lnSpc>
                <a:spcPct val="150000"/>
              </a:lnSpc>
            </a:pPr>
            <a:r>
              <a:rPr kumimoji="0" lang="en-US" altLang="zh-CN"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 </a:t>
            </a:r>
            <a:r>
              <a:rPr kumimoji="0" lang="zh-CN" altLang="en-US" sz="2000" b="0" i="0" u="none" strike="noStrike" cap="none" normalizeH="0" baseline="0" dirty="0" smtClean="0">
                <a:ln>
                  <a:noFill/>
                </a:ln>
                <a:solidFill>
                  <a:schemeClr val="tx1"/>
                </a:solidFill>
                <a:effectLst/>
                <a:latin typeface="华文细黑" panose="02010600040101010101" pitchFamily="2" charset="-122"/>
                <a:ea typeface="华文细黑" panose="02010600040101010101" pitchFamily="2" charset="-122"/>
                <a:cs typeface="Arial" panose="020B0604020202020204" pitchFamily="34" charset="0"/>
              </a:rPr>
              <a:t>人文社科、自然科学两个合集共计</a:t>
            </a:r>
            <a:r>
              <a:rPr lang="zh-CN" altLang="zh-CN" sz="2000" dirty="0" smtClean="0">
                <a:latin typeface="华文细黑" panose="02010600040101010101" pitchFamily="2" charset="-122"/>
                <a:ea typeface="华文细黑" panose="02010600040101010101" pitchFamily="2" charset="-122"/>
              </a:rPr>
              <a:t>超过</a:t>
            </a:r>
            <a:r>
              <a:rPr lang="en-US" altLang="zh-CN" sz="2000" dirty="0" smtClean="0">
                <a:latin typeface="华文细黑" panose="02010600040101010101" pitchFamily="2" charset="-122"/>
                <a:ea typeface="华文细黑" panose="02010600040101010101" pitchFamily="2" charset="-122"/>
              </a:rPr>
              <a:t>470</a:t>
            </a:r>
            <a:r>
              <a:rPr lang="zh-CN" altLang="en-US" sz="2000" dirty="0" smtClean="0">
                <a:latin typeface="华文细黑" panose="02010600040101010101" pitchFamily="2" charset="-122"/>
                <a:ea typeface="华文细黑" panose="02010600040101010101" pitchFamily="2" charset="-122"/>
              </a:rPr>
              <a:t>种</a:t>
            </a:r>
            <a:r>
              <a:rPr lang="zh-CN" altLang="zh-CN" sz="2000" dirty="0" smtClean="0">
                <a:latin typeface="华文细黑" panose="02010600040101010101" pitchFamily="2" charset="-122"/>
                <a:ea typeface="华文细黑" panose="02010600040101010101" pitchFamily="2" charset="-122"/>
              </a:rPr>
              <a:t>期刊</a:t>
            </a:r>
            <a:r>
              <a:rPr lang="zh-CN" altLang="en-US" sz="2000" dirty="0" smtClean="0">
                <a:latin typeface="华文细黑" panose="02010600040101010101" pitchFamily="2" charset="-122"/>
                <a:ea typeface="华文细黑" panose="02010600040101010101" pitchFamily="2" charset="-122"/>
              </a:rPr>
              <a:t>；</a:t>
            </a:r>
            <a:endParaRPr lang="en-US" altLang="zh-CN" sz="2000" dirty="0" smtClean="0">
              <a:latin typeface="华文细黑" panose="02010600040101010101" pitchFamily="2" charset="-122"/>
              <a:ea typeface="华文细黑" panose="02010600040101010101" pitchFamily="2" charset="-122"/>
            </a:endParaRPr>
          </a:p>
          <a:p>
            <a:pPr>
              <a:lnSpc>
                <a:spcPct val="150000"/>
              </a:lnSpc>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rPr>
              <a:t>与阿拉伯世界</a:t>
            </a:r>
            <a:r>
              <a:rPr lang="en-US" altLang="zh-CN" sz="2000" dirty="0" smtClean="0">
                <a:latin typeface="华文细黑" panose="02010600040101010101" pitchFamily="2" charset="-122"/>
                <a:ea typeface="华文细黑" panose="02010600040101010101" pitchFamily="2" charset="-122"/>
              </a:rPr>
              <a:t>278</a:t>
            </a:r>
            <a:r>
              <a:rPr lang="zh-CN" altLang="zh-CN" sz="2000" dirty="0" smtClean="0">
                <a:latin typeface="华文细黑" panose="02010600040101010101" pitchFamily="2" charset="-122"/>
                <a:ea typeface="华文细黑" panose="02010600040101010101" pitchFamily="2" charset="-122"/>
              </a:rPr>
              <a:t>家优秀出版社合作；</a:t>
            </a:r>
            <a:endParaRPr lang="en-US" altLang="zh-CN" sz="2000" dirty="0" smtClean="0">
              <a:latin typeface="华文细黑" panose="02010600040101010101" pitchFamily="2" charset="-122"/>
              <a:ea typeface="华文细黑" panose="02010600040101010101" pitchFamily="2" charset="-122"/>
            </a:endParaRPr>
          </a:p>
          <a:p>
            <a:pPr>
              <a:lnSpc>
                <a:spcPct val="150000"/>
              </a:lnSpc>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rPr>
              <a:t>提供文献</a:t>
            </a:r>
            <a:r>
              <a:rPr lang="en-US" altLang="zh-CN" sz="2000" dirty="0" smtClean="0">
                <a:latin typeface="华文细黑" panose="02010600040101010101" pitchFamily="2" charset="-122"/>
                <a:ea typeface="华文细黑" panose="02010600040101010101" pitchFamily="2" charset="-122"/>
              </a:rPr>
              <a:t>DOI</a:t>
            </a:r>
            <a:r>
              <a:rPr lang="zh-CN" altLang="zh-CN" sz="2000" dirty="0" smtClean="0">
                <a:latin typeface="华文细黑" panose="02010600040101010101" pitchFamily="2" charset="-122"/>
                <a:ea typeface="华文细黑" panose="02010600040101010101" pitchFamily="2" charset="-122"/>
              </a:rPr>
              <a:t>；</a:t>
            </a:r>
            <a:endParaRPr lang="en-US" altLang="zh-CN" sz="2000" dirty="0" smtClean="0">
              <a:latin typeface="华文细黑" panose="02010600040101010101" pitchFamily="2" charset="-122"/>
              <a:ea typeface="华文细黑" panose="02010600040101010101" pitchFamily="2" charset="-122"/>
            </a:endParaRPr>
          </a:p>
          <a:p>
            <a:pPr>
              <a:lnSpc>
                <a:spcPct val="150000"/>
              </a:lnSpc>
            </a:pPr>
            <a:r>
              <a:rPr lang="en-US" altLang="zh-CN" sz="2000" dirty="0" smtClean="0">
                <a:latin typeface="华文细黑" panose="02010600040101010101" pitchFamily="2" charset="-122"/>
                <a:ea typeface="华文细黑" panose="02010600040101010101" pitchFamily="2" charset="-122"/>
                <a:cs typeface="Arial" panose="020B0604020202020204" pitchFamily="34" charset="0"/>
              </a:rPr>
              <a:t>— </a:t>
            </a:r>
            <a:r>
              <a:rPr lang="zh-CN" altLang="zh-CN" sz="2000" dirty="0" smtClean="0">
                <a:latin typeface="华文细黑" panose="02010600040101010101" pitchFamily="2" charset="-122"/>
                <a:ea typeface="华文细黑" panose="02010600040101010101" pitchFamily="2" charset="-122"/>
              </a:rPr>
              <a:t>语言：阿拉伯语、英语、法语、希伯来语</a:t>
            </a:r>
            <a:r>
              <a:rPr lang="zh-CN" altLang="en-US" sz="2000" dirty="0" smtClean="0">
                <a:latin typeface="华文细黑" panose="02010600040101010101" pitchFamily="2" charset="-122"/>
                <a:ea typeface="华文细黑" panose="02010600040101010101" pitchFamily="2" charset="-122"/>
              </a:rPr>
              <a:t>、马来语、</a:t>
            </a:r>
            <a:endParaRPr lang="en-US" altLang="zh-CN" sz="2000" dirty="0" smtClean="0">
              <a:latin typeface="华文细黑" panose="02010600040101010101" pitchFamily="2" charset="-122"/>
              <a:ea typeface="华文细黑" panose="02010600040101010101" pitchFamily="2" charset="-122"/>
            </a:endParaRPr>
          </a:p>
          <a:p>
            <a:pPr>
              <a:lnSpc>
                <a:spcPct val="150000"/>
              </a:lnSpc>
            </a:pPr>
            <a:r>
              <a:rPr lang="en-US" altLang="zh-CN" sz="2000" dirty="0" smtClean="0">
                <a:latin typeface="华文细黑" panose="02010600040101010101" pitchFamily="2" charset="-122"/>
                <a:ea typeface="华文细黑" panose="02010600040101010101" pitchFamily="2" charset="-122"/>
              </a:rPr>
              <a:t>    </a:t>
            </a:r>
            <a:r>
              <a:rPr lang="zh-CN" altLang="zh-CN" sz="2000" dirty="0" smtClean="0">
                <a:latin typeface="华文细黑" panose="02010600040101010101" pitchFamily="2" charset="-122"/>
                <a:ea typeface="华文细黑" panose="02010600040101010101" pitchFamily="2" charset="-122"/>
              </a:rPr>
              <a:t>西班牙语；</a:t>
            </a:r>
            <a:endParaRPr lang="zh-CN" altLang="zh-CN" sz="2000" dirty="0">
              <a:latin typeface="华文细黑" panose="02010600040101010101" pitchFamily="2" charset="-122"/>
              <a:ea typeface="华文细黑" panose="02010600040101010101" pitchFamily="2" charset="-122"/>
            </a:endParaRPr>
          </a:p>
        </p:txBody>
      </p:sp>
      <p:grpSp>
        <p:nvGrpSpPr>
          <p:cNvPr id="18" name="组合 17"/>
          <p:cNvGrpSpPr/>
          <p:nvPr/>
        </p:nvGrpSpPr>
        <p:grpSpPr>
          <a:xfrm>
            <a:off x="6768503" y="800708"/>
            <a:ext cx="3096344" cy="5324535"/>
            <a:chOff x="6768504" y="988501"/>
            <a:chExt cx="3096344" cy="5145229"/>
          </a:xfrm>
        </p:grpSpPr>
        <p:sp>
          <p:nvSpPr>
            <p:cNvPr id="15" name="Rectangle 28"/>
            <p:cNvSpPr>
              <a:spLocks noChangeArrowheads="1"/>
            </p:cNvSpPr>
            <p:nvPr/>
          </p:nvSpPr>
          <p:spPr bwMode="auto">
            <a:xfrm>
              <a:off x="6768504" y="988501"/>
              <a:ext cx="3096344" cy="5145229"/>
            </a:xfrm>
            <a:prstGeom prst="rect">
              <a:avLst/>
            </a:prstGeom>
            <a:noFill/>
            <a:ln w="9525">
              <a:noFill/>
              <a:miter lim="800000"/>
            </a:ln>
            <a:effectLst/>
          </p:spPr>
          <p:txBody>
            <a:bodyPr vert="horz" wrap="square" lIns="91440" tIns="45720" rIns="91440" bIns="45720" numCol="1" anchor="ctr" anchorCtr="0" compatLnSpc="1">
              <a:spAutoFit/>
            </a:bodyPr>
            <a:lstStyle/>
            <a:p>
              <a:pPr algn="r" fontAlgn="base">
                <a:spcBef>
                  <a:spcPct val="0"/>
                </a:spcBef>
                <a:spcAft>
                  <a:spcPct val="0"/>
                </a:spcAft>
              </a:pP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电子期刊系列：</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algn="r" fontAlgn="base">
                <a:spcBef>
                  <a:spcPct val="0"/>
                </a:spcBef>
                <a:spcAft>
                  <a:spcPct val="0"/>
                </a:spcAft>
              </a:pP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教育科学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心理学与哲学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历史、地理与传记</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社会科学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商业与经济学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语言与文学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伊斯兰教研究</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政治学与国际关系</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法学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伊斯兰教银行与金融</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媒体与传播</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政治学与国际关系</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艺术与建筑</a:t>
              </a:r>
              <a:r>
                <a:rPr lang="zh-CN" altLang="zh-CN" sz="2000" dirty="0" smtClean="0">
                  <a:latin typeface="华文细黑" panose="02010600040101010101" pitchFamily="2" charset="-122"/>
                  <a:ea typeface="华文细黑" panose="02010600040101010101" pitchFamily="2" charset="-122"/>
                  <a:cs typeface="Arial" panose="020B0604020202020204" pitchFamily="34" charset="0"/>
                </a:rPr>
                <a:t>科学技术</a:t>
              </a: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    </a:t>
              </a:r>
              <a:endParaRPr lang="en-US" altLang="zh-CN"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医学</a:t>
              </a:r>
              <a:endParaRPr lang="zh-CN" altLang="en-US" sz="2000" dirty="0" smtClean="0">
                <a:latin typeface="华文细黑" panose="02010600040101010101" pitchFamily="2" charset="-122"/>
                <a:ea typeface="华文细黑" panose="02010600040101010101" pitchFamily="2" charset="-122"/>
                <a:cs typeface="Arial" panose="020B0604020202020204" pitchFamily="34" charset="0"/>
              </a:endParaRPr>
            </a:p>
            <a:p>
              <a:pPr fontAlgn="base">
                <a:spcBef>
                  <a:spcPct val="0"/>
                </a:spcBef>
                <a:spcAft>
                  <a:spcPct val="0"/>
                </a:spcAft>
                <a:buFontTx/>
                <a:buChar char="•"/>
              </a:pPr>
              <a:r>
                <a:rPr lang="zh-CN" altLang="en-US" sz="2000" dirty="0" smtClean="0">
                  <a:latin typeface="华文细黑" panose="02010600040101010101" pitchFamily="2" charset="-122"/>
                  <a:ea typeface="华文细黑" panose="02010600040101010101" pitchFamily="2" charset="-122"/>
                  <a:cs typeface="Arial" panose="020B0604020202020204" pitchFamily="34" charset="0"/>
                </a:rPr>
                <a:t>法律</a:t>
              </a:r>
              <a:endParaRPr lang="zh-CN" altLang="zh-CN" sz="2000" dirty="0" smtClean="0">
                <a:latin typeface="华文细黑" panose="02010600040101010101" pitchFamily="2" charset="-122"/>
                <a:ea typeface="华文细黑" panose="02010600040101010101" pitchFamily="2" charset="-122"/>
                <a:cs typeface="Arial" panose="020B0604020202020204" pitchFamily="34" charset="0"/>
              </a:endParaRPr>
            </a:p>
          </p:txBody>
        </p:sp>
        <p:pic>
          <p:nvPicPr>
            <p:cNvPr id="16" name="图片 15"/>
            <p:cNvPicPr/>
            <p:nvPr/>
          </p:nvPicPr>
          <p:blipFill>
            <a:blip r:embed="rId7" cstate="print"/>
            <a:srcRect/>
            <a:stretch>
              <a:fillRect/>
            </a:stretch>
          </p:blipFill>
          <p:spPr bwMode="auto">
            <a:xfrm>
              <a:off x="6768505" y="1023292"/>
              <a:ext cx="1188000" cy="3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 y="764702"/>
          <a:ext cx="10080624" cy="6135835"/>
        </p:xfrm>
        <a:graphic>
          <a:graphicData uri="http://schemas.openxmlformats.org/drawingml/2006/table">
            <a:tbl>
              <a:tblPr>
                <a:tableStyleId>{5C22544A-7EE6-4342-B048-85BDC9FD1C3A}</a:tableStyleId>
              </a:tblPr>
              <a:tblGrid>
                <a:gridCol w="774148"/>
                <a:gridCol w="5315602"/>
                <a:gridCol w="2455922"/>
                <a:gridCol w="1534952"/>
              </a:tblGrid>
              <a:tr h="643392">
                <a:tc>
                  <a:txBody>
                    <a:bodyPr/>
                    <a:lstStyle/>
                    <a:p>
                      <a:pPr algn="ctr" fontAlgn="ctr"/>
                      <a:r>
                        <a:rPr lang="zh-CN" altLang="en-US" sz="1000" u="none" strike="noStrike" dirty="0">
                          <a:effectLst/>
                        </a:rPr>
                        <a:t>　</a:t>
                      </a:r>
                      <a:endParaRPr lang="zh-CN" altLang="en-US" sz="1000" b="1" i="0" u="none" strike="noStrike" dirty="0">
                        <a:solidFill>
                          <a:srgbClr val="F2F2F2"/>
                        </a:solidFill>
                        <a:effectLst/>
                        <a:latin typeface="Calibri" panose="020F0502020204030204" charset="0"/>
                        <a:ea typeface="宋体" panose="02010600030101010101" pitchFamily="2" charset="-122"/>
                      </a:endParaRPr>
                    </a:p>
                  </a:txBody>
                  <a:tcPr marL="9014" marR="9014" marT="9014" marB="0" anchor="ctr"/>
                </a:tc>
                <a:tc>
                  <a:txBody>
                    <a:bodyPr/>
                    <a:lstStyle/>
                    <a:p>
                      <a:pPr algn="ctr" fontAlgn="ctr"/>
                      <a:r>
                        <a:rPr lang="en-US" sz="2000" u="none" strike="noStrike" dirty="0">
                          <a:effectLst/>
                        </a:rPr>
                        <a:t>Al </a:t>
                      </a:r>
                      <a:r>
                        <a:rPr lang="en-US" sz="2000" u="none" strike="noStrike" dirty="0" err="1">
                          <a:effectLst/>
                        </a:rPr>
                        <a:t>Manhal</a:t>
                      </a:r>
                      <a:r>
                        <a:rPr lang="en-US" sz="2000" u="none" strike="noStrike" dirty="0">
                          <a:effectLst/>
                        </a:rPr>
                        <a:t> </a:t>
                      </a:r>
                      <a:r>
                        <a:rPr lang="en-US" sz="2000" u="none" strike="noStrike" dirty="0" err="1">
                          <a:effectLst/>
                        </a:rPr>
                        <a:t>eJournals</a:t>
                      </a:r>
                      <a:r>
                        <a:rPr lang="zh-CN" altLang="en-US" sz="2000" u="none" strike="noStrike" dirty="0">
                          <a:effectLst/>
                        </a:rPr>
                        <a:t>系列</a:t>
                      </a:r>
                      <a:endParaRPr lang="zh-CN" altLang="en-US" sz="2000" b="1" i="0" u="none" strike="noStrike" dirty="0">
                        <a:solidFill>
                          <a:srgbClr val="F2F2F2"/>
                        </a:solidFill>
                        <a:effectLst/>
                        <a:latin typeface="Calibri" panose="020F0502020204030204" charset="0"/>
                        <a:ea typeface="宋体" panose="02010600030101010101" pitchFamily="2" charset="-122"/>
                      </a:endParaRPr>
                    </a:p>
                  </a:txBody>
                  <a:tcPr marL="9014" marR="9014" marT="9014" marB="0" anchor="ctr"/>
                </a:tc>
                <a:tc>
                  <a:txBody>
                    <a:bodyPr/>
                    <a:lstStyle/>
                    <a:p>
                      <a:pPr algn="ctr" fontAlgn="ctr"/>
                      <a:r>
                        <a:rPr lang="zh-CN" altLang="en-US" sz="2000" u="none" strike="noStrike" dirty="0">
                          <a:effectLst/>
                        </a:rPr>
                        <a:t>电子期刊系列</a:t>
                      </a:r>
                      <a:endParaRPr lang="zh-CN" altLang="en-US" sz="2000" b="1" i="0" u="none" strike="noStrike" dirty="0">
                        <a:solidFill>
                          <a:srgbClr val="F2F2F2"/>
                        </a:solidFill>
                        <a:effectLst/>
                        <a:latin typeface="Calibri" panose="020F0502020204030204" charset="0"/>
                        <a:ea typeface="宋体" panose="02010600030101010101" pitchFamily="2" charset="-122"/>
                      </a:endParaRPr>
                    </a:p>
                  </a:txBody>
                  <a:tcPr marL="9014" marR="9014" marT="9014" marB="0" anchor="ctr"/>
                </a:tc>
                <a:tc>
                  <a:txBody>
                    <a:bodyPr/>
                    <a:lstStyle/>
                    <a:p>
                      <a:pPr algn="ctr" fontAlgn="ctr"/>
                      <a:r>
                        <a:rPr lang="zh-CN" altLang="en-US" sz="2000" u="none" strike="noStrike" dirty="0">
                          <a:effectLst/>
                        </a:rPr>
                        <a:t>数量</a:t>
                      </a:r>
                      <a:endParaRPr lang="zh-CN" altLang="en-US" sz="2000" b="1" i="0" u="none" strike="noStrike" dirty="0">
                        <a:solidFill>
                          <a:srgbClr val="F2F2F2"/>
                        </a:solidFill>
                        <a:effectLst/>
                        <a:latin typeface="Calibri" panose="020F0502020204030204" charset="0"/>
                        <a:ea typeface="宋体" panose="02010600030101010101" pitchFamily="2" charset="-122"/>
                      </a:endParaRPr>
                    </a:p>
                  </a:txBody>
                  <a:tcPr marL="9014" marR="9014" marT="9014" marB="0" anchor="ctr"/>
                </a:tc>
              </a:tr>
              <a:tr h="454159">
                <a:tc rowSpan="12">
                  <a:txBody>
                    <a:bodyPr/>
                    <a:lstStyle/>
                    <a:p>
                      <a:pPr algn="ctr" fontAlgn="ctr"/>
                      <a:r>
                        <a:rPr lang="zh-CN" altLang="en-US" sz="4000" u="none" strike="noStrike" dirty="0">
                          <a:effectLst/>
                        </a:rPr>
                        <a:t>电子期刊</a:t>
                      </a:r>
                      <a:endParaRPr lang="zh-CN" altLang="en-US" sz="4000" b="0" i="0" u="none" strike="noStrike" dirty="0">
                        <a:solidFill>
                          <a:srgbClr val="000000"/>
                        </a:solidFill>
                        <a:effectLst/>
                        <a:latin typeface="Calibri" panose="020F0502020204030204" charset="0"/>
                        <a:ea typeface="宋体" panose="02010600030101010101" pitchFamily="2" charset="-122"/>
                      </a:endParaRPr>
                    </a:p>
                  </a:txBody>
                  <a:tcPr marL="9014" marR="9014" marT="9014" marB="0" anchor="ct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Business &amp; Economics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商务经济</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rowSpan="12">
                  <a:txBody>
                    <a:bodyPr/>
                    <a:lstStyle/>
                    <a:p>
                      <a:pPr algn="ctr" fontAlgn="ctr"/>
                      <a:r>
                        <a:rPr lang="en-US" sz="1800" u="none" strike="noStrike" dirty="0">
                          <a:effectLst/>
                        </a:rPr>
                        <a:t>280+ titles</a:t>
                      </a:r>
                      <a:endParaRPr lang="en-US" sz="1800" b="0" i="0" u="none" strike="noStrike" dirty="0">
                        <a:solidFill>
                          <a:srgbClr val="000000"/>
                        </a:solidFill>
                        <a:effectLst/>
                        <a:latin typeface="Calibri" panose="020F0502020204030204" charset="0"/>
                        <a:ea typeface="宋体" panose="02010600030101010101" pitchFamily="2" charset="-122"/>
                      </a:endParaRPr>
                    </a:p>
                  </a:txBody>
                  <a:tcPr marL="9014" marR="9014" marT="9014" marB="0" anchor="ct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Educational Sciences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教育科学</a:t>
                      </a:r>
                      <a:endParaRPr lang="zh-CN" alt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History, Geography &amp; Biography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历史、地理与生物</a:t>
                      </a:r>
                      <a:endParaRPr lang="zh-CN" alt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Islamic Studies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伊斯兰教研究系列</a:t>
                      </a:r>
                      <a:endParaRPr lang="zh-CN" alt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Islamic Banking &amp; Finance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伊斯兰教银行与金融</a:t>
                      </a:r>
                      <a:endParaRPr lang="zh-CN" alt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Language &amp; Literature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语言与文化</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Law </a:t>
                      </a:r>
                      <a:r>
                        <a:rPr lang="en-US" sz="1600" u="none" strike="noStrike" dirty="0" err="1">
                          <a:effectLst/>
                          <a:latin typeface="Arial Unicode MS" panose="020B0604020202020204" pitchFamily="34" charset="-122"/>
                          <a:ea typeface="Arial Unicode MS" panose="020B0604020202020204" pitchFamily="34" charset="-122"/>
                          <a:cs typeface="Arial Unicode MS" panose="020B0604020202020204" pitchFamily="34" charset="-122"/>
                        </a:rPr>
                        <a:t>eJournal</a:t>
                      </a:r>
                      <a:r>
                        <a:rPr 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 Collection</a:t>
                      </a:r>
                      <a:endParaRPr 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法律</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fr-FR"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Political Science &amp; International Relations eJournal Collection</a:t>
                      </a:r>
                      <a:endParaRPr lang="fr-FR"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政治科学与国际关系</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Psychology &amp; Philosophy eJournal Collection</a:t>
                      </a:r>
                      <a:endPar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心理学与哲学</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Social Sciences eJournal Collection</a:t>
                      </a:r>
                      <a:endPar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社会科学研究</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Science &amp; Technical eJournal Collection</a:t>
                      </a:r>
                      <a:endPar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科学技术</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r h="454159">
                <a:tc vMerge="1">
                  <a:tcPr/>
                </a:tc>
                <a:tc>
                  <a:txBody>
                    <a:bodyPr/>
                    <a:lstStyle/>
                    <a:p>
                      <a:pPr algn="l" fontAlgn="ctr"/>
                      <a:r>
                        <a:rPr lang="en-US" sz="1600" u="none" strike="noStrike">
                          <a:effectLst/>
                          <a:latin typeface="Arial Unicode MS" panose="020B0604020202020204" pitchFamily="34" charset="-122"/>
                          <a:ea typeface="Arial Unicode MS" panose="020B0604020202020204" pitchFamily="34" charset="-122"/>
                          <a:cs typeface="Arial Unicode MS" panose="020B0604020202020204" pitchFamily="34" charset="-122"/>
                        </a:rPr>
                        <a:t>Medical eJournal Collection</a:t>
                      </a:r>
                      <a:endParaRPr lang="en-US" sz="16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a:txBody>
                    <a:bodyPr/>
                    <a:lstStyle/>
                    <a:p>
                      <a:pPr algn="l" fontAlgn="ctr"/>
                      <a:r>
                        <a:rPr lang="zh-CN" altLang="en-US" sz="1600" u="none" strike="noStrike" dirty="0">
                          <a:effectLst/>
                          <a:latin typeface="Arial Unicode MS" panose="020B0604020202020204" pitchFamily="34" charset="-122"/>
                          <a:ea typeface="Arial Unicode MS" panose="020B0604020202020204" pitchFamily="34" charset="-122"/>
                          <a:cs typeface="Arial Unicode MS" panose="020B0604020202020204" pitchFamily="34" charset="-122"/>
                        </a:rPr>
                        <a:t>医学</a:t>
                      </a:r>
                      <a:endParaRPr lang="zh-CN" altLang="en-US" sz="16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014" marR="9014" marT="9014" marB="0" anchor="ctr"/>
                </a:tc>
                <a:tc vMerge="1">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rPr>
              <a:t> </a:t>
            </a:r>
            <a:endPar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endParaRP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Al </a:t>
            </a:r>
            <a:r>
              <a:rPr lang="en-US" altLang="zh-CN" sz="2000" dirty="0" err="1" smtClean="0">
                <a:solidFill>
                  <a:schemeClr val="bg1">
                    <a:lumMod val="65000"/>
                  </a:schemeClr>
                </a:solidFill>
                <a:latin typeface="华文细黑" panose="02010600040101010101" pitchFamily="2" charset="-122"/>
                <a:ea typeface="华文细黑" panose="02010600040101010101" pitchFamily="2" charset="-122"/>
              </a:rPr>
              <a:t>Manhal</a:t>
            </a: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曼哈尔出版社</a:t>
            </a: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buAutoNum type="arabicPeriod"/>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Al </a:t>
            </a:r>
            <a:r>
              <a:rPr lang="en-US" altLang="zh-CN" sz="2000" b="1" dirty="0" err="1" smtClean="0">
                <a:solidFill>
                  <a:schemeClr val="bg1">
                    <a:lumMod val="65000"/>
                  </a:schemeClr>
                </a:solidFill>
                <a:latin typeface="华文细黑" panose="02010600040101010101" pitchFamily="2" charset="-122"/>
                <a:ea typeface="华文细黑" panose="02010600040101010101" pitchFamily="2" charset="-122"/>
              </a:rPr>
              <a:t>Manhal</a:t>
            </a: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阿拉伯语数据库电子资源简介</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电子图书、电子期刊、研究报告、学术论文</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dirty="0" smtClean="0">
                <a:latin typeface="华文细黑" panose="02010600040101010101" pitchFamily="2" charset="-122"/>
                <a:ea typeface="华文细黑" panose="02010600040101010101" pitchFamily="2" charset="-122"/>
              </a:rPr>
              <a:t>3.  Al </a:t>
            </a:r>
            <a:r>
              <a:rPr lang="en-US" altLang="zh-CN" sz="2000" dirty="0" err="1" smtClean="0">
                <a:latin typeface="华文细黑" panose="02010600040101010101" pitchFamily="2" charset="-122"/>
                <a:ea typeface="华文细黑" panose="02010600040101010101" pitchFamily="2" charset="-122"/>
              </a:rPr>
              <a:t>Manhal</a:t>
            </a:r>
            <a:r>
              <a:rPr lang="en-US" altLang="zh-CN" sz="2000" dirty="0" smtClean="0">
                <a:latin typeface="华文细黑" panose="02010600040101010101" pitchFamily="2" charset="-122"/>
                <a:ea typeface="华文细黑" panose="02010600040101010101" pitchFamily="2" charset="-122"/>
              </a:rPr>
              <a:t> </a:t>
            </a:r>
            <a:r>
              <a:rPr lang="zh-CN" altLang="en-US" sz="2000" dirty="0" smtClean="0">
                <a:latin typeface="华文细黑" panose="02010600040101010101" pitchFamily="2" charset="-122"/>
                <a:ea typeface="华文细黑" panose="02010600040101010101" pitchFamily="2" charset="-122"/>
              </a:rPr>
              <a:t>新平台使用</a:t>
            </a:r>
            <a:endParaRPr lang="en-US" altLang="zh-CN" sz="2000" dirty="0" smtClean="0">
              <a:latin typeface="华文细黑" panose="02010600040101010101" pitchFamily="2" charset="-122"/>
              <a:ea typeface="华文细黑" panose="02010600040101010101" pitchFamily="2" charset="-122"/>
            </a:endParaRPr>
          </a:p>
          <a:p>
            <a:pPr marL="457200" indent="-457200">
              <a:lnSpc>
                <a:spcPct val="150000"/>
              </a:lnSpc>
            </a:pPr>
            <a:r>
              <a:rPr lang="en-US" altLang="zh-CN" sz="2000" dirty="0" smtClean="0">
                <a:latin typeface="华文细黑" panose="02010600040101010101" pitchFamily="2" charset="-122"/>
                <a:ea typeface="华文细黑" panose="02010600040101010101" pitchFamily="2" charset="-122"/>
              </a:rPr>
              <a:t>      3.1 </a:t>
            </a:r>
            <a:r>
              <a:rPr lang="zh-CN" altLang="en-US" sz="2000" dirty="0" smtClean="0">
                <a:latin typeface="华文细黑" panose="02010600040101010101" pitchFamily="2" charset="-122"/>
                <a:ea typeface="华文细黑" panose="02010600040101010101" pitchFamily="2" charset="-122"/>
              </a:rPr>
              <a:t>平台功能及特色</a:t>
            </a:r>
            <a:endParaRPr lang="en-US" altLang="zh-CN" sz="2000" dirty="0" smtClean="0">
              <a:latin typeface="华文细黑" panose="02010600040101010101" pitchFamily="2" charset="-122"/>
              <a:ea typeface="华文细黑" panose="02010600040101010101" pitchFamily="2" charset="-122"/>
            </a:endParaRPr>
          </a:p>
          <a:p>
            <a:pPr marL="457200" indent="-457200">
              <a:lnSpc>
                <a:spcPct val="150000"/>
              </a:lnSpc>
            </a:pPr>
            <a:r>
              <a:rPr lang="en-US" altLang="zh-CN" sz="2000" dirty="0" smtClean="0">
                <a:latin typeface="华文细黑" panose="02010600040101010101" pitchFamily="2" charset="-122"/>
                <a:ea typeface="华文细黑" panose="02010600040101010101" pitchFamily="2" charset="-122"/>
              </a:rPr>
              <a:t>      3.2 </a:t>
            </a:r>
            <a:r>
              <a:rPr lang="zh-CN" altLang="en-US" sz="2000" dirty="0" smtClean="0">
                <a:latin typeface="华文细黑" panose="02010600040101010101" pitchFamily="2" charset="-122"/>
                <a:ea typeface="华文细黑" panose="02010600040101010101" pitchFamily="2" charset="-122"/>
              </a:rPr>
              <a:t>平台使用方法</a:t>
            </a:r>
            <a:endParaRPr lang="en-US" altLang="zh-CN" sz="2000" dirty="0" smtClean="0">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latin typeface="华文细黑" panose="02010600040101010101" pitchFamily="2" charset="-122"/>
                <a:ea typeface="华文细黑" panose="02010600040101010101" pitchFamily="2" charset="-122"/>
              </a:rPr>
              <a:t>       </a:t>
            </a:r>
            <a:r>
              <a:rPr lang="zh-CN" altLang="en-US" sz="2000" dirty="0" smtClean="0">
                <a:latin typeface="华文细黑" panose="02010600040101010101" pitchFamily="2" charset="-122"/>
                <a:ea typeface="华文细黑" panose="02010600040101010101" pitchFamily="2" charset="-122"/>
              </a:rPr>
              <a:t>数据库主页</a:t>
            </a:r>
            <a:endParaRPr lang="en-US" altLang="zh-CN" sz="2000" dirty="0" smtClean="0">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latin typeface="华文细黑" panose="02010600040101010101" pitchFamily="2" charset="-122"/>
                <a:ea typeface="华文细黑" panose="02010600040101010101" pitchFamily="2" charset="-122"/>
              </a:rPr>
              <a:t>       资源浏览</a:t>
            </a:r>
            <a:endParaRPr lang="en-US" altLang="zh-CN" sz="2000" dirty="0" smtClean="0">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latin typeface="华文细黑" panose="02010600040101010101" pitchFamily="2" charset="-122"/>
                <a:ea typeface="华文细黑" panose="02010600040101010101" pitchFamily="2" charset="-122"/>
              </a:rPr>
              <a:t>       </a:t>
            </a:r>
            <a:r>
              <a:rPr lang="zh-CN" altLang="en-US" sz="2000" dirty="0" smtClean="0">
                <a:latin typeface="华文细黑" panose="02010600040101010101" pitchFamily="2" charset="-122"/>
                <a:ea typeface="华文细黑" panose="02010600040101010101" pitchFamily="2" charset="-122"/>
              </a:rPr>
              <a:t>资源检索</a:t>
            </a:r>
            <a:endParaRPr lang="en-US" altLang="zh-CN" sz="2000" dirty="0" smtClean="0">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latin typeface="华文细黑" panose="02010600040101010101" pitchFamily="2" charset="-122"/>
                <a:ea typeface="华文细黑" panose="02010600040101010101" pitchFamily="2" charset="-122"/>
              </a:rPr>
              <a:t>       在线个性化定制</a:t>
            </a:r>
            <a:endParaRPr lang="en-US" altLang="zh-CN" sz="2000" dirty="0" smtClean="0">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p:txBody>
      </p:sp>
      <p:grpSp>
        <p:nvGrpSpPr>
          <p:cNvPr id="2"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1"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2"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3"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4"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anose="02010600040101010101" pitchFamily="2" charset="-122"/>
                <a:ea typeface="华文细黑" panose="02010600040101010101" pitchFamily="2" charset="-122"/>
              </a:rPr>
              <a:t>您将会了解到</a:t>
            </a:r>
            <a:r>
              <a:rPr lang="en-US" altLang="zh-CN" sz="2000" dirty="0" smtClean="0">
                <a:latin typeface="华文细黑" panose="02010600040101010101" pitchFamily="2" charset="-122"/>
                <a:ea typeface="华文细黑" panose="02010600040101010101" pitchFamily="2" charset="-122"/>
              </a:rPr>
              <a:t>…</a:t>
            </a:r>
            <a:endParaRPr lang="zh-CN" altLang="en-US" sz="2000" dirty="0">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8" y="1052736"/>
            <a:ext cx="9001000" cy="38779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pPr>
            <a:r>
              <a:rPr lang="en-US" altLang="zh-CN" sz="2400" b="1" dirty="0" smtClean="0">
                <a:latin typeface="华文细黑" panose="02010600040101010101" pitchFamily="2" charset="-122"/>
                <a:ea typeface="华文细黑" panose="02010600040101010101" pitchFamily="2" charset="-122"/>
              </a:rPr>
              <a:t>3.1  Al </a:t>
            </a:r>
            <a:r>
              <a:rPr lang="en-US" altLang="zh-CN" sz="2400" b="1" dirty="0" err="1" smtClean="0">
                <a:latin typeface="华文细黑" panose="02010600040101010101" pitchFamily="2" charset="-122"/>
                <a:ea typeface="华文细黑" panose="02010600040101010101" pitchFamily="2" charset="-122"/>
              </a:rPr>
              <a:t>Manhal</a:t>
            </a:r>
            <a:r>
              <a:rPr lang="en-US" altLang="zh-CN" sz="2400" b="1" dirty="0" smtClean="0">
                <a:latin typeface="华文细黑" panose="02010600040101010101" pitchFamily="2" charset="-122"/>
                <a:ea typeface="华文细黑" panose="02010600040101010101" pitchFamily="2" charset="-122"/>
              </a:rPr>
              <a:t> </a:t>
            </a:r>
            <a:r>
              <a:rPr lang="zh-CN" altLang="en-US" sz="2400" b="1" dirty="0" smtClean="0">
                <a:latin typeface="华文细黑" panose="02010600040101010101" pitchFamily="2" charset="-122"/>
                <a:ea typeface="华文细黑" panose="02010600040101010101" pitchFamily="2" charset="-122"/>
              </a:rPr>
              <a:t>平台功能及特色</a:t>
            </a:r>
            <a:endParaRPr lang="en-US" altLang="zh-CN" sz="2400" dirty="0" smtClean="0">
              <a:latin typeface="华文细黑" panose="02010600040101010101" pitchFamily="2" charset="-122"/>
              <a:ea typeface="华文细黑" panose="02010600040101010101" pitchFamily="2" charset="-122"/>
            </a:endParaRPr>
          </a:p>
          <a:p>
            <a:pPr lvl="0" indent="-342900">
              <a:lnSpc>
                <a:spcPct val="110000"/>
              </a:lnSpc>
              <a:spcAft>
                <a:spcPts val="0"/>
              </a:spcAft>
              <a:buSzPts val="800"/>
            </a:pPr>
            <a:r>
              <a:rPr lang="en-US" altLang="zh-CN" sz="2000" kern="100" dirty="0" smtClean="0">
                <a:latin typeface="Arial" panose="020B0604020202020204"/>
                <a:ea typeface="华文细黑" panose="02010600040101010101" pitchFamily="2" charset="-122"/>
                <a:cs typeface="Times New Roman" panose="02020603050405020304"/>
              </a:rPr>
              <a:t>        </a:t>
            </a:r>
            <a:endParaRPr lang="en-US" altLang="zh-CN" sz="2000" kern="100" dirty="0" smtClean="0">
              <a:latin typeface="Arial" panose="020B0604020202020204"/>
              <a:ea typeface="华文细黑" panose="02010600040101010101" pitchFamily="2" charset="-122"/>
              <a:cs typeface="Times New Roman" panose="02020603050405020304"/>
            </a:endParaRPr>
          </a:p>
          <a:p>
            <a:pPr lvl="0" indent="-342900">
              <a:lnSpc>
                <a:spcPct val="110000"/>
              </a:lnSpc>
              <a:spcAft>
                <a:spcPts val="0"/>
              </a:spcAft>
              <a:buSzPts val="800"/>
            </a:pPr>
            <a:r>
              <a:rPr lang="en-US" altLang="zh-CN" sz="2000" kern="100" dirty="0" smtClean="0">
                <a:latin typeface="Arial" panose="020B0604020202020204"/>
                <a:ea typeface="华文细黑" panose="02010600040101010101" pitchFamily="2" charset="-122"/>
                <a:cs typeface="Times New Roman" panose="02020603050405020304"/>
              </a:rPr>
              <a:t>        Al </a:t>
            </a:r>
            <a:r>
              <a:rPr lang="en-US" altLang="zh-CN" sz="2000" kern="100" dirty="0" err="1" smtClean="0">
                <a:latin typeface="Arial" panose="020B0604020202020204"/>
                <a:ea typeface="华文细黑" panose="02010600040101010101" pitchFamily="2" charset="-122"/>
                <a:cs typeface="Times New Roman" panose="02020603050405020304"/>
              </a:rPr>
              <a:t>Manhal</a:t>
            </a:r>
            <a:r>
              <a:rPr lang="zh-CN" altLang="en-US" sz="2000" kern="100" dirty="0" smtClean="0">
                <a:latin typeface="Arial" panose="020B0604020202020204"/>
                <a:ea typeface="华文细黑" panose="02010600040101010101" pitchFamily="2" charset="-122"/>
                <a:cs typeface="Times New Roman" panose="02020603050405020304"/>
              </a:rPr>
              <a:t>数据库平台是曼哈尔出版社自主开发的阿拉伯语电子资源一站式访问平台，是目前</a:t>
            </a:r>
            <a:r>
              <a:rPr lang="zh-CN" altLang="en-US" sz="2000" b="1" kern="100" dirty="0" smtClean="0">
                <a:latin typeface="Arial" panose="020B0604020202020204"/>
                <a:ea typeface="华文细黑" panose="02010600040101010101" pitchFamily="2" charset="-122"/>
                <a:cs typeface="Times New Roman" panose="02020603050405020304"/>
              </a:rPr>
              <a:t>全球第一个也是唯一可对其阿拉伯语出版物提供全文检索</a:t>
            </a:r>
            <a:r>
              <a:rPr lang="zh-CN" altLang="en-US" sz="2000" kern="100" dirty="0" smtClean="0">
                <a:latin typeface="Arial" panose="020B0604020202020204"/>
                <a:ea typeface="华文细黑" panose="02010600040101010101" pitchFamily="2" charset="-122"/>
                <a:cs typeface="Times New Roman" panose="02020603050405020304"/>
              </a:rPr>
              <a:t>的数据库。</a:t>
            </a:r>
            <a:endParaRPr lang="en-US" altLang="zh-CN" sz="2000" kern="100" dirty="0" smtClean="0">
              <a:latin typeface="Arial" panose="020B0604020202020204"/>
              <a:ea typeface="华文细黑" panose="02010600040101010101" pitchFamily="2" charset="-122"/>
              <a:cs typeface="Times New Roman" panose="02020603050405020304"/>
            </a:endParaRPr>
          </a:p>
          <a:p>
            <a:pPr lvl="0" indent="-342900">
              <a:lnSpc>
                <a:spcPct val="110000"/>
              </a:lnSpc>
              <a:spcAft>
                <a:spcPts val="0"/>
              </a:spcAft>
              <a:buSzPts val="800"/>
            </a:pPr>
            <a:endParaRPr lang="zh-CN" altLang="en-US" sz="2000" kern="100" dirty="0" smtClean="0">
              <a:latin typeface="Arial" panose="020B0604020202020204"/>
              <a:ea typeface="华文细黑" panose="02010600040101010101" pitchFamily="2" charset="-122"/>
              <a:cs typeface="Times New Roman" panose="02020603050405020304"/>
            </a:endParaRPr>
          </a:p>
          <a:p>
            <a:pPr lvl="0" indent="-342900">
              <a:lnSpc>
                <a:spcPct val="110000"/>
              </a:lnSpc>
              <a:spcAft>
                <a:spcPts val="0"/>
              </a:spcAft>
              <a:buSzPts val="800"/>
            </a:pPr>
            <a:r>
              <a:rPr lang="zh-CN" altLang="en-US" sz="2000" kern="100" dirty="0" smtClean="0">
                <a:latin typeface="Arial" panose="020B0604020202020204"/>
                <a:ea typeface="华文细黑" panose="02010600040101010101" pitchFamily="2" charset="-122"/>
                <a:cs typeface="Times New Roman" panose="02020603050405020304"/>
              </a:rPr>
              <a:t>        平台拥有简洁的检索和浏览界面、全面的</a:t>
            </a:r>
            <a:r>
              <a:rPr lang="zh-CN" altLang="en-US" sz="2000" b="1" kern="100" dirty="0" smtClean="0">
                <a:latin typeface="Arial" panose="020B0604020202020204"/>
                <a:ea typeface="华文细黑" panose="02010600040101010101" pitchFamily="2" charset="-122"/>
                <a:cs typeface="Times New Roman" panose="02020603050405020304"/>
              </a:rPr>
              <a:t>在线学习批注功能</a:t>
            </a:r>
            <a:r>
              <a:rPr lang="zh-CN" altLang="en-US" sz="2000" kern="100" dirty="0" smtClean="0">
                <a:latin typeface="Arial" panose="020B0604020202020204"/>
                <a:ea typeface="华文细黑" panose="02010600040101010101" pitchFamily="2" charset="-122"/>
                <a:cs typeface="Times New Roman" panose="02020603050405020304"/>
              </a:rPr>
              <a:t>、便捷的</a:t>
            </a:r>
            <a:r>
              <a:rPr lang="zh-CN" altLang="en-US" sz="2000" b="1" kern="100" dirty="0" smtClean="0">
                <a:latin typeface="Arial" panose="020B0604020202020204"/>
                <a:ea typeface="华文细黑" panose="02010600040101010101" pitchFamily="2" charset="-122"/>
                <a:cs typeface="Times New Roman" panose="02020603050405020304"/>
              </a:rPr>
              <a:t>阿拉伯语在线软键盘输入</a:t>
            </a:r>
            <a:r>
              <a:rPr lang="zh-CN" altLang="en-US" sz="2000" kern="100" dirty="0" smtClean="0">
                <a:latin typeface="Arial" panose="020B0604020202020204"/>
                <a:ea typeface="华文细黑" panose="02010600040101010101" pitchFamily="2" charset="-122"/>
                <a:cs typeface="Times New Roman" panose="02020603050405020304"/>
              </a:rPr>
              <a:t>、</a:t>
            </a:r>
            <a:r>
              <a:rPr lang="zh-CN" altLang="en-US" sz="2000" b="1" kern="100" dirty="0" smtClean="0">
                <a:latin typeface="Arial" panose="020B0604020202020204"/>
                <a:ea typeface="华文细黑" panose="02010600040101010101" pitchFamily="2" charset="-122"/>
                <a:cs typeface="Times New Roman" panose="02020603050405020304"/>
              </a:rPr>
              <a:t>小语种在线语音朗读</a:t>
            </a:r>
            <a:r>
              <a:rPr lang="zh-CN" altLang="en-US" sz="2000" kern="100" dirty="0" smtClean="0">
                <a:latin typeface="Arial" panose="020B0604020202020204"/>
                <a:ea typeface="华文细黑" panose="02010600040101010101" pitchFamily="2" charset="-122"/>
                <a:cs typeface="Times New Roman" panose="02020603050405020304"/>
              </a:rPr>
              <a:t>等特色，同时支持</a:t>
            </a:r>
            <a:r>
              <a:rPr lang="en-US" altLang="zh-CN" sz="2000" kern="100" dirty="0" err="1" smtClean="0">
                <a:latin typeface="Arial" panose="020B0604020202020204"/>
                <a:ea typeface="华文细黑" panose="02010600040101010101" pitchFamily="2" charset="-122"/>
                <a:cs typeface="Times New Roman" panose="02020603050405020304"/>
              </a:rPr>
              <a:t>iOS</a:t>
            </a:r>
            <a:r>
              <a:rPr lang="zh-CN" altLang="en-US" sz="2000" kern="100" dirty="0" smtClean="0">
                <a:latin typeface="Arial" panose="020B0604020202020204"/>
                <a:ea typeface="华文细黑" panose="02010600040101010101" pitchFamily="2" charset="-122"/>
                <a:cs typeface="Times New Roman" panose="02020603050405020304"/>
              </a:rPr>
              <a:t>操作系统的</a:t>
            </a:r>
            <a:r>
              <a:rPr lang="zh-CN" altLang="en-US" sz="2000" b="1" kern="100" dirty="0" smtClean="0">
                <a:latin typeface="Arial" panose="020B0604020202020204"/>
                <a:ea typeface="华文细黑" panose="02010600040101010101" pitchFamily="2" charset="-122"/>
                <a:cs typeface="Times New Roman" panose="02020603050405020304"/>
              </a:rPr>
              <a:t>移动阅读设备</a:t>
            </a:r>
            <a:r>
              <a:rPr lang="zh-CN" altLang="en-US" sz="2000" kern="100" dirty="0" smtClean="0">
                <a:latin typeface="Arial" panose="020B0604020202020204"/>
                <a:ea typeface="华文细黑" panose="02010600040101010101" pitchFamily="2" charset="-122"/>
                <a:cs typeface="Times New Roman" panose="02020603050405020304"/>
              </a:rPr>
              <a:t>，提供“我的个性化书架”。用户可注册个人账户，可一键同步移动设备和</a:t>
            </a:r>
            <a:r>
              <a:rPr lang="en-US" altLang="zh-CN" sz="2000" kern="100" dirty="0" smtClean="0">
                <a:latin typeface="Arial" panose="020B0604020202020204"/>
                <a:ea typeface="华文细黑" panose="02010600040101010101" pitchFamily="2" charset="-122"/>
                <a:cs typeface="Times New Roman" panose="02020603050405020304"/>
              </a:rPr>
              <a:t>PC</a:t>
            </a:r>
            <a:r>
              <a:rPr lang="zh-CN" altLang="en-US" sz="2000" kern="100" dirty="0" smtClean="0">
                <a:latin typeface="Arial" panose="020B0604020202020204"/>
                <a:ea typeface="华文细黑" panose="02010600040101010101" pitchFamily="2" charset="-122"/>
                <a:cs typeface="Times New Roman" panose="02020603050405020304"/>
              </a:rPr>
              <a:t>端“我的收藏”。</a:t>
            </a:r>
            <a:endParaRPr lang="zh-CN" altLang="en-US" sz="2000" kern="100" dirty="0" smtClean="0">
              <a:latin typeface="Arial" panose="020B0604020202020204"/>
              <a:ea typeface="华文细黑" panose="02010600040101010101" pitchFamily="2" charset="-122"/>
              <a:cs typeface="Times New Roman" panose="02020603050405020304"/>
            </a:endParaRPr>
          </a:p>
        </p:txBody>
      </p:sp>
      <p:pic>
        <p:nvPicPr>
          <p:cNvPr id="4" name="图片 3" descr="logo.png"/>
          <p:cNvPicPr>
            <a:picLocks noChangeAspect="1"/>
          </p:cNvPicPr>
          <p:nvPr/>
        </p:nvPicPr>
        <p:blipFill>
          <a:blip r:embed="rId1" cstate="print"/>
          <a:stretch>
            <a:fillRect/>
          </a:stretch>
        </p:blipFill>
        <p:spPr>
          <a:xfrm>
            <a:off x="935856" y="5805264"/>
            <a:ext cx="1962425" cy="66684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8" y="1052736"/>
            <a:ext cx="9289032" cy="4524315"/>
          </a:xfrm>
          <a:prstGeom prst="rect">
            <a:avLst/>
          </a:prstGeom>
          <a:noFill/>
        </p:spPr>
        <p:txBody>
          <a:bodyPr wrap="square" rtlCol="0">
            <a:spAutoFit/>
          </a:bodyPr>
          <a:lstStyle/>
          <a:p>
            <a:pPr lvl="0">
              <a:lnSpc>
                <a:spcPct val="150000"/>
              </a:lnSpc>
              <a:buFont typeface="Wingdings" panose="05000000000000000000" pitchFamily="2" charset="2"/>
              <a:buChar char="Ø"/>
            </a:pPr>
            <a:r>
              <a:rPr lang="zh-CN" altLang="zh-CN" b="1" dirty="0" smtClean="0"/>
              <a:t>平台主页：</a:t>
            </a:r>
            <a:r>
              <a:rPr lang="zh-CN" altLang="zh-CN" dirty="0" smtClean="0"/>
              <a:t> 支持</a:t>
            </a:r>
            <a:r>
              <a:rPr lang="zh-CN" altLang="zh-CN" b="1" u="sng" dirty="0" smtClean="0"/>
              <a:t>英语</a:t>
            </a:r>
            <a:r>
              <a:rPr lang="zh-CN" altLang="en-US" b="1" u="sng" dirty="0" smtClean="0"/>
              <a:t>、</a:t>
            </a:r>
            <a:r>
              <a:rPr lang="zh-CN" altLang="zh-CN" b="1" u="sng" dirty="0" smtClean="0"/>
              <a:t>阿拉伯语</a:t>
            </a:r>
            <a:r>
              <a:rPr lang="zh-CN" altLang="en-US" b="1" u="sng" dirty="0" smtClean="0"/>
              <a:t>、土耳其语和法语</a:t>
            </a:r>
            <a:r>
              <a:rPr lang="zh-CN" altLang="zh-CN" b="1" u="sng" dirty="0" smtClean="0"/>
              <a:t>显示</a:t>
            </a:r>
            <a:r>
              <a:rPr lang="zh-CN" altLang="zh-CN" dirty="0" smtClean="0"/>
              <a:t>；</a:t>
            </a:r>
            <a:endParaRPr lang="zh-CN" altLang="zh-CN" dirty="0" smtClean="0"/>
          </a:p>
          <a:p>
            <a:pPr lvl="0">
              <a:lnSpc>
                <a:spcPct val="150000"/>
              </a:lnSpc>
              <a:buFont typeface="Wingdings" panose="05000000000000000000" pitchFamily="2" charset="2"/>
              <a:buChar char="Ø"/>
            </a:pPr>
            <a:r>
              <a:rPr lang="zh-CN" altLang="zh-CN" b="1" dirty="0" smtClean="0"/>
              <a:t>检索浏览：</a:t>
            </a:r>
            <a:r>
              <a:rPr lang="zh-CN" altLang="zh-CN" dirty="0" smtClean="0"/>
              <a:t> 支持快速检索和高级检索，</a:t>
            </a:r>
            <a:r>
              <a:rPr lang="zh-CN" altLang="zh-CN" b="1" u="sng" dirty="0" smtClean="0"/>
              <a:t>高级检索条件</a:t>
            </a:r>
            <a:r>
              <a:rPr lang="zh-CN" altLang="zh-CN" dirty="0" smtClean="0"/>
              <a:t>：关键词（范围包括全文</a:t>
            </a:r>
            <a:r>
              <a:rPr lang="en-US" altLang="zh-CN" dirty="0" smtClean="0"/>
              <a:t>/</a:t>
            </a:r>
            <a:r>
              <a:rPr lang="zh-CN" altLang="zh-CN" dirty="0" smtClean="0"/>
              <a:t>文摘</a:t>
            </a:r>
            <a:r>
              <a:rPr lang="en-US" altLang="zh-CN" dirty="0" smtClean="0"/>
              <a:t>/</a:t>
            </a:r>
            <a:r>
              <a:rPr lang="zh-CN" altLang="zh-CN" dirty="0" smtClean="0"/>
              <a:t>标题</a:t>
            </a:r>
            <a:r>
              <a:rPr lang="en-US" altLang="zh-CN" dirty="0" smtClean="0"/>
              <a:t>/</a:t>
            </a:r>
            <a:r>
              <a:rPr lang="zh-CN" altLang="zh-CN" dirty="0" smtClean="0"/>
              <a:t>作者</a:t>
            </a:r>
            <a:r>
              <a:rPr lang="en-US" altLang="zh-CN" dirty="0" smtClean="0"/>
              <a:t>/</a:t>
            </a:r>
            <a:r>
              <a:rPr lang="zh-CN" altLang="zh-CN" dirty="0" smtClean="0"/>
              <a:t>作者机构</a:t>
            </a:r>
            <a:r>
              <a:rPr lang="en-US" altLang="zh-CN" dirty="0" smtClean="0"/>
              <a:t>/</a:t>
            </a:r>
            <a:r>
              <a:rPr lang="zh-CN" altLang="zh-CN" dirty="0" smtClean="0"/>
              <a:t>文件号</a:t>
            </a:r>
            <a:r>
              <a:rPr lang="en-US" altLang="zh-CN" dirty="0" smtClean="0"/>
              <a:t>/</a:t>
            </a:r>
            <a:r>
              <a:rPr lang="zh-CN" altLang="zh-CN" dirty="0" smtClean="0"/>
              <a:t>图标</a:t>
            </a:r>
            <a:r>
              <a:rPr lang="en-US" altLang="zh-CN" dirty="0" smtClean="0"/>
              <a:t>/EISSN</a:t>
            </a:r>
            <a:r>
              <a:rPr lang="zh-CN" altLang="zh-CN" dirty="0" smtClean="0"/>
              <a:t>和</a:t>
            </a:r>
            <a:r>
              <a:rPr lang="en-US" altLang="zh-CN" dirty="0" smtClean="0"/>
              <a:t>ISBN</a:t>
            </a:r>
            <a:r>
              <a:rPr lang="zh-CN" altLang="zh-CN" dirty="0" smtClean="0"/>
              <a:t>等）、时间、文献类型、语言、主题、国家和出版社等； 支持</a:t>
            </a:r>
            <a:r>
              <a:rPr lang="zh-CN" altLang="zh-CN" b="1" u="sng" dirty="0" smtClean="0"/>
              <a:t>按</a:t>
            </a:r>
            <a:r>
              <a:rPr lang="zh-CN" altLang="en-US" b="1" u="sng" dirty="0"/>
              <a:t>学科</a:t>
            </a:r>
            <a:r>
              <a:rPr lang="zh-CN" altLang="zh-CN" b="1" u="sng" dirty="0" smtClean="0"/>
              <a:t>、标题和出版社</a:t>
            </a:r>
            <a:r>
              <a:rPr lang="zh-CN" altLang="zh-CN" dirty="0" smtClean="0"/>
              <a:t>，以及</a:t>
            </a:r>
            <a:r>
              <a:rPr lang="zh-CN" altLang="zh-CN" b="1" u="sng" dirty="0" smtClean="0"/>
              <a:t>按文献类型浏览</a:t>
            </a:r>
            <a:r>
              <a:rPr lang="zh-CN" altLang="zh-CN" dirty="0" smtClean="0"/>
              <a:t>；</a:t>
            </a:r>
            <a:endParaRPr lang="en-US" altLang="zh-CN" dirty="0" smtClean="0"/>
          </a:p>
          <a:p>
            <a:pPr>
              <a:lnSpc>
                <a:spcPct val="150000"/>
              </a:lnSpc>
              <a:buFont typeface="Wingdings" panose="05000000000000000000" pitchFamily="2" charset="2"/>
              <a:buChar char="Ø"/>
            </a:pPr>
            <a:r>
              <a:rPr lang="zh-CN" altLang="zh-CN" b="1" dirty="0" smtClean="0"/>
              <a:t>关联检索：</a:t>
            </a:r>
            <a:r>
              <a:rPr lang="zh-CN" altLang="en-US" dirty="0" smtClean="0"/>
              <a:t>快速检索自动补全检索式，提供建议检索结果；</a:t>
            </a:r>
            <a:endParaRPr lang="zh-CN" altLang="zh-CN" dirty="0" smtClean="0"/>
          </a:p>
          <a:p>
            <a:pPr lvl="0">
              <a:lnSpc>
                <a:spcPct val="150000"/>
              </a:lnSpc>
              <a:buFont typeface="Wingdings" panose="05000000000000000000" pitchFamily="2" charset="2"/>
              <a:buChar char="Ø"/>
            </a:pPr>
            <a:r>
              <a:rPr lang="zh-CN" altLang="zh-CN" b="1" dirty="0" smtClean="0"/>
              <a:t>文献格式： </a:t>
            </a:r>
            <a:r>
              <a:rPr lang="zh-CN" altLang="zh-CN" dirty="0" smtClean="0"/>
              <a:t>支持</a:t>
            </a:r>
            <a:r>
              <a:rPr lang="en-US" altLang="zh-CN" dirty="0" smtClean="0"/>
              <a:t>PDF</a:t>
            </a:r>
            <a:r>
              <a:rPr lang="zh-CN" altLang="zh-CN" dirty="0" smtClean="0"/>
              <a:t>下载（电子书可按章节）、打印和在线浏览；</a:t>
            </a:r>
            <a:endParaRPr lang="zh-CN" altLang="zh-CN" dirty="0" smtClean="0"/>
          </a:p>
          <a:p>
            <a:pPr lvl="0">
              <a:lnSpc>
                <a:spcPct val="150000"/>
              </a:lnSpc>
              <a:buFont typeface="Wingdings" panose="05000000000000000000" pitchFamily="2" charset="2"/>
              <a:buChar char="Ø"/>
            </a:pPr>
            <a:r>
              <a:rPr lang="zh-CN" altLang="zh-CN" b="1" dirty="0" smtClean="0"/>
              <a:t>在线批注： </a:t>
            </a:r>
            <a:r>
              <a:rPr lang="zh-CN" altLang="zh-CN" dirty="0" smtClean="0"/>
              <a:t>可复制、分类文本标记、添加批注和书签；</a:t>
            </a:r>
            <a:endParaRPr lang="zh-CN" altLang="zh-CN" dirty="0" smtClean="0"/>
          </a:p>
          <a:p>
            <a:pPr lvl="0">
              <a:lnSpc>
                <a:spcPct val="150000"/>
              </a:lnSpc>
              <a:buFont typeface="Wingdings" panose="05000000000000000000" pitchFamily="2" charset="2"/>
              <a:buChar char="Ø"/>
            </a:pPr>
            <a:r>
              <a:rPr lang="zh-CN" altLang="zh-CN" b="1" dirty="0" smtClean="0"/>
              <a:t>个性设置： </a:t>
            </a:r>
            <a:r>
              <a:rPr lang="zh-CN" altLang="zh-CN" dirty="0" smtClean="0"/>
              <a:t>用户注册个人账号，可</a:t>
            </a:r>
            <a:r>
              <a:rPr lang="zh-CN" altLang="zh-CN" b="1" u="sng" dirty="0" smtClean="0"/>
              <a:t>保存检索式、浏览历史检索记录</a:t>
            </a:r>
            <a:r>
              <a:rPr lang="zh-CN" altLang="zh-CN" dirty="0" smtClean="0"/>
              <a:t>和</a:t>
            </a:r>
            <a:r>
              <a:rPr lang="zh-CN" altLang="zh-CN" b="1" u="sng" dirty="0" smtClean="0"/>
              <a:t>收藏目标文献</a:t>
            </a:r>
            <a:r>
              <a:rPr lang="zh-CN" altLang="zh-CN" dirty="0" smtClean="0"/>
              <a:t>；</a:t>
            </a:r>
            <a:endParaRPr lang="zh-CN" altLang="zh-CN" dirty="0" smtClean="0"/>
          </a:p>
          <a:p>
            <a:pPr lvl="0">
              <a:lnSpc>
                <a:spcPct val="150000"/>
              </a:lnSpc>
              <a:buFont typeface="Wingdings" panose="05000000000000000000" pitchFamily="2" charset="2"/>
              <a:buChar char="Ø"/>
            </a:pPr>
            <a:r>
              <a:rPr lang="zh-CN" altLang="zh-CN" b="1" dirty="0" smtClean="0"/>
              <a:t>资源共享： </a:t>
            </a:r>
            <a:r>
              <a:rPr lang="zh-CN" altLang="zh-CN" dirty="0" smtClean="0"/>
              <a:t>用户可通过社交媒体和电子邮件，分享相关文章；</a:t>
            </a:r>
            <a:endParaRPr lang="zh-CN" altLang="zh-CN" dirty="0" smtClean="0"/>
          </a:p>
          <a:p>
            <a:pPr lvl="0">
              <a:lnSpc>
                <a:spcPct val="150000"/>
              </a:lnSpc>
              <a:buFont typeface="Wingdings" panose="05000000000000000000" pitchFamily="2" charset="2"/>
              <a:buChar char="Ø"/>
            </a:pPr>
            <a:r>
              <a:rPr lang="zh-CN" altLang="zh-CN" b="1" dirty="0" smtClean="0"/>
              <a:t>使用统计： </a:t>
            </a:r>
            <a:r>
              <a:rPr lang="zh-CN" altLang="zh-CN" dirty="0" smtClean="0"/>
              <a:t>支持符合</a:t>
            </a:r>
            <a:r>
              <a:rPr lang="en-US" altLang="zh-CN" b="1" u="sng" dirty="0" smtClean="0"/>
              <a:t>COUNTER</a:t>
            </a:r>
            <a:r>
              <a:rPr lang="zh-CN" altLang="zh-CN" b="1" u="sng" dirty="0" smtClean="0"/>
              <a:t>标准的使用统计</a:t>
            </a:r>
            <a:r>
              <a:rPr lang="zh-CN" altLang="zh-CN" dirty="0" smtClean="0"/>
              <a:t>，以及按主题和文献类型的统计报告。</a:t>
            </a:r>
            <a:endParaRPr lang="zh-CN" altLang="zh-CN" dirty="0" smtClean="0"/>
          </a:p>
          <a:p>
            <a:endParaRPr lang="zh-CN" altLang="en-US" b="1" dirty="0"/>
          </a:p>
        </p:txBody>
      </p:sp>
      <p:pic>
        <p:nvPicPr>
          <p:cNvPr id="3" name="图片 2" descr="logo.png"/>
          <p:cNvPicPr>
            <a:picLocks noChangeAspect="1"/>
          </p:cNvPicPr>
          <p:nvPr/>
        </p:nvPicPr>
        <p:blipFill>
          <a:blip r:embed="rId1" cstate="print"/>
          <a:stretch>
            <a:fillRect/>
          </a:stretch>
        </p:blipFill>
        <p:spPr>
          <a:xfrm>
            <a:off x="935856" y="5733256"/>
            <a:ext cx="1962425" cy="66684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5816" y="1522031"/>
            <a:ext cx="4032448" cy="4859298"/>
          </a:xfrm>
          <a:prstGeom prst="rect">
            <a:avLst/>
          </a:prstGeom>
        </p:spPr>
      </p:pic>
      <p:pic>
        <p:nvPicPr>
          <p:cNvPr id="3" name="图片 2"/>
          <p:cNvPicPr>
            <a:picLocks noChangeAspect="1"/>
          </p:cNvPicPr>
          <p:nvPr/>
        </p:nvPicPr>
        <p:blipFill>
          <a:blip r:embed="rId2"/>
          <a:stretch>
            <a:fillRect/>
          </a:stretch>
        </p:blipFill>
        <p:spPr>
          <a:xfrm>
            <a:off x="5760392" y="2618180"/>
            <a:ext cx="2667000" cy="2667000"/>
          </a:xfrm>
          <a:prstGeom prst="rect">
            <a:avLst/>
          </a:prstGeom>
        </p:spPr>
      </p:pic>
      <p:sp>
        <p:nvSpPr>
          <p:cNvPr id="4" name="矩形 3"/>
          <p:cNvSpPr/>
          <p:nvPr/>
        </p:nvSpPr>
        <p:spPr>
          <a:xfrm>
            <a:off x="229910" y="578389"/>
            <a:ext cx="6106546" cy="923330"/>
          </a:xfrm>
          <a:prstGeom prst="rect">
            <a:avLst/>
          </a:prstGeom>
          <a:noFill/>
        </p:spPr>
        <p:txBody>
          <a:bodyPr wrap="square" lIns="91440" tIns="45720" rIns="91440" bIns="45720">
            <a:spAutoFit/>
          </a:bodyPr>
          <a:lstStyle/>
          <a:p>
            <a:pPr algn="ctr"/>
            <a:r>
              <a:rPr lang="zh-CN" altLang="en-US" sz="5400" b="1" dirty="0" smtClean="0">
                <a:ln w="22225">
                  <a:solidFill>
                    <a:schemeClr val="accent2"/>
                  </a:solidFill>
                  <a:prstDash val="solid"/>
                </a:ln>
                <a:solidFill>
                  <a:schemeClr val="accent2">
                    <a:lumMod val="40000"/>
                    <a:lumOff val="60000"/>
                  </a:schemeClr>
                </a:solidFill>
              </a:rPr>
              <a:t>如何访问</a:t>
            </a:r>
            <a:r>
              <a:rPr lang="en-US" altLang="zh-CN" sz="5400" b="1" dirty="0" smtClean="0">
                <a:ln w="22225">
                  <a:solidFill>
                    <a:schemeClr val="accent2"/>
                  </a:solidFill>
                  <a:prstDash val="solid"/>
                </a:ln>
                <a:solidFill>
                  <a:schemeClr val="accent2">
                    <a:lumMod val="40000"/>
                    <a:lumOff val="60000"/>
                  </a:schemeClr>
                </a:solidFill>
              </a:rPr>
              <a:t>Al </a:t>
            </a:r>
            <a:r>
              <a:rPr lang="en-US" altLang="zh-CN" sz="5400" b="1" dirty="0" err="1" smtClean="0">
                <a:ln w="22225">
                  <a:solidFill>
                    <a:schemeClr val="accent2"/>
                  </a:solidFill>
                  <a:prstDash val="solid"/>
                </a:ln>
                <a:solidFill>
                  <a:schemeClr val="accent2">
                    <a:lumMod val="40000"/>
                    <a:lumOff val="60000"/>
                  </a:schemeClr>
                </a:solidFill>
              </a:rPr>
              <a:t>Manhal</a:t>
            </a:r>
            <a:endParaRPr lang="zh-CN" altLang="en-US" sz="5400" b="1" dirty="0">
              <a:ln w="22225">
                <a:solidFill>
                  <a:schemeClr val="accent2"/>
                </a:solidFill>
                <a:prstDash val="solid"/>
              </a:ln>
              <a:solidFill>
                <a:schemeClr val="accent2">
                  <a:lumMod val="40000"/>
                  <a:lumOff val="60000"/>
                </a:schemeClr>
              </a:solidFill>
            </a:endParaRPr>
          </a:p>
        </p:txBody>
      </p:sp>
      <p:sp>
        <p:nvSpPr>
          <p:cNvPr id="5" name="矩形 4"/>
          <p:cNvSpPr/>
          <p:nvPr/>
        </p:nvSpPr>
        <p:spPr>
          <a:xfrm>
            <a:off x="4824288" y="1617208"/>
            <a:ext cx="5051383" cy="400110"/>
          </a:xfrm>
          <a:prstGeom prst="rect">
            <a:avLst/>
          </a:prstGeom>
        </p:spPr>
        <p:txBody>
          <a:bodyPr wrap="none">
            <a:spAutoFit/>
          </a:bodyPr>
          <a:lstStyle/>
          <a:p>
            <a:r>
              <a:rPr lang="zh-CN" altLang="en-US" sz="2000" b="1" kern="100" dirty="0">
                <a:latin typeface="Arial" panose="020B0604020202020204"/>
                <a:ea typeface="华文细黑" panose="02010600040101010101" pitchFamily="2" charset="-122"/>
                <a:cs typeface="Arial" panose="020B0604020202020204"/>
              </a:rPr>
              <a:t>访问网址：</a:t>
            </a:r>
            <a:r>
              <a:rPr lang="en-US" altLang="zh-CN" sz="2000" b="1" kern="100" dirty="0">
                <a:latin typeface="Arial" panose="020B0604020202020204"/>
                <a:ea typeface="华文细黑" panose="02010600040101010101" pitchFamily="2" charset="-122"/>
                <a:cs typeface="Arial" panose="020B0604020202020204"/>
              </a:rPr>
              <a:t>http://platform.almanhal.com/</a:t>
            </a:r>
            <a:endParaRPr lang="zh-CN" altLang="en-US" sz="2000" b="1" kern="100" dirty="0">
              <a:latin typeface="Arial" panose="020B0604020202020204"/>
              <a:ea typeface="华文细黑" panose="02010600040101010101" pitchFamily="2" charset="-122"/>
              <a:cs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9372" y="5517232"/>
            <a:ext cx="4802175" cy="1332088"/>
            <a:chOff x="71995" y="5517232"/>
            <a:chExt cx="4355989" cy="1332088"/>
          </a:xfrm>
        </p:grpSpPr>
        <p:pic>
          <p:nvPicPr>
            <p:cNvPr id="1031" name="Picture 7"/>
            <p:cNvPicPr>
              <a:picLocks noChangeAspect="1" noChangeArrowheads="1"/>
            </p:cNvPicPr>
            <p:nvPr/>
          </p:nvPicPr>
          <p:blipFill>
            <a:blip r:embed="rId1" cstate="print"/>
            <a:srcRect/>
            <a:stretch>
              <a:fillRect/>
            </a:stretch>
          </p:blipFill>
          <p:spPr bwMode="auto">
            <a:xfrm>
              <a:off x="71995" y="6309320"/>
              <a:ext cx="4355989" cy="540000"/>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107504" y="5517232"/>
              <a:ext cx="2736304" cy="1046231"/>
            </a:xfrm>
            <a:prstGeom prst="rect">
              <a:avLst/>
            </a:prstGeom>
            <a:noFill/>
            <a:ln w="9525">
              <a:noFill/>
              <a:miter lim="800000"/>
              <a:headEnd/>
              <a:tailEnd/>
            </a:ln>
          </p:spPr>
        </p:pic>
      </p:grpSp>
      <p:pic>
        <p:nvPicPr>
          <p:cNvPr id="1029" name="Picture 5"/>
          <p:cNvPicPr>
            <a:picLocks noChangeAspect="1" noChangeArrowheads="1"/>
          </p:cNvPicPr>
          <p:nvPr/>
        </p:nvPicPr>
        <p:blipFill>
          <a:blip r:embed="rId3" cstate="print"/>
          <a:srcRect/>
          <a:stretch>
            <a:fillRect/>
          </a:stretch>
        </p:blipFill>
        <p:spPr bwMode="auto">
          <a:xfrm>
            <a:off x="555" y="620688"/>
            <a:ext cx="10100469" cy="4925574"/>
          </a:xfrm>
          <a:prstGeom prst="rect">
            <a:avLst/>
          </a:prstGeom>
          <a:noFill/>
          <a:ln w="9525">
            <a:noFill/>
            <a:miter lim="800000"/>
            <a:headEnd/>
            <a:tailEnd/>
          </a:ln>
        </p:spPr>
      </p:pic>
      <p:sp>
        <p:nvSpPr>
          <p:cNvPr id="3" name="TextBox 2"/>
          <p:cNvSpPr txBox="1"/>
          <p:nvPr/>
        </p:nvSpPr>
        <p:spPr>
          <a:xfrm>
            <a:off x="4392240" y="2492898"/>
            <a:ext cx="6072302" cy="954107"/>
          </a:xfrm>
          <a:prstGeom prst="rect">
            <a:avLst/>
          </a:prstGeom>
          <a:noFill/>
        </p:spPr>
        <p:txBody>
          <a:bodyPr wrap="square" rtlCol="0">
            <a:spAutoFit/>
          </a:bodyPr>
          <a:lstStyle/>
          <a:p>
            <a:pPr algn="ctr"/>
            <a:r>
              <a:rPr lang="en-US" altLang="zh-CN" sz="2800" b="1" spc="-150" dirty="0" smtClean="0">
                <a:solidFill>
                  <a:schemeClr val="bg2">
                    <a:lumMod val="10000"/>
                  </a:schemeClr>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cs typeface="Arial" panose="020B0604020202020204" pitchFamily="34" charset="0"/>
              </a:rPr>
              <a:t>                   </a:t>
            </a:r>
            <a:r>
              <a:rPr lang="en-US" altLang="zh-CN" sz="2800" spc="-150" dirty="0" smtClean="0">
                <a:solidFill>
                  <a:schemeClr val="bg2">
                    <a:lumMod val="10000"/>
                  </a:schemeClr>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cs typeface="Arial" panose="020B0604020202020204" pitchFamily="34" charset="0"/>
              </a:rPr>
              <a:t>Al Manhal </a:t>
            </a:r>
            <a:endParaRPr lang="en-US" altLang="zh-CN" sz="2800" spc="-150" dirty="0" smtClean="0">
              <a:solidFill>
                <a:schemeClr val="bg2">
                  <a:lumMod val="10000"/>
                </a:schemeClr>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cs typeface="Arial" panose="020B0604020202020204" pitchFamily="34" charset="0"/>
            </a:endParaRPr>
          </a:p>
          <a:p>
            <a:pPr algn="ctr"/>
            <a:r>
              <a:rPr lang="zh-CN" altLang="en-US" sz="2800" b="1" spc="-150" dirty="0" smtClean="0">
                <a:solidFill>
                  <a:schemeClr val="bg2">
                    <a:lumMod val="10000"/>
                  </a:schemeClr>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cs typeface="Arial" panose="020B0604020202020204" pitchFamily="34" charset="0"/>
              </a:rPr>
              <a:t>数据库介绍与平台使用指南</a:t>
            </a:r>
            <a:endParaRPr lang="zh-CN" altLang="en-US" sz="2800" b="1" spc="-150" dirty="0" smtClean="0">
              <a:solidFill>
                <a:schemeClr val="bg2">
                  <a:lumMod val="10000"/>
                </a:schemeClr>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b="5512"/>
          <a:stretch>
            <a:fillRect/>
          </a:stretch>
        </p:blipFill>
        <p:spPr>
          <a:xfrm>
            <a:off x="1691940" y="2636912"/>
            <a:ext cx="6624736" cy="3207565"/>
          </a:xfrm>
          <a:prstGeom prst="rect">
            <a:avLst/>
          </a:prstGeom>
        </p:spPr>
      </p:pic>
      <p:sp>
        <p:nvSpPr>
          <p:cNvPr id="4" name="TextBox 1"/>
          <p:cNvSpPr txBox="1"/>
          <p:nvPr/>
        </p:nvSpPr>
        <p:spPr>
          <a:xfrm>
            <a:off x="503808" y="692696"/>
            <a:ext cx="9001000" cy="18466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pPr>
            <a:r>
              <a:rPr lang="en-US" altLang="zh-CN" sz="2400" b="1" dirty="0" smtClean="0">
                <a:latin typeface="华文细黑" panose="02010600040101010101" pitchFamily="2" charset="-122"/>
                <a:ea typeface="华文细黑" panose="02010600040101010101" pitchFamily="2" charset="-122"/>
              </a:rPr>
              <a:t>3.2  Al Manhal </a:t>
            </a:r>
            <a:r>
              <a:rPr lang="zh-CN" altLang="en-US" sz="2400" b="1" dirty="0" smtClean="0">
                <a:latin typeface="华文细黑" panose="02010600040101010101" pitchFamily="2" charset="-122"/>
                <a:ea typeface="华文细黑" panose="02010600040101010101" pitchFamily="2" charset="-122"/>
              </a:rPr>
              <a:t>平台使用方法</a:t>
            </a:r>
            <a:r>
              <a:rPr lang="en-US" altLang="zh-CN" sz="2400" dirty="0" smtClean="0">
                <a:latin typeface="华文细黑" panose="02010600040101010101" pitchFamily="2" charset="-122"/>
                <a:ea typeface="华文细黑" panose="02010600040101010101" pitchFamily="2" charset="-122"/>
              </a:rPr>
              <a:t> </a:t>
            </a:r>
            <a:endParaRPr lang="en-US" altLang="zh-CN" sz="2400" dirty="0" smtClean="0">
              <a:latin typeface="华文细黑" panose="02010600040101010101" pitchFamily="2" charset="-122"/>
              <a:ea typeface="华文细黑" panose="02010600040101010101" pitchFamily="2" charset="-122"/>
            </a:endParaRPr>
          </a:p>
          <a:p>
            <a:pPr lvl="0" indent="-342900">
              <a:lnSpc>
                <a:spcPct val="110000"/>
              </a:lnSpc>
              <a:spcAft>
                <a:spcPts val="0"/>
              </a:spcAft>
              <a:buSzPts val="800"/>
            </a:pPr>
            <a:r>
              <a:rPr lang="en-US" altLang="zh-CN" sz="2000" kern="100" dirty="0" smtClean="0">
                <a:latin typeface="Arial" panose="020B0604020202020204"/>
                <a:ea typeface="华文细黑" panose="02010600040101010101" pitchFamily="2" charset="-122"/>
                <a:cs typeface="Times New Roman" panose="02020603050405020304"/>
              </a:rPr>
              <a:t>Al Manhal </a:t>
            </a:r>
            <a:r>
              <a:rPr lang="zh-CN" altLang="en-US" sz="2000" kern="100" dirty="0" smtClean="0">
                <a:latin typeface="Arial" panose="020B0604020202020204"/>
                <a:ea typeface="华文细黑" panose="02010600040101010101" pitchFamily="2" charset="-122"/>
                <a:cs typeface="Times New Roman" panose="02020603050405020304"/>
              </a:rPr>
              <a:t>于</a:t>
            </a:r>
            <a:r>
              <a:rPr lang="en-US" altLang="zh-CN" sz="2000" kern="100" dirty="0" smtClean="0">
                <a:latin typeface="Arial" panose="020B0604020202020204"/>
                <a:ea typeface="华文细黑" panose="02010600040101010101" pitchFamily="2" charset="-122"/>
                <a:cs typeface="Times New Roman" panose="02020603050405020304"/>
              </a:rPr>
              <a:t>2015</a:t>
            </a:r>
            <a:r>
              <a:rPr lang="zh-CN" altLang="en-US" sz="2000" kern="100" dirty="0" smtClean="0">
                <a:latin typeface="Arial" panose="020B0604020202020204"/>
                <a:ea typeface="华文细黑" panose="02010600040101010101" pitchFamily="2" charset="-122"/>
                <a:cs typeface="Times New Roman" panose="02020603050405020304"/>
              </a:rPr>
              <a:t>年启用了新</a:t>
            </a:r>
            <a:r>
              <a:rPr lang="zh-CN" altLang="zh-CN" sz="2000" kern="100" dirty="0" smtClean="0">
                <a:latin typeface="Arial" panose="020B0604020202020204"/>
                <a:ea typeface="华文细黑" panose="02010600040101010101" pitchFamily="2" charset="-122"/>
                <a:cs typeface="Arial" panose="020B0604020202020204"/>
              </a:rPr>
              <a:t>数据库</a:t>
            </a:r>
            <a:r>
              <a:rPr lang="zh-CN" altLang="en-US" sz="2000" kern="100" dirty="0" smtClean="0">
                <a:latin typeface="Arial" panose="020B0604020202020204"/>
                <a:ea typeface="华文细黑" panose="02010600040101010101" pitchFamily="2" charset="-122"/>
                <a:cs typeface="Arial" panose="020B0604020202020204"/>
              </a:rPr>
              <a:t>平台</a:t>
            </a:r>
            <a:r>
              <a:rPr lang="zh-CN" altLang="zh-CN" sz="2000" kern="100" dirty="0" smtClean="0">
                <a:latin typeface="Arial" panose="020B0604020202020204"/>
                <a:ea typeface="华文细黑" panose="02010600040101010101" pitchFamily="2" charset="-122"/>
                <a:cs typeface="Arial" panose="020B0604020202020204"/>
              </a:rPr>
              <a:t>，是</a:t>
            </a:r>
            <a:r>
              <a:rPr lang="zh-CN" altLang="zh-CN" sz="2000" b="1" kern="100" dirty="0" smtClean="0">
                <a:latin typeface="Arial" panose="020B0604020202020204"/>
                <a:ea typeface="华文细黑" panose="02010600040101010101" pitchFamily="2" charset="-122"/>
                <a:cs typeface="Arial" panose="020B0604020202020204"/>
              </a:rPr>
              <a:t>目前全球第一个也是唯一可对其阿拉伯语资源内容提供全文检索的数据库</a:t>
            </a:r>
            <a:r>
              <a:rPr lang="zh-CN" altLang="zh-CN" sz="2000" kern="100" dirty="0" smtClean="0">
                <a:latin typeface="Arial" panose="020B0604020202020204"/>
                <a:ea typeface="华文细黑" panose="02010600040101010101" pitchFamily="2" charset="-122"/>
                <a:cs typeface="Arial" panose="020B0604020202020204"/>
              </a:rPr>
              <a:t>，可检索来自阿拉伯语世界领先的学术类、科技类等专业的资源内容。</a:t>
            </a:r>
            <a:endParaRPr lang="zh-CN" altLang="zh-CN" sz="2000" dirty="0">
              <a:cs typeface="Times New Roman" panose="02020603050405020304"/>
            </a:endParaRPr>
          </a:p>
        </p:txBody>
      </p:sp>
      <p:sp>
        <p:nvSpPr>
          <p:cNvPr id="8" name="矩形 7"/>
          <p:cNvSpPr/>
          <p:nvPr/>
        </p:nvSpPr>
        <p:spPr>
          <a:xfrm>
            <a:off x="647824" y="6093296"/>
            <a:ext cx="4767652" cy="400110"/>
          </a:xfrm>
          <a:prstGeom prst="rect">
            <a:avLst/>
          </a:prstGeom>
        </p:spPr>
        <p:txBody>
          <a:bodyPr wrap="none">
            <a:spAutoFit/>
          </a:bodyPr>
          <a:lstStyle/>
          <a:p>
            <a:r>
              <a:rPr lang="zh-CN" altLang="en-US" sz="2000" kern="100" dirty="0" smtClean="0">
                <a:latin typeface="Arial" panose="020B0604020202020204"/>
                <a:ea typeface="华文细黑" panose="02010600040101010101" pitchFamily="2" charset="-122"/>
                <a:cs typeface="Arial" panose="020B0604020202020204"/>
              </a:rPr>
              <a:t>访问网址：</a:t>
            </a:r>
            <a:r>
              <a:rPr lang="en-US" altLang="zh-CN" sz="2000" kern="100" dirty="0" smtClean="0">
                <a:latin typeface="Arial" panose="020B0604020202020204"/>
                <a:ea typeface="华文细黑" panose="02010600040101010101" pitchFamily="2" charset="-122"/>
                <a:cs typeface="Arial" panose="020B0604020202020204"/>
              </a:rPr>
              <a:t>http://platform.almanhal.com/</a:t>
            </a:r>
            <a:endParaRPr lang="zh-CN" altLang="en-US" sz="2000" kern="100" dirty="0">
              <a:latin typeface="Arial" panose="020B0604020202020204"/>
              <a:ea typeface="华文细黑" panose="02010600040101010101" pitchFamily="2" charset="-122"/>
              <a:cs typeface="Arial" panose="020B0604020202020204"/>
            </a:endParaRPr>
          </a:p>
        </p:txBody>
      </p:sp>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a:t>
            </a:r>
            <a:endParaRPr lang="zh-CN" altLang="zh-CN" dirty="0">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3808" y="5632778"/>
            <a:ext cx="3270447" cy="400110"/>
          </a:xfrm>
          <a:prstGeom prst="rect">
            <a:avLst/>
          </a:prstGeom>
        </p:spPr>
        <p:txBody>
          <a:bodyPr wrap="none">
            <a:spAutoFit/>
          </a:bodyPr>
          <a:lstStyle/>
          <a:p>
            <a:r>
              <a:rPr lang="zh-CN" altLang="en-US" sz="2000" kern="100" dirty="0" smtClean="0">
                <a:latin typeface="Arial" panose="020B0604020202020204"/>
                <a:ea typeface="华文细黑" panose="02010600040101010101" pitchFamily="2" charset="-122"/>
                <a:cs typeface="Arial" panose="020B0604020202020204"/>
              </a:rPr>
              <a:t>按学科分类并显示资源数量</a:t>
            </a:r>
            <a:endParaRPr lang="zh-CN" altLang="en-US" sz="2000" kern="100" dirty="0">
              <a:latin typeface="Arial" panose="020B0604020202020204"/>
              <a:ea typeface="华文细黑" panose="02010600040101010101" pitchFamily="2" charset="-122"/>
              <a:cs typeface="Arial" panose="020B0604020202020204"/>
            </a:endParaRPr>
          </a:p>
        </p:txBody>
      </p:sp>
      <p:pic>
        <p:nvPicPr>
          <p:cNvPr id="3" name="图片 2"/>
          <p:cNvPicPr>
            <a:picLocks noChangeAspect="1"/>
          </p:cNvPicPr>
          <p:nvPr/>
        </p:nvPicPr>
        <p:blipFill>
          <a:blip r:embed="rId1"/>
          <a:stretch>
            <a:fillRect/>
          </a:stretch>
        </p:blipFill>
        <p:spPr>
          <a:xfrm>
            <a:off x="503808" y="1052736"/>
            <a:ext cx="8988861" cy="4296076"/>
          </a:xfrm>
          <a:prstGeom prst="rect">
            <a:avLst/>
          </a:prstGeom>
        </p:spPr>
      </p:pic>
      <p:sp>
        <p:nvSpPr>
          <p:cNvPr id="6" name="TextBox 1"/>
          <p:cNvSpPr txBox="1"/>
          <p:nvPr/>
        </p:nvSpPr>
        <p:spPr>
          <a:xfrm>
            <a:off x="5544368" y="168605"/>
            <a:ext cx="331236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主页显示最受欢迎学科资源</a:t>
            </a:r>
            <a:endParaRPr lang="zh-CN" altLang="zh-CN" dirty="0">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srcRect b="5512"/>
          <a:stretch>
            <a:fillRect/>
          </a:stretch>
        </p:blipFill>
        <p:spPr>
          <a:xfrm>
            <a:off x="503808" y="1268760"/>
            <a:ext cx="9072014" cy="4392488"/>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数据库主页检索</a:t>
            </a:r>
            <a:endParaRPr lang="zh-CN" altLang="zh-CN" dirty="0">
              <a:cs typeface="Times New Roman" panose="02020603050405020304"/>
            </a:endParaRPr>
          </a:p>
        </p:txBody>
      </p:sp>
      <p:sp>
        <p:nvSpPr>
          <p:cNvPr id="9" name="矩形 8"/>
          <p:cNvSpPr/>
          <p:nvPr/>
        </p:nvSpPr>
        <p:spPr>
          <a:xfrm>
            <a:off x="2672892" y="3356992"/>
            <a:ext cx="909875" cy="289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616023" y="3158956"/>
            <a:ext cx="1368152" cy="7920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solidFill>
                  <a:srgbClr val="FF0000"/>
                </a:solidFill>
              </a:rPr>
              <a:t>快速检索</a:t>
            </a:r>
            <a:endParaRPr lang="en-US" altLang="zh-CN" dirty="0" smtClean="0">
              <a:solidFill>
                <a:srgbClr val="FF0000"/>
              </a:solidFill>
            </a:endParaRPr>
          </a:p>
          <a:p>
            <a:pPr algn="ctr"/>
            <a:r>
              <a:rPr lang="zh-CN" altLang="en-US" dirty="0" smtClean="0">
                <a:solidFill>
                  <a:srgbClr val="0000FF"/>
                </a:solidFill>
              </a:rPr>
              <a:t>高级检索</a:t>
            </a:r>
            <a:endParaRPr lang="zh-CN" altLang="en-US" dirty="0">
              <a:solidFill>
                <a:srgbClr val="0000FF"/>
              </a:solidFill>
            </a:endParaRPr>
          </a:p>
        </p:txBody>
      </p:sp>
      <p:sp>
        <p:nvSpPr>
          <p:cNvPr id="13" name="矩形 12"/>
          <p:cNvSpPr/>
          <p:nvPr/>
        </p:nvSpPr>
        <p:spPr>
          <a:xfrm>
            <a:off x="6556324" y="3284984"/>
            <a:ext cx="936104" cy="614892"/>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4" name="矩形 13"/>
          <p:cNvSpPr/>
          <p:nvPr/>
        </p:nvSpPr>
        <p:spPr>
          <a:xfrm>
            <a:off x="8856735" y="1448752"/>
            <a:ext cx="307459" cy="252056"/>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5" name="圆角矩形 14"/>
          <p:cNvSpPr/>
          <p:nvPr/>
        </p:nvSpPr>
        <p:spPr>
          <a:xfrm>
            <a:off x="7704608" y="1801257"/>
            <a:ext cx="2016224" cy="6811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ts val="2500"/>
              </a:lnSpc>
            </a:pPr>
            <a:r>
              <a:rPr lang="zh-CN" altLang="en-US" dirty="0" smtClean="0">
                <a:solidFill>
                  <a:schemeClr val="tx1"/>
                </a:solidFill>
              </a:rPr>
              <a:t>点击显示软键盘</a:t>
            </a:r>
            <a:endParaRPr lang="en-US" altLang="zh-CN" dirty="0" smtClean="0">
              <a:solidFill>
                <a:schemeClr val="tx1"/>
              </a:solidFill>
            </a:endParaRPr>
          </a:p>
          <a:p>
            <a:pPr algn="ctr">
              <a:lnSpc>
                <a:spcPts val="2500"/>
              </a:lnSpc>
            </a:pPr>
            <a:r>
              <a:rPr lang="zh-CN" altLang="en-US" dirty="0" smtClean="0">
                <a:solidFill>
                  <a:schemeClr val="tx1"/>
                </a:solidFill>
              </a:rPr>
              <a:t>可选语言</a:t>
            </a:r>
            <a:endParaRPr lang="zh-CN" altLang="en-US"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2318204" y="3809880"/>
            <a:ext cx="1619250" cy="14001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03674" y="813710"/>
            <a:ext cx="7056784" cy="2926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03808" y="836712"/>
            <a:ext cx="9010913" cy="5198604"/>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a:latin typeface="华文细黑" panose="02010600040101010101" pitchFamily="2" charset="-122"/>
                <a:ea typeface="华文细黑" panose="02010600040101010101" pitchFamily="2" charset="-122"/>
              </a:rPr>
              <a:t>快速</a:t>
            </a:r>
            <a:r>
              <a:rPr lang="zh-CN" altLang="en-US" sz="2000" dirty="0" smtClean="0">
                <a:latin typeface="华文细黑" panose="02010600040101010101" pitchFamily="2" charset="-122"/>
                <a:ea typeface="华文细黑" panose="02010600040101010101" pitchFamily="2" charset="-122"/>
              </a:rPr>
              <a:t>检索</a:t>
            </a:r>
            <a:endParaRPr lang="zh-CN" altLang="zh-CN" dirty="0">
              <a:cs typeface="Times New Roman" panose="02020603050405020304"/>
            </a:endParaRPr>
          </a:p>
        </p:txBody>
      </p:sp>
      <p:sp>
        <p:nvSpPr>
          <p:cNvPr id="9" name="矩形 8"/>
          <p:cNvSpPr/>
          <p:nvPr/>
        </p:nvSpPr>
        <p:spPr>
          <a:xfrm>
            <a:off x="2952080" y="2780928"/>
            <a:ext cx="909875" cy="289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128544" y="3501008"/>
            <a:ext cx="1944216" cy="9876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solidFill>
                  <a:srgbClr val="FF0000"/>
                </a:solidFill>
              </a:rPr>
              <a:t>快速检索</a:t>
            </a:r>
            <a:endParaRPr lang="en-US" altLang="zh-CN" dirty="0" smtClean="0">
              <a:solidFill>
                <a:srgbClr val="FF0000"/>
              </a:solidFill>
            </a:endParaRPr>
          </a:p>
          <a:p>
            <a:pPr algn="ctr"/>
            <a:r>
              <a:rPr lang="zh-CN" altLang="en-US" dirty="0" smtClean="0">
                <a:solidFill>
                  <a:srgbClr val="FF0000"/>
                </a:solidFill>
              </a:rPr>
              <a:t>自动补全检索式</a:t>
            </a:r>
            <a:endParaRPr lang="en-US" altLang="zh-CN" dirty="0" smtClean="0">
              <a:solidFill>
                <a:srgbClr val="FF0000"/>
              </a:solidFill>
            </a:endParaRPr>
          </a:p>
          <a:p>
            <a:pPr algn="ctr"/>
            <a:r>
              <a:rPr lang="zh-CN" altLang="en-US" dirty="0" smtClean="0">
                <a:solidFill>
                  <a:srgbClr val="FF0000"/>
                </a:solidFill>
              </a:rPr>
              <a:t>提供检索建议</a:t>
            </a:r>
            <a:endParaRPr lang="en-US" altLang="zh-CN" dirty="0" smtClean="0">
              <a:solidFill>
                <a:srgbClr val="FF0000"/>
              </a:solidFill>
            </a:endParaRPr>
          </a:p>
        </p:txBody>
      </p:sp>
      <p:sp>
        <p:nvSpPr>
          <p:cNvPr id="13" name="矩形 12"/>
          <p:cNvSpPr/>
          <p:nvPr/>
        </p:nvSpPr>
        <p:spPr>
          <a:xfrm>
            <a:off x="3861954" y="3604028"/>
            <a:ext cx="2978557" cy="977100"/>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4" name="矩形 13"/>
          <p:cNvSpPr/>
          <p:nvPr/>
        </p:nvSpPr>
        <p:spPr>
          <a:xfrm>
            <a:off x="7730898" y="2788737"/>
            <a:ext cx="621782" cy="281917"/>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719832" y="5301208"/>
            <a:ext cx="4320480" cy="126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AutoNum type="alphaLcPeriod"/>
            </a:pPr>
            <a:r>
              <a:rPr lang="zh-CN" altLang="en-US" dirty="0" smtClean="0"/>
              <a:t>输入关键词，选择检索范围：全文</a:t>
            </a:r>
            <a:r>
              <a:rPr lang="en-US" altLang="zh-CN" dirty="0" smtClean="0"/>
              <a:t>/</a:t>
            </a:r>
            <a:r>
              <a:rPr lang="zh-CN" altLang="en-US" dirty="0" smtClean="0"/>
              <a:t>文摘</a:t>
            </a:r>
            <a:r>
              <a:rPr lang="en-US" altLang="zh-CN" dirty="0" smtClean="0"/>
              <a:t>/</a:t>
            </a:r>
            <a:r>
              <a:rPr lang="zh-CN" altLang="en-US" dirty="0" smtClean="0"/>
              <a:t>标题</a:t>
            </a:r>
            <a:r>
              <a:rPr lang="en-US" altLang="zh-CN" dirty="0" smtClean="0"/>
              <a:t>/EISSN/DOI/</a:t>
            </a:r>
            <a:r>
              <a:rPr lang="zh-CN" altLang="en-US" dirty="0" smtClean="0"/>
              <a:t>文件号等</a:t>
            </a:r>
            <a:endParaRPr lang="en-US" altLang="zh-CN" dirty="0" smtClean="0"/>
          </a:p>
          <a:p>
            <a:pPr marL="342900" indent="-342900">
              <a:buAutoNum type="alphaLcPeriod"/>
            </a:pPr>
            <a:r>
              <a:rPr lang="zh-CN" altLang="en-US" dirty="0" smtClean="0"/>
              <a:t>选择时间范围</a:t>
            </a:r>
            <a:endParaRPr lang="zh-CN" altLang="en-US" dirty="0"/>
          </a:p>
        </p:txBody>
      </p:sp>
      <p:sp>
        <p:nvSpPr>
          <p:cNvPr id="5" name="圆角矩形 4"/>
          <p:cNvSpPr/>
          <p:nvPr/>
        </p:nvSpPr>
        <p:spPr>
          <a:xfrm>
            <a:off x="5472359" y="5301208"/>
            <a:ext cx="4428001" cy="12241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en-US" altLang="zh-CN" dirty="0" smtClean="0"/>
              <a:t>c.   </a:t>
            </a:r>
            <a:r>
              <a:rPr lang="zh-CN" altLang="en-US" dirty="0" smtClean="0"/>
              <a:t>通过选择过滤条件，精确检索范围：</a:t>
            </a:r>
            <a:endParaRPr lang="en-US" altLang="zh-CN" dirty="0" smtClean="0"/>
          </a:p>
          <a:p>
            <a:r>
              <a:rPr lang="zh-CN" altLang="en-US" dirty="0" smtClean="0"/>
              <a:t>文献类型</a:t>
            </a:r>
            <a:r>
              <a:rPr lang="en-US" altLang="zh-CN" dirty="0" smtClean="0"/>
              <a:t>/</a:t>
            </a:r>
            <a:r>
              <a:rPr lang="zh-CN" altLang="en-US" dirty="0" smtClean="0"/>
              <a:t>语言</a:t>
            </a:r>
            <a:r>
              <a:rPr lang="en-US" altLang="zh-CN" dirty="0" smtClean="0"/>
              <a:t>/</a:t>
            </a:r>
            <a:r>
              <a:rPr lang="zh-CN" altLang="en-US" dirty="0" smtClean="0"/>
              <a:t>期刊</a:t>
            </a:r>
            <a:r>
              <a:rPr lang="en-US" altLang="zh-CN" dirty="0" smtClean="0"/>
              <a:t>/</a:t>
            </a:r>
            <a:r>
              <a:rPr lang="zh-CN" altLang="en-US" dirty="0" smtClean="0"/>
              <a:t>主题</a:t>
            </a:r>
            <a:r>
              <a:rPr lang="en-US" altLang="zh-CN" dirty="0" smtClean="0"/>
              <a:t>/</a:t>
            </a:r>
            <a:r>
              <a:rPr lang="zh-CN" altLang="en-US" dirty="0" smtClean="0"/>
              <a:t>出版社</a:t>
            </a:r>
            <a:r>
              <a:rPr lang="en-US" altLang="zh-CN" dirty="0" smtClean="0"/>
              <a:t>/</a:t>
            </a:r>
            <a:r>
              <a:rPr lang="zh-CN" altLang="en-US" dirty="0" smtClean="0"/>
              <a:t>国家</a:t>
            </a:r>
            <a:endParaRPr lang="zh-CN" altLang="en-US" dirty="0"/>
          </a:p>
        </p:txBody>
      </p:sp>
      <p:sp>
        <p:nvSpPr>
          <p:cNvPr id="6" name="TextBox 1"/>
          <p:cNvSpPr txBox="1"/>
          <p:nvPr/>
        </p:nvSpPr>
        <p:spPr>
          <a:xfrm>
            <a:off x="5688384" y="87015"/>
            <a:ext cx="237626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r>
              <a:rPr lang="zh-CN" altLang="en-US" sz="2000" dirty="0" smtClean="0">
                <a:latin typeface="华文细黑" panose="02010600040101010101" pitchFamily="2" charset="-122"/>
                <a:ea typeface="华文细黑" panose="02010600040101010101" pitchFamily="2" charset="-122"/>
              </a:rPr>
              <a:t>高级检索</a:t>
            </a:r>
            <a:endParaRPr lang="zh-CN" altLang="zh-CN" dirty="0">
              <a:cs typeface="Times New Roman" panose="02020603050405020304"/>
            </a:endParaRPr>
          </a:p>
        </p:txBody>
      </p:sp>
      <p:pic>
        <p:nvPicPr>
          <p:cNvPr id="2" name="图片 1"/>
          <p:cNvPicPr>
            <a:picLocks noChangeAspect="1"/>
          </p:cNvPicPr>
          <p:nvPr/>
        </p:nvPicPr>
        <p:blipFill>
          <a:blip r:embed="rId1"/>
          <a:stretch>
            <a:fillRect/>
          </a:stretch>
        </p:blipFill>
        <p:spPr>
          <a:xfrm>
            <a:off x="118460" y="908720"/>
            <a:ext cx="9843703" cy="4230400"/>
          </a:xfrm>
          <a:prstGeom prst="rect">
            <a:avLst/>
          </a:prstGeom>
        </p:spPr>
      </p:pic>
      <p:pic>
        <p:nvPicPr>
          <p:cNvPr id="3" name="图片 2"/>
          <p:cNvPicPr>
            <a:picLocks noChangeAspect="1"/>
          </p:cNvPicPr>
          <p:nvPr/>
        </p:nvPicPr>
        <p:blipFill>
          <a:blip r:embed="rId2"/>
          <a:stretch>
            <a:fillRect/>
          </a:stretch>
        </p:blipFill>
        <p:spPr>
          <a:xfrm>
            <a:off x="5052970" y="1772816"/>
            <a:ext cx="2341343"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791840" y="2672916"/>
            <a:ext cx="30243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Foreign </a:t>
            </a:r>
            <a:r>
              <a:rPr lang="en-US" altLang="zh-CN" dirty="0" smtClean="0"/>
              <a:t>Languages</a:t>
            </a:r>
            <a:endParaRPr lang="zh-CN" altLang="en-US" dirty="0"/>
          </a:p>
        </p:txBody>
      </p:sp>
      <p:sp>
        <p:nvSpPr>
          <p:cNvPr id="5" name="圆角矩形 4"/>
          <p:cNvSpPr/>
          <p:nvPr/>
        </p:nvSpPr>
        <p:spPr>
          <a:xfrm>
            <a:off x="1799952" y="3501008"/>
            <a:ext cx="2808312" cy="5760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smtClean="0"/>
              <a:t>Sharia </a:t>
            </a:r>
            <a:r>
              <a:rPr lang="en-US" altLang="zh-CN" dirty="0"/>
              <a:t>and Law</a:t>
            </a:r>
            <a:endParaRPr lang="zh-CN" altLang="en-US" dirty="0"/>
          </a:p>
        </p:txBody>
      </p:sp>
      <p:sp>
        <p:nvSpPr>
          <p:cNvPr id="6" name="圆角矩形 5"/>
          <p:cNvSpPr/>
          <p:nvPr/>
        </p:nvSpPr>
        <p:spPr>
          <a:xfrm>
            <a:off x="1115876" y="4549789"/>
            <a:ext cx="2088232"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Police </a:t>
            </a:r>
            <a:r>
              <a:rPr lang="en-US" altLang="zh-CN" dirty="0" smtClean="0"/>
              <a:t>Sciences</a:t>
            </a:r>
            <a:endParaRPr lang="zh-CN" altLang="en-US" dirty="0"/>
          </a:p>
        </p:txBody>
      </p:sp>
      <p:sp>
        <p:nvSpPr>
          <p:cNvPr id="7" name="圆角矩形 6"/>
          <p:cNvSpPr/>
          <p:nvPr/>
        </p:nvSpPr>
        <p:spPr>
          <a:xfrm>
            <a:off x="5472360" y="2896104"/>
            <a:ext cx="2088232" cy="5040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Islamic Studies</a:t>
            </a:r>
            <a:endParaRPr lang="zh-CN" altLang="en-US" dirty="0"/>
          </a:p>
        </p:txBody>
      </p:sp>
      <p:sp>
        <p:nvSpPr>
          <p:cNvPr id="8" name="圆角矩形 7"/>
          <p:cNvSpPr/>
          <p:nvPr/>
        </p:nvSpPr>
        <p:spPr>
          <a:xfrm>
            <a:off x="5439081" y="3692796"/>
            <a:ext cx="3528392" cy="6480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Islamic Business and Management</a:t>
            </a:r>
            <a:endParaRPr lang="zh-CN" altLang="en-US" dirty="0"/>
          </a:p>
        </p:txBody>
      </p:sp>
      <p:sp>
        <p:nvSpPr>
          <p:cNvPr id="9" name="圆角矩形 8"/>
          <p:cNvSpPr/>
          <p:nvPr/>
        </p:nvSpPr>
        <p:spPr>
          <a:xfrm>
            <a:off x="4566928" y="4762425"/>
            <a:ext cx="3240360" cy="5040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Professional Translation</a:t>
            </a:r>
            <a:endParaRPr lang="zh-CN" altLang="en-US" dirty="0"/>
          </a:p>
        </p:txBody>
      </p:sp>
      <p:sp>
        <p:nvSpPr>
          <p:cNvPr id="10" name="矩形 9"/>
          <p:cNvSpPr/>
          <p:nvPr/>
        </p:nvSpPr>
        <p:spPr>
          <a:xfrm>
            <a:off x="330855" y="1215413"/>
            <a:ext cx="6106546" cy="923330"/>
          </a:xfrm>
          <a:prstGeom prst="rect">
            <a:avLst/>
          </a:prstGeom>
          <a:noFill/>
        </p:spPr>
        <p:txBody>
          <a:bodyPr wrap="square" lIns="91440" tIns="45720" rIns="91440" bIns="45720">
            <a:spAutoFit/>
          </a:bodyPr>
          <a:lstStyle/>
          <a:p>
            <a:pPr algn="ctr"/>
            <a:r>
              <a:rPr lang="zh-CN" altLang="en-US" sz="5400" b="1" dirty="0" smtClean="0">
                <a:ln w="22225">
                  <a:solidFill>
                    <a:schemeClr val="accent2"/>
                  </a:solidFill>
                  <a:prstDash val="solid"/>
                </a:ln>
                <a:solidFill>
                  <a:schemeClr val="accent2">
                    <a:lumMod val="40000"/>
                    <a:lumOff val="60000"/>
                  </a:schemeClr>
                </a:solidFill>
              </a:rPr>
              <a:t>关键词检索</a:t>
            </a:r>
            <a:endParaRPr lang="zh-CN" altLang="en-US" sz="5400" b="1" dirty="0">
              <a:ln w="22225">
                <a:solidFill>
                  <a:schemeClr val="accent2"/>
                </a:solidFill>
                <a:prstDash val="solid"/>
              </a:ln>
              <a:solidFill>
                <a:schemeClr val="accent2">
                  <a:lumMod val="40000"/>
                  <a:lumOff val="60000"/>
                </a:schemeClr>
              </a:solidFill>
            </a:endParaRPr>
          </a:p>
        </p:txBody>
      </p:sp>
      <p:sp>
        <p:nvSpPr>
          <p:cNvPr id="11" name="圆角矩形 10"/>
          <p:cNvSpPr/>
          <p:nvPr/>
        </p:nvSpPr>
        <p:spPr>
          <a:xfrm>
            <a:off x="1511920" y="5436259"/>
            <a:ext cx="2808312" cy="576064"/>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smtClean="0"/>
              <a:t>Accounting</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88863" y="712889"/>
            <a:ext cx="9702897" cy="4228279"/>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检索结果</a:t>
            </a:r>
            <a:endParaRPr lang="zh-CN" altLang="zh-CN" dirty="0">
              <a:cs typeface="Times New Roman" panose="02020603050405020304"/>
            </a:endParaRPr>
          </a:p>
        </p:txBody>
      </p:sp>
      <p:sp>
        <p:nvSpPr>
          <p:cNvPr id="9" name="圆角矩形 8"/>
          <p:cNvSpPr/>
          <p:nvPr/>
        </p:nvSpPr>
        <p:spPr>
          <a:xfrm>
            <a:off x="180336" y="5132724"/>
            <a:ext cx="5076000" cy="16086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mj-lt"/>
              <a:buAutoNum type="arabicPeriod"/>
            </a:pPr>
            <a:r>
              <a:rPr lang="en-US" altLang="zh-CN" dirty="0" smtClean="0"/>
              <a:t> </a:t>
            </a:r>
            <a:r>
              <a:rPr lang="zh-CN" altLang="en-US" dirty="0" smtClean="0"/>
              <a:t>精确检索结果：输入关键词</a:t>
            </a:r>
            <a:r>
              <a:rPr lang="en-US" altLang="zh-CN" dirty="0" smtClean="0"/>
              <a:t>/</a:t>
            </a:r>
            <a:r>
              <a:rPr lang="zh-CN" altLang="en-US" dirty="0" smtClean="0"/>
              <a:t>选择检索范围</a:t>
            </a:r>
            <a:r>
              <a:rPr lang="en-US" altLang="zh-CN" dirty="0" smtClean="0"/>
              <a:t>/</a:t>
            </a:r>
            <a:r>
              <a:rPr lang="zh-CN" altLang="en-US" dirty="0" smtClean="0"/>
              <a:t>过滤条件</a:t>
            </a:r>
            <a:endParaRPr lang="en-US" altLang="zh-CN" dirty="0" smtClean="0"/>
          </a:p>
          <a:p>
            <a:pPr marL="342900" indent="-342900">
              <a:buFont typeface="+mj-lt"/>
              <a:buAutoNum type="arabicPeriod"/>
            </a:pPr>
            <a:r>
              <a:rPr lang="zh-CN" altLang="en-US" dirty="0" smtClean="0"/>
              <a:t>选择目标文献， 导出</a:t>
            </a:r>
            <a:r>
              <a:rPr lang="en-US" altLang="zh-CN" dirty="0" smtClean="0"/>
              <a:t>Excel</a:t>
            </a:r>
            <a:r>
              <a:rPr lang="zh-CN" altLang="en-US" dirty="0" smtClean="0"/>
              <a:t>格式文献信息或批量下载</a:t>
            </a:r>
            <a:endParaRPr lang="en-US" altLang="zh-CN" dirty="0" smtClean="0"/>
          </a:p>
          <a:p>
            <a:pPr marL="342900" indent="-342900">
              <a:buFont typeface="+mj-lt"/>
              <a:buAutoNum type="arabicPeriod"/>
            </a:pPr>
            <a:r>
              <a:rPr lang="en-US" altLang="zh-CN" dirty="0" smtClean="0"/>
              <a:t> </a:t>
            </a:r>
            <a:r>
              <a:rPr lang="zh-CN" altLang="en-US" dirty="0" smtClean="0"/>
              <a:t>按相关性</a:t>
            </a:r>
            <a:r>
              <a:rPr lang="en-US" altLang="zh-CN" dirty="0" smtClean="0"/>
              <a:t>/</a:t>
            </a:r>
            <a:r>
              <a:rPr lang="zh-CN" altLang="en-US" dirty="0" smtClean="0"/>
              <a:t>作者</a:t>
            </a:r>
            <a:r>
              <a:rPr lang="en-US" altLang="zh-CN" dirty="0" smtClean="0"/>
              <a:t>/</a:t>
            </a:r>
            <a:r>
              <a:rPr lang="zh-CN" altLang="en-US" dirty="0" smtClean="0"/>
              <a:t>标题</a:t>
            </a:r>
            <a:r>
              <a:rPr lang="en-US" altLang="zh-CN" dirty="0" smtClean="0"/>
              <a:t>/</a:t>
            </a:r>
            <a:r>
              <a:rPr lang="zh-CN" altLang="en-US" dirty="0" smtClean="0"/>
              <a:t>出版日期排序</a:t>
            </a:r>
            <a:endParaRPr lang="en-US" altLang="zh-CN" dirty="0" smtClean="0"/>
          </a:p>
        </p:txBody>
      </p:sp>
      <p:sp>
        <p:nvSpPr>
          <p:cNvPr id="10" name="圆角矩形 9"/>
          <p:cNvSpPr/>
          <p:nvPr/>
        </p:nvSpPr>
        <p:spPr>
          <a:xfrm>
            <a:off x="5616816" y="5132724"/>
            <a:ext cx="3996000" cy="16086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en-US" altLang="zh-CN" dirty="0" smtClean="0"/>
              <a:t>4.   </a:t>
            </a:r>
            <a:r>
              <a:rPr lang="zh-CN" altLang="en-US" dirty="0" smtClean="0"/>
              <a:t>文章标题信息</a:t>
            </a:r>
            <a:endParaRPr lang="en-US" altLang="zh-CN" dirty="0" smtClean="0"/>
          </a:p>
          <a:p>
            <a:pPr marL="342900" indent="-342900"/>
            <a:r>
              <a:rPr lang="en-US" altLang="zh-CN" dirty="0" smtClean="0"/>
              <a:t>5.   </a:t>
            </a:r>
            <a:r>
              <a:rPr lang="zh-CN" altLang="en-US" dirty="0" smtClean="0"/>
              <a:t>阅读、更多信息、分享、加入书架、下载、文摘信息</a:t>
            </a:r>
            <a:endParaRPr lang="en-US" altLang="zh-CN" dirty="0" smtClean="0"/>
          </a:p>
          <a:p>
            <a:pPr marL="342900" indent="-342900"/>
            <a:r>
              <a:rPr lang="en-US" altLang="zh-CN" dirty="0" smtClean="0"/>
              <a:t>6.   </a:t>
            </a:r>
            <a:r>
              <a:rPr lang="zh-CN" altLang="en-US" dirty="0" smtClean="0"/>
              <a:t>保存检索式</a:t>
            </a:r>
            <a:endParaRPr lang="en-US" altLang="zh-CN" dirty="0" smtClean="0"/>
          </a:p>
        </p:txBody>
      </p:sp>
      <p:sp>
        <p:nvSpPr>
          <p:cNvPr id="11" name="椭圆 10"/>
          <p:cNvSpPr/>
          <p:nvPr/>
        </p:nvSpPr>
        <p:spPr>
          <a:xfrm>
            <a:off x="1295896" y="2071301"/>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椭圆 11"/>
          <p:cNvSpPr/>
          <p:nvPr/>
        </p:nvSpPr>
        <p:spPr>
          <a:xfrm>
            <a:off x="3966752" y="1785193"/>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en-US" dirty="0"/>
          </a:p>
        </p:txBody>
      </p:sp>
      <p:sp>
        <p:nvSpPr>
          <p:cNvPr id="13" name="椭圆 12"/>
          <p:cNvSpPr/>
          <p:nvPr/>
        </p:nvSpPr>
        <p:spPr>
          <a:xfrm>
            <a:off x="7163354" y="1052736"/>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en-US" dirty="0"/>
          </a:p>
        </p:txBody>
      </p:sp>
      <p:sp>
        <p:nvSpPr>
          <p:cNvPr id="14" name="椭圆 13"/>
          <p:cNvSpPr/>
          <p:nvPr/>
        </p:nvSpPr>
        <p:spPr>
          <a:xfrm>
            <a:off x="5473940" y="2297301"/>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en-US" dirty="0"/>
          </a:p>
        </p:txBody>
      </p:sp>
      <p:sp>
        <p:nvSpPr>
          <p:cNvPr id="15" name="矩形 14"/>
          <p:cNvSpPr/>
          <p:nvPr/>
        </p:nvSpPr>
        <p:spPr>
          <a:xfrm>
            <a:off x="2587480" y="3143249"/>
            <a:ext cx="4176464" cy="2880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52505" y="3143249"/>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en-US" dirty="0"/>
          </a:p>
        </p:txBody>
      </p:sp>
      <p:sp>
        <p:nvSpPr>
          <p:cNvPr id="18" name="椭圆 17"/>
          <p:cNvSpPr/>
          <p:nvPr/>
        </p:nvSpPr>
        <p:spPr>
          <a:xfrm>
            <a:off x="9216776" y="1373277"/>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048424" y="87015"/>
            <a:ext cx="201622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dirty="0" smtClean="0">
                <a:cs typeface="Times New Roman" panose="02020603050405020304"/>
              </a:rPr>
              <a:t>文献详细信息</a:t>
            </a:r>
            <a:endParaRPr lang="zh-CN" altLang="zh-CN" dirty="0">
              <a:cs typeface="Times New Roman" panose="02020603050405020304"/>
            </a:endParaRPr>
          </a:p>
        </p:txBody>
      </p:sp>
      <p:pic>
        <p:nvPicPr>
          <p:cNvPr id="5122" name="Picture 2"/>
          <p:cNvPicPr>
            <a:picLocks noChangeAspect="1" noChangeArrowheads="1"/>
          </p:cNvPicPr>
          <p:nvPr/>
        </p:nvPicPr>
        <p:blipFill>
          <a:blip r:embed="rId1" cstate="print"/>
          <a:srcRect/>
          <a:stretch>
            <a:fillRect/>
          </a:stretch>
        </p:blipFill>
        <p:spPr bwMode="auto">
          <a:xfrm>
            <a:off x="143768" y="1556792"/>
            <a:ext cx="9792840" cy="4086370"/>
          </a:xfrm>
          <a:prstGeom prst="rect">
            <a:avLst/>
          </a:prstGeom>
          <a:noFill/>
          <a:ln w="9525">
            <a:noFill/>
            <a:miter lim="800000"/>
            <a:headEnd/>
            <a:tailEnd/>
          </a:ln>
        </p:spPr>
      </p:pic>
      <p:sp>
        <p:nvSpPr>
          <p:cNvPr id="6" name="TextBox 1"/>
          <p:cNvSpPr txBox="1"/>
          <p:nvPr/>
        </p:nvSpPr>
        <p:spPr>
          <a:xfrm>
            <a:off x="359792" y="980728"/>
            <a:ext cx="417646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dirty="0" smtClean="0">
                <a:cs typeface="Times New Roman" panose="02020603050405020304"/>
              </a:rPr>
              <a:t>点击</a:t>
            </a:r>
            <a:r>
              <a:rPr lang="en-US" altLang="zh-CN" dirty="0" smtClean="0">
                <a:cs typeface="Times New Roman" panose="02020603050405020304"/>
              </a:rPr>
              <a:t>details</a:t>
            </a:r>
            <a:r>
              <a:rPr lang="zh-CN" altLang="en-US" dirty="0" smtClean="0">
                <a:cs typeface="Times New Roman" panose="02020603050405020304"/>
              </a:rPr>
              <a:t>，查看文献详细信息</a:t>
            </a:r>
            <a:endParaRPr lang="zh-CN" altLang="zh-CN" dirty="0">
              <a:cs typeface="Times New Roman" panose="02020603050405020304"/>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768" y="908720"/>
            <a:ext cx="9828945" cy="4693951"/>
          </a:xfrm>
          <a:prstGeom prst="rect">
            <a:avLst/>
          </a:prstGeom>
        </p:spPr>
      </p:pic>
      <p:sp>
        <p:nvSpPr>
          <p:cNvPr id="3"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数据库主页浏览</a:t>
            </a:r>
            <a:endParaRPr lang="zh-CN" altLang="zh-CN" dirty="0">
              <a:cs typeface="Times New Roman" panose="02020603050405020304"/>
            </a:endParaRPr>
          </a:p>
        </p:txBody>
      </p:sp>
      <p:sp>
        <p:nvSpPr>
          <p:cNvPr id="5" name="圆角矩形 4"/>
          <p:cNvSpPr/>
          <p:nvPr/>
        </p:nvSpPr>
        <p:spPr>
          <a:xfrm>
            <a:off x="6192439" y="1628800"/>
            <a:ext cx="3672409"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zh-CN" altLang="en-US" dirty="0" smtClean="0"/>
              <a:t>按学科</a:t>
            </a:r>
            <a:r>
              <a:rPr lang="en-US" altLang="zh-CN" dirty="0" smtClean="0"/>
              <a:t>/</a:t>
            </a:r>
            <a:r>
              <a:rPr lang="zh-CN" altLang="en-US" dirty="0" smtClean="0"/>
              <a:t>标题</a:t>
            </a:r>
            <a:r>
              <a:rPr lang="en-US" altLang="zh-CN" dirty="0" smtClean="0"/>
              <a:t>/</a:t>
            </a:r>
            <a:r>
              <a:rPr lang="zh-CN" altLang="en-US" dirty="0" smtClean="0"/>
              <a:t>出版社浏览资源</a:t>
            </a:r>
            <a:endParaRPr lang="en-US" altLang="zh-C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320232" y="1002971"/>
            <a:ext cx="1338828" cy="369332"/>
          </a:xfrm>
          <a:prstGeom prst="rect">
            <a:avLst/>
          </a:prstGeom>
        </p:spPr>
        <p:txBody>
          <a:bodyPr wrap="none">
            <a:spAutoFit/>
          </a:bodyPr>
          <a:lstStyle/>
          <a:p>
            <a:r>
              <a:rPr lang="zh-CN" altLang="en-US" dirty="0" smtClean="0"/>
              <a:t>按学科浏览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数据库主页浏览</a:t>
            </a:r>
            <a:endParaRPr lang="zh-CN" altLang="zh-CN" dirty="0">
              <a:cs typeface="Times New Roman" panose="02020603050405020304"/>
            </a:endParaRPr>
          </a:p>
        </p:txBody>
      </p:sp>
      <p:pic>
        <p:nvPicPr>
          <p:cNvPr id="4" name="图片 3"/>
          <p:cNvPicPr>
            <a:picLocks noChangeAspect="1"/>
          </p:cNvPicPr>
          <p:nvPr/>
        </p:nvPicPr>
        <p:blipFill>
          <a:blip r:embed="rId1"/>
          <a:stretch>
            <a:fillRect/>
          </a:stretch>
        </p:blipFill>
        <p:spPr>
          <a:xfrm>
            <a:off x="359792" y="1412776"/>
            <a:ext cx="9397030" cy="4393935"/>
          </a:xfrm>
          <a:prstGeom prst="rect">
            <a:avLst/>
          </a:prstGeom>
        </p:spPr>
      </p:pic>
      <p:sp>
        <p:nvSpPr>
          <p:cNvPr id="12" name="矩形 11"/>
          <p:cNvSpPr/>
          <p:nvPr/>
        </p:nvSpPr>
        <p:spPr>
          <a:xfrm>
            <a:off x="503808" y="2838630"/>
            <a:ext cx="2492230" cy="295232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35856" y="5833765"/>
            <a:ext cx="1151918" cy="369332"/>
          </a:xfrm>
          <a:prstGeom prst="rect">
            <a:avLst/>
          </a:prstGeom>
        </p:spPr>
        <p:txBody>
          <a:bodyPr wrap="none">
            <a:spAutoFit/>
          </a:bodyPr>
          <a:lstStyle/>
          <a:p>
            <a:r>
              <a:rPr lang="zh-CN" altLang="en-US" dirty="0" smtClean="0"/>
              <a:t>学科细分</a:t>
            </a:r>
            <a:endParaRPr lang="zh-CN" altLang="en-US" dirty="0"/>
          </a:p>
        </p:txBody>
      </p:sp>
      <p:sp>
        <p:nvSpPr>
          <p:cNvPr id="14" name="矩形 13"/>
          <p:cNvSpPr/>
          <p:nvPr/>
        </p:nvSpPr>
        <p:spPr>
          <a:xfrm>
            <a:off x="1295896" y="2429009"/>
            <a:ext cx="1569660" cy="369332"/>
          </a:xfrm>
          <a:prstGeom prst="rect">
            <a:avLst/>
          </a:prstGeom>
        </p:spPr>
        <p:txBody>
          <a:bodyPr wrap="none">
            <a:spAutoFit/>
          </a:bodyPr>
          <a:lstStyle/>
          <a:p>
            <a:r>
              <a:rPr lang="zh-CN" altLang="en-US" dirty="0" smtClean="0"/>
              <a:t>选择资源类型</a:t>
            </a:r>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rPr>
              <a:t> </a:t>
            </a:r>
            <a:endPar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endParaRP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b="1" dirty="0" smtClean="0">
                <a:latin typeface="华文细黑" panose="02010600040101010101" pitchFamily="2" charset="-122"/>
                <a:ea typeface="华文细黑" panose="02010600040101010101" pitchFamily="2" charset="-122"/>
              </a:rPr>
              <a:t>Al </a:t>
            </a:r>
            <a:r>
              <a:rPr lang="en-US" altLang="zh-CN" sz="2000" b="1" dirty="0" err="1" smtClean="0">
                <a:latin typeface="华文细黑" panose="02010600040101010101" pitchFamily="2" charset="-122"/>
                <a:ea typeface="华文细黑" panose="02010600040101010101" pitchFamily="2" charset="-122"/>
              </a:rPr>
              <a:t>Manhal</a:t>
            </a:r>
            <a:r>
              <a:rPr lang="en-US" altLang="zh-CN" sz="2000" b="1" dirty="0" smtClean="0">
                <a:latin typeface="华文细黑" panose="02010600040101010101" pitchFamily="2" charset="-122"/>
                <a:ea typeface="华文细黑" panose="02010600040101010101" pitchFamily="2" charset="-122"/>
              </a:rPr>
              <a:t>  (</a:t>
            </a:r>
            <a:r>
              <a:rPr lang="zh-CN" altLang="en-US" sz="2000" b="1" dirty="0" smtClean="0">
                <a:latin typeface="华文细黑" panose="02010600040101010101" pitchFamily="2" charset="-122"/>
                <a:ea typeface="华文细黑" panose="02010600040101010101" pitchFamily="2" charset="-122"/>
              </a:rPr>
              <a:t>曼哈尔出版社</a:t>
            </a:r>
            <a:r>
              <a:rPr lang="en-US" altLang="zh-CN" sz="2000" b="1" dirty="0" smtClean="0">
                <a:latin typeface="华文细黑" panose="02010600040101010101" pitchFamily="2" charset="-122"/>
                <a:ea typeface="华文细黑" panose="02010600040101010101" pitchFamily="2" charset="-122"/>
              </a:rPr>
              <a:t>) </a:t>
            </a:r>
            <a:endParaRPr lang="en-US" altLang="zh-CN" sz="2000" b="1" dirty="0" smtClean="0">
              <a:latin typeface="华文细黑" panose="02010600040101010101" pitchFamily="2" charset="-122"/>
              <a:ea typeface="华文细黑" panose="02010600040101010101" pitchFamily="2" charset="-122"/>
            </a:endParaRPr>
          </a:p>
          <a:p>
            <a:pPr marL="342900" indent="-342900">
              <a:lnSpc>
                <a:spcPct val="150000"/>
              </a:lnSpc>
              <a:buAutoNum type="arabicPeriod"/>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Al </a:t>
            </a:r>
            <a:r>
              <a:rPr lang="en-US" altLang="zh-CN" sz="2000" b="1" dirty="0" err="1" smtClean="0">
                <a:solidFill>
                  <a:schemeClr val="bg1">
                    <a:lumMod val="65000"/>
                  </a:schemeClr>
                </a:solidFill>
                <a:latin typeface="华文细黑" panose="02010600040101010101" pitchFamily="2" charset="-122"/>
                <a:ea typeface="华文细黑" panose="02010600040101010101" pitchFamily="2" charset="-122"/>
              </a:rPr>
              <a:t>Manhal</a:t>
            </a: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阿拉伯语数据库电子资源简介</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电子图书、</a:t>
            </a: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电子期刊、研究报告、学术论文</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3.  Al Manhal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新平台使用</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3.1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平台功能及特色</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3.2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平台使用方法</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数据库主页</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资源检索</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资源浏览</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在线个性化定制</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latin typeface="华文细黑" panose="02010600040101010101" pitchFamily="2" charset="-122"/>
                <a:ea typeface="华文细黑" panose="02010600040101010101" pitchFamily="2" charset="-122"/>
              </a:rPr>
              <a:t>     </a:t>
            </a:r>
            <a:r>
              <a:rPr lang="zh-CN" altLang="en-US" sz="2000" dirty="0" smtClean="0">
                <a:latin typeface="华文细黑" panose="02010600040101010101" pitchFamily="2" charset="-122"/>
                <a:ea typeface="华文细黑" panose="02010600040101010101" pitchFamily="2" charset="-122"/>
              </a:rPr>
              <a:t> </a:t>
            </a:r>
            <a:endParaRPr lang="en-US" altLang="zh-CN" sz="2000" dirty="0" smtClean="0">
              <a:latin typeface="华文细黑" panose="02010600040101010101" pitchFamily="2" charset="-122"/>
              <a:ea typeface="华文细黑" panose="02010600040101010101" pitchFamily="2" charset="-122"/>
            </a:endParaRPr>
          </a:p>
        </p:txBody>
      </p:sp>
      <p:grpSp>
        <p:nvGrpSpPr>
          <p:cNvPr id="9"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1"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2"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3"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4"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anose="02010600040101010101" pitchFamily="2" charset="-122"/>
                <a:ea typeface="华文细黑" panose="02010600040101010101" pitchFamily="2" charset="-122"/>
              </a:rPr>
              <a:t>您将会了解到</a:t>
            </a:r>
            <a:r>
              <a:rPr lang="en-US" altLang="zh-CN" sz="2000" dirty="0" smtClean="0">
                <a:latin typeface="华文细黑" panose="02010600040101010101" pitchFamily="2" charset="-122"/>
                <a:ea typeface="华文细黑" panose="02010600040101010101" pitchFamily="2" charset="-122"/>
              </a:rPr>
              <a:t>…</a:t>
            </a:r>
            <a:endParaRPr lang="zh-CN" altLang="en-US" sz="2000" dirty="0">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4417" y="1484784"/>
            <a:ext cx="10012909" cy="4215397"/>
          </a:xfrm>
          <a:prstGeom prst="rect">
            <a:avLst/>
          </a:prstGeom>
        </p:spPr>
      </p:pic>
      <p:sp>
        <p:nvSpPr>
          <p:cNvPr id="6" name="矩形 5"/>
          <p:cNvSpPr/>
          <p:nvPr/>
        </p:nvSpPr>
        <p:spPr>
          <a:xfrm>
            <a:off x="4371457" y="980728"/>
            <a:ext cx="1338828" cy="369332"/>
          </a:xfrm>
          <a:prstGeom prst="rect">
            <a:avLst/>
          </a:prstGeom>
        </p:spPr>
        <p:txBody>
          <a:bodyPr wrap="none">
            <a:spAutoFit/>
          </a:bodyPr>
          <a:lstStyle/>
          <a:p>
            <a:r>
              <a:rPr lang="zh-CN" altLang="en-US" dirty="0" smtClean="0"/>
              <a:t>按标题浏览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数据库主页浏览</a:t>
            </a:r>
            <a:endParaRPr lang="zh-CN" altLang="zh-CN" dirty="0">
              <a:cs typeface="Times New Roman" panose="02020603050405020304"/>
            </a:endParaRPr>
          </a:p>
        </p:txBody>
      </p:sp>
      <p:sp>
        <p:nvSpPr>
          <p:cNvPr id="10" name="矩形 9"/>
          <p:cNvSpPr/>
          <p:nvPr/>
        </p:nvSpPr>
        <p:spPr>
          <a:xfrm>
            <a:off x="1899662" y="2420888"/>
            <a:ext cx="6309001" cy="4320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208663" y="2452246"/>
            <a:ext cx="1338828" cy="369332"/>
          </a:xfrm>
          <a:prstGeom prst="rect">
            <a:avLst/>
          </a:prstGeom>
        </p:spPr>
        <p:txBody>
          <a:bodyPr wrap="none">
            <a:spAutoFit/>
          </a:bodyPr>
          <a:lstStyle/>
          <a:p>
            <a:r>
              <a:rPr lang="zh-CN" altLang="en-US" dirty="0" smtClean="0"/>
              <a:t>按字母排序</a:t>
            </a: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3768" y="1129141"/>
            <a:ext cx="9830123" cy="4697951"/>
          </a:xfrm>
          <a:prstGeom prst="rect">
            <a:avLst/>
          </a:prstGeom>
        </p:spPr>
      </p:pic>
      <p:sp>
        <p:nvSpPr>
          <p:cNvPr id="6" name="矩形 5"/>
          <p:cNvSpPr/>
          <p:nvPr/>
        </p:nvSpPr>
        <p:spPr>
          <a:xfrm>
            <a:off x="4376125" y="685018"/>
            <a:ext cx="1569660" cy="369332"/>
          </a:xfrm>
          <a:prstGeom prst="rect">
            <a:avLst/>
          </a:prstGeom>
        </p:spPr>
        <p:txBody>
          <a:bodyPr wrap="none">
            <a:spAutoFit/>
          </a:bodyPr>
          <a:lstStyle/>
          <a:p>
            <a:r>
              <a:rPr lang="zh-CN" altLang="en-US" dirty="0" smtClean="0"/>
              <a:t>按出版社浏览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数据库主页浏览</a:t>
            </a:r>
            <a:endParaRPr lang="zh-CN" altLang="zh-CN" dirty="0">
              <a:cs typeface="Times New Roman" panose="02020603050405020304"/>
            </a:endParaRPr>
          </a:p>
        </p:txBody>
      </p:sp>
      <p:sp>
        <p:nvSpPr>
          <p:cNvPr id="10" name="矩形 9"/>
          <p:cNvSpPr/>
          <p:nvPr/>
        </p:nvSpPr>
        <p:spPr>
          <a:xfrm>
            <a:off x="316325" y="2441485"/>
            <a:ext cx="2592288" cy="316835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208663" y="2452246"/>
            <a:ext cx="1338828" cy="369332"/>
          </a:xfrm>
          <a:prstGeom prst="rect">
            <a:avLst/>
          </a:prstGeom>
        </p:spPr>
        <p:txBody>
          <a:bodyPr wrap="none">
            <a:spAutoFit/>
          </a:bodyPr>
          <a:lstStyle/>
          <a:p>
            <a:r>
              <a:rPr lang="zh-CN" altLang="en-US" dirty="0" smtClean="0"/>
              <a:t>按字母排序</a:t>
            </a:r>
            <a:endParaRPr lang="zh-CN" altLang="en-US" dirty="0"/>
          </a:p>
        </p:txBody>
      </p:sp>
      <p:sp>
        <p:nvSpPr>
          <p:cNvPr id="9" name="矩形 8"/>
          <p:cNvSpPr/>
          <p:nvPr/>
        </p:nvSpPr>
        <p:spPr>
          <a:xfrm>
            <a:off x="287785" y="6288333"/>
            <a:ext cx="2492990" cy="369332"/>
          </a:xfrm>
          <a:prstGeom prst="rect">
            <a:avLst/>
          </a:prstGeom>
        </p:spPr>
        <p:txBody>
          <a:bodyPr wrap="none">
            <a:spAutoFit/>
          </a:bodyPr>
          <a:lstStyle/>
          <a:p>
            <a:r>
              <a:rPr lang="zh-CN" altLang="en-US" dirty="0" smtClean="0"/>
              <a:t>按字母排序选择出版社</a:t>
            </a:r>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0715" y="908720"/>
            <a:ext cx="9676902" cy="4692452"/>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文章主页</a:t>
            </a:r>
            <a:endParaRPr lang="zh-CN" altLang="zh-CN" dirty="0">
              <a:cs typeface="Times New Roman" panose="02020603050405020304"/>
            </a:endParaRPr>
          </a:p>
        </p:txBody>
      </p:sp>
      <p:sp>
        <p:nvSpPr>
          <p:cNvPr id="20" name="圆角矩形 19"/>
          <p:cNvSpPr/>
          <p:nvPr/>
        </p:nvSpPr>
        <p:spPr>
          <a:xfrm>
            <a:off x="791840" y="1800925"/>
            <a:ext cx="3024336" cy="4215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文内检索</a:t>
            </a:r>
            <a:r>
              <a:rPr lang="en-US" altLang="zh-CN" dirty="0" smtClean="0"/>
              <a:t>/</a:t>
            </a:r>
            <a:r>
              <a:rPr lang="zh-CN" altLang="en-US" dirty="0" smtClean="0"/>
              <a:t>跳转到特定页面</a:t>
            </a:r>
            <a:endParaRPr lang="en-US" altLang="zh-CN" dirty="0" smtClean="0"/>
          </a:p>
        </p:txBody>
      </p:sp>
      <p:sp>
        <p:nvSpPr>
          <p:cNvPr id="23" name="圆角矩形 22"/>
          <p:cNvSpPr/>
          <p:nvPr/>
        </p:nvSpPr>
        <p:spPr>
          <a:xfrm>
            <a:off x="7056536" y="1835031"/>
            <a:ext cx="1296144" cy="289990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下载</a:t>
            </a:r>
            <a:endParaRPr lang="en-US" altLang="zh-CN" dirty="0" smtClean="0"/>
          </a:p>
          <a:p>
            <a:pPr indent="-342900"/>
            <a:r>
              <a:rPr lang="zh-CN" altLang="en-US" dirty="0"/>
              <a:t>截图</a:t>
            </a:r>
            <a:endParaRPr lang="en-US" altLang="zh-CN" dirty="0" smtClean="0"/>
          </a:p>
          <a:p>
            <a:pPr indent="-342900"/>
            <a:r>
              <a:rPr lang="zh-CN" altLang="en-US" dirty="0" smtClean="0"/>
              <a:t>打印</a:t>
            </a:r>
            <a:endParaRPr lang="en-US" altLang="zh-CN" dirty="0" smtClean="0"/>
          </a:p>
          <a:p>
            <a:pPr indent="-342900"/>
            <a:r>
              <a:rPr lang="zh-CN" altLang="en-US" dirty="0" smtClean="0"/>
              <a:t>批量下载</a:t>
            </a:r>
            <a:endParaRPr lang="en-US" altLang="zh-CN" dirty="0" smtClean="0"/>
          </a:p>
          <a:p>
            <a:pPr indent="-342900"/>
            <a:r>
              <a:rPr lang="zh-CN" altLang="en-US" dirty="0" smtClean="0"/>
              <a:t>分享</a:t>
            </a:r>
            <a:endParaRPr lang="en-US" altLang="zh-CN" dirty="0" smtClean="0"/>
          </a:p>
          <a:p>
            <a:pPr indent="-342900"/>
            <a:r>
              <a:rPr lang="zh-CN" altLang="en-US" dirty="0" smtClean="0"/>
              <a:t>添加注释</a:t>
            </a:r>
            <a:endParaRPr lang="en-US" altLang="zh-CN" dirty="0" smtClean="0"/>
          </a:p>
          <a:p>
            <a:pPr indent="-342900"/>
            <a:r>
              <a:rPr lang="zh-CN" altLang="en-US" dirty="0" smtClean="0"/>
              <a:t>引用信息</a:t>
            </a:r>
            <a:endParaRPr lang="en-US" altLang="zh-CN" dirty="0" smtClean="0"/>
          </a:p>
          <a:p>
            <a:pPr indent="-342900"/>
            <a:r>
              <a:rPr lang="zh-CN" altLang="en-US" dirty="0" smtClean="0"/>
              <a:t>高亮文本</a:t>
            </a:r>
            <a:endParaRPr lang="en-US" altLang="zh-CN" dirty="0" smtClean="0"/>
          </a:p>
          <a:p>
            <a:pPr indent="-342900"/>
            <a:r>
              <a:rPr lang="zh-CN" altLang="en-US" dirty="0" smtClean="0"/>
              <a:t>加入书架</a:t>
            </a:r>
            <a:endParaRPr lang="en-US" altLang="zh-CN" dirty="0" smtClean="0"/>
          </a:p>
          <a:p>
            <a:pPr indent="-342900"/>
            <a:r>
              <a:rPr lang="zh-CN" altLang="en-US" dirty="0" smtClean="0"/>
              <a:t>语音朗读</a:t>
            </a:r>
            <a:endParaRPr lang="en-US" altLang="zh-CN" dirty="0" smtClean="0"/>
          </a:p>
        </p:txBody>
      </p:sp>
      <p:sp>
        <p:nvSpPr>
          <p:cNvPr id="14" name="矩形 13"/>
          <p:cNvSpPr/>
          <p:nvPr/>
        </p:nvSpPr>
        <p:spPr>
          <a:xfrm>
            <a:off x="8568703" y="1700808"/>
            <a:ext cx="1296145" cy="3096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39523" y="1416465"/>
            <a:ext cx="8073197" cy="31651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12575" b="10996"/>
          <a:stretch>
            <a:fillRect/>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文章主页</a:t>
            </a:r>
            <a:endParaRPr lang="zh-CN" altLang="zh-CN" dirty="0">
              <a:cs typeface="Times New Roman" panose="02020603050405020304"/>
            </a:endParaRPr>
          </a:p>
        </p:txBody>
      </p:sp>
      <p:pic>
        <p:nvPicPr>
          <p:cNvPr id="4" name="图片 3"/>
          <p:cNvPicPr>
            <a:picLocks noChangeAspect="1"/>
          </p:cNvPicPr>
          <p:nvPr/>
        </p:nvPicPr>
        <p:blipFill rotWithShape="1">
          <a:blip r:embed="rId2"/>
          <a:srcRect l="10564" b="9592"/>
          <a:stretch>
            <a:fillRect/>
          </a:stretch>
        </p:blipFill>
        <p:spPr>
          <a:xfrm>
            <a:off x="2015976" y="2060848"/>
            <a:ext cx="4464496" cy="2727582"/>
          </a:xfrm>
          <a:prstGeom prst="rect">
            <a:avLst/>
          </a:prstGeom>
        </p:spPr>
      </p:pic>
      <p:sp>
        <p:nvSpPr>
          <p:cNvPr id="9" name="矩形 8"/>
          <p:cNvSpPr/>
          <p:nvPr/>
        </p:nvSpPr>
        <p:spPr>
          <a:xfrm>
            <a:off x="180715" y="1548070"/>
            <a:ext cx="467109" cy="584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1548070"/>
            <a:ext cx="3024336" cy="4215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内容列表</a:t>
            </a:r>
            <a:endParaRPr lang="en-US" altLang="zh-C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12575" b="10996"/>
          <a:stretch>
            <a:fillRect/>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文章主页</a:t>
            </a:r>
            <a:endParaRPr lang="zh-CN" altLang="zh-CN" dirty="0">
              <a:cs typeface="Times New Roman" panose="02020603050405020304"/>
            </a:endParaRPr>
          </a:p>
        </p:txBody>
      </p:sp>
      <p:sp>
        <p:nvSpPr>
          <p:cNvPr id="9" name="矩形 8"/>
          <p:cNvSpPr/>
          <p:nvPr/>
        </p:nvSpPr>
        <p:spPr>
          <a:xfrm>
            <a:off x="180715" y="2204864"/>
            <a:ext cx="467109" cy="584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2204864"/>
            <a:ext cx="2394592" cy="5847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文献具体信息</a:t>
            </a:r>
            <a:endParaRPr lang="en-US" altLang="zh-CN" dirty="0" smtClean="0"/>
          </a:p>
          <a:p>
            <a:pPr indent="-342900"/>
            <a:r>
              <a:rPr lang="zh-CN" altLang="en-US" dirty="0" smtClean="0"/>
              <a:t>作者</a:t>
            </a:r>
            <a:r>
              <a:rPr lang="en-US" altLang="zh-CN" dirty="0" smtClean="0"/>
              <a:t>/</a:t>
            </a:r>
            <a:r>
              <a:rPr lang="zh-CN" altLang="en-US" dirty="0" smtClean="0"/>
              <a:t>出版社</a:t>
            </a:r>
            <a:r>
              <a:rPr lang="en-US" altLang="zh-CN" dirty="0" smtClean="0"/>
              <a:t>/</a:t>
            </a:r>
            <a:r>
              <a:rPr lang="zh-CN" altLang="en-US" dirty="0" smtClean="0"/>
              <a:t>主题等</a:t>
            </a:r>
            <a:endParaRPr lang="en-US" altLang="zh-CN" dirty="0" smtClean="0"/>
          </a:p>
        </p:txBody>
      </p:sp>
      <p:pic>
        <p:nvPicPr>
          <p:cNvPr id="5" name="图片 4"/>
          <p:cNvPicPr>
            <a:picLocks noChangeAspect="1"/>
          </p:cNvPicPr>
          <p:nvPr/>
        </p:nvPicPr>
        <p:blipFill>
          <a:blip r:embed="rId2"/>
          <a:stretch>
            <a:fillRect/>
          </a:stretch>
        </p:blipFill>
        <p:spPr>
          <a:xfrm>
            <a:off x="3160707" y="1052736"/>
            <a:ext cx="3966023" cy="5108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12575" b="10996"/>
          <a:stretch>
            <a:fillRect/>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文章主页</a:t>
            </a:r>
            <a:endParaRPr lang="zh-CN" altLang="zh-CN" dirty="0">
              <a:cs typeface="Times New Roman" panose="02020603050405020304"/>
            </a:endParaRPr>
          </a:p>
        </p:txBody>
      </p:sp>
      <p:sp>
        <p:nvSpPr>
          <p:cNvPr id="9" name="矩形 8"/>
          <p:cNvSpPr/>
          <p:nvPr/>
        </p:nvSpPr>
        <p:spPr>
          <a:xfrm>
            <a:off x="169784" y="2787974"/>
            <a:ext cx="467109" cy="7850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2888102"/>
            <a:ext cx="1242464" cy="5847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相关文献</a:t>
            </a:r>
            <a:endParaRPr lang="en-US" altLang="zh-CN" dirty="0" smtClean="0"/>
          </a:p>
        </p:txBody>
      </p:sp>
      <p:pic>
        <p:nvPicPr>
          <p:cNvPr id="4" name="图片 3"/>
          <p:cNvPicPr>
            <a:picLocks noChangeAspect="1"/>
          </p:cNvPicPr>
          <p:nvPr/>
        </p:nvPicPr>
        <p:blipFill>
          <a:blip r:embed="rId2"/>
          <a:stretch>
            <a:fillRect/>
          </a:stretch>
        </p:blipFill>
        <p:spPr>
          <a:xfrm>
            <a:off x="2035944" y="800707"/>
            <a:ext cx="3652440" cy="5796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8035" y="980728"/>
            <a:ext cx="9766626" cy="4773985"/>
          </a:xfrm>
          <a:prstGeom prst="rect">
            <a:avLst/>
          </a:prstGeom>
        </p:spPr>
      </p:pic>
      <p:sp>
        <p:nvSpPr>
          <p:cNvPr id="5" name="TextBox 4"/>
          <p:cNvSpPr txBox="1"/>
          <p:nvPr/>
        </p:nvSpPr>
        <p:spPr>
          <a:xfrm>
            <a:off x="5832400" y="116632"/>
            <a:ext cx="273630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注册</a:t>
            </a:r>
            <a:r>
              <a:rPr lang="en-US" altLang="zh-CN" sz="2000" dirty="0" smtClean="0">
                <a:latin typeface="华文细黑" panose="02010600040101010101" pitchFamily="2" charset="-122"/>
                <a:ea typeface="华文细黑" panose="02010600040101010101" pitchFamily="2" charset="-122"/>
              </a:rPr>
              <a:t>/</a:t>
            </a:r>
            <a:r>
              <a:rPr lang="zh-CN" altLang="en-US" sz="2000" dirty="0" smtClean="0">
                <a:latin typeface="华文细黑" panose="02010600040101010101" pitchFamily="2" charset="-122"/>
                <a:ea typeface="华文细黑" panose="02010600040101010101" pitchFamily="2" charset="-122"/>
              </a:rPr>
              <a:t>登入个人账户</a:t>
            </a:r>
            <a:endParaRPr lang="zh-CN" altLang="zh-CN" dirty="0">
              <a:cs typeface="Times New Roman" panose="02020603050405020304"/>
            </a:endParaRPr>
          </a:p>
        </p:txBody>
      </p:sp>
      <p:sp>
        <p:nvSpPr>
          <p:cNvPr id="6" name="矩形 5"/>
          <p:cNvSpPr/>
          <p:nvPr/>
        </p:nvSpPr>
        <p:spPr>
          <a:xfrm>
            <a:off x="8424688" y="1135194"/>
            <a:ext cx="540060"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378492" y="1505684"/>
            <a:ext cx="2632452" cy="369332"/>
          </a:xfrm>
          <a:prstGeom prst="rect">
            <a:avLst/>
          </a:prstGeom>
        </p:spPr>
        <p:txBody>
          <a:bodyPr wrap="none">
            <a:spAutoFit/>
          </a:bodyPr>
          <a:lstStyle/>
          <a:p>
            <a:r>
              <a:rPr lang="zh-CN" altLang="en-US" dirty="0" smtClean="0"/>
              <a:t>点击</a:t>
            </a:r>
            <a:r>
              <a:rPr lang="en-US" altLang="zh-CN" dirty="0" smtClean="0"/>
              <a:t>sign in</a:t>
            </a:r>
            <a:r>
              <a:rPr lang="zh-CN" altLang="en-US" dirty="0" smtClean="0"/>
              <a:t>登入个人账户</a:t>
            </a:r>
            <a:endParaRPr lang="zh-CN" altLang="en-US" dirty="0"/>
          </a:p>
        </p:txBody>
      </p:sp>
      <p:sp>
        <p:nvSpPr>
          <p:cNvPr id="8" name="矩形 7"/>
          <p:cNvSpPr/>
          <p:nvPr/>
        </p:nvSpPr>
        <p:spPr>
          <a:xfrm>
            <a:off x="4896296" y="4869160"/>
            <a:ext cx="1296144"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15512" y="4792506"/>
            <a:ext cx="1107996" cy="369332"/>
          </a:xfrm>
          <a:prstGeom prst="rect">
            <a:avLst/>
          </a:prstGeom>
        </p:spPr>
        <p:txBody>
          <a:bodyPr wrap="none">
            <a:spAutoFit/>
          </a:bodyPr>
          <a:lstStyle/>
          <a:p>
            <a:r>
              <a:rPr lang="zh-CN" altLang="en-US" dirty="0" smtClean="0"/>
              <a:t>新建账户</a:t>
            </a:r>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95896" y="836712"/>
            <a:ext cx="5256584" cy="5625848"/>
          </a:xfrm>
          <a:prstGeom prst="rect">
            <a:avLst/>
          </a:prstGeom>
        </p:spPr>
      </p:pic>
      <p:sp>
        <p:nvSpPr>
          <p:cNvPr id="4" name="矩形 3"/>
          <p:cNvSpPr/>
          <p:nvPr/>
        </p:nvSpPr>
        <p:spPr>
          <a:xfrm>
            <a:off x="6840512" y="2348880"/>
            <a:ext cx="1569660" cy="646331"/>
          </a:xfrm>
          <a:prstGeom prst="rect">
            <a:avLst/>
          </a:prstGeom>
        </p:spPr>
        <p:txBody>
          <a:bodyPr wrap="none">
            <a:spAutoFit/>
          </a:bodyPr>
          <a:lstStyle/>
          <a:p>
            <a:r>
              <a:rPr lang="zh-CN" altLang="en-US" dirty="0" smtClean="0"/>
              <a:t>输入个人信息</a:t>
            </a:r>
            <a:endParaRPr lang="en-US" altLang="zh-CN" dirty="0" smtClean="0"/>
          </a:p>
          <a:p>
            <a:r>
              <a:rPr lang="zh-CN" altLang="en-US" dirty="0" smtClean="0"/>
              <a:t>点击保存</a:t>
            </a:r>
            <a:endParaRPr lang="zh-CN"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19832" y="980728"/>
            <a:ext cx="6499304" cy="5324502"/>
          </a:xfrm>
          <a:prstGeom prst="rect">
            <a:avLst/>
          </a:prstGeom>
        </p:spPr>
      </p:pic>
      <p:sp>
        <p:nvSpPr>
          <p:cNvPr id="4" name="矩形 3"/>
          <p:cNvSpPr/>
          <p:nvPr/>
        </p:nvSpPr>
        <p:spPr>
          <a:xfrm>
            <a:off x="7560592" y="1484784"/>
            <a:ext cx="2286203" cy="1200329"/>
          </a:xfrm>
          <a:prstGeom prst="rect">
            <a:avLst/>
          </a:prstGeom>
        </p:spPr>
        <p:txBody>
          <a:bodyPr wrap="none">
            <a:spAutoFit/>
          </a:bodyPr>
          <a:lstStyle/>
          <a:p>
            <a:r>
              <a:rPr lang="zh-CN" altLang="en-US" dirty="0" smtClean="0"/>
              <a:t>登入个人账户后查看</a:t>
            </a:r>
            <a:endParaRPr lang="en-US" altLang="zh-CN" dirty="0" smtClean="0"/>
          </a:p>
          <a:p>
            <a:pPr marL="285750" indent="-285750">
              <a:buFont typeface="Wingdings" panose="05000000000000000000" pitchFamily="2" charset="2"/>
              <a:buChar char="u"/>
            </a:pPr>
            <a:r>
              <a:rPr lang="zh-CN" altLang="en-US" dirty="0" smtClean="0"/>
              <a:t>我的书架</a:t>
            </a:r>
            <a:endParaRPr lang="en-US" altLang="zh-CN" dirty="0"/>
          </a:p>
          <a:p>
            <a:pPr marL="285750" indent="-285750">
              <a:buFont typeface="Wingdings" panose="05000000000000000000" pitchFamily="2" charset="2"/>
              <a:buChar char="u"/>
            </a:pPr>
            <a:endParaRPr lang="en-US" altLang="zh-CN" dirty="0" smtClean="0"/>
          </a:p>
          <a:p>
            <a:pPr marL="285750" indent="-285750">
              <a:buFont typeface="Wingdings" panose="05000000000000000000" pitchFamily="2" charset="2"/>
              <a:buChar char="u"/>
            </a:pPr>
            <a:endParaRPr lang="en-US" altLang="zh-CN" dirty="0" smtClean="0"/>
          </a:p>
        </p:txBody>
      </p:sp>
      <p:sp>
        <p:nvSpPr>
          <p:cNvPr id="6" name="矩形 5"/>
          <p:cNvSpPr/>
          <p:nvPr/>
        </p:nvSpPr>
        <p:spPr>
          <a:xfrm>
            <a:off x="4320232" y="1916832"/>
            <a:ext cx="1584176" cy="50405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cstate="print"/>
          <a:srcRect/>
          <a:stretch>
            <a:fillRect/>
          </a:stretch>
        </p:blipFill>
        <p:spPr bwMode="auto">
          <a:xfrm>
            <a:off x="0" y="908720"/>
            <a:ext cx="9815729" cy="3745337"/>
          </a:xfrm>
          <a:prstGeom prst="rect">
            <a:avLst/>
          </a:prstGeom>
          <a:noFill/>
          <a:ln w="9525">
            <a:noFill/>
            <a:miter lim="800000"/>
            <a:headEnd/>
            <a:tailEnd/>
          </a:ln>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anose="02010600040101010101" pitchFamily="2" charset="-122"/>
                <a:ea typeface="华文细黑" panose="02010600040101010101" pitchFamily="2" charset="-122"/>
              </a:rPr>
              <a:t>我的书架</a:t>
            </a:r>
            <a:endParaRPr lang="zh-CN" altLang="zh-CN" dirty="0">
              <a:cs typeface="Times New Roman" panose="02020603050405020304"/>
            </a:endParaRPr>
          </a:p>
        </p:txBody>
      </p:sp>
      <p:sp>
        <p:nvSpPr>
          <p:cNvPr id="13" name="矩形 12"/>
          <p:cNvSpPr/>
          <p:nvPr/>
        </p:nvSpPr>
        <p:spPr>
          <a:xfrm>
            <a:off x="-248" y="1412776"/>
            <a:ext cx="2376264"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448024" y="2708920"/>
            <a:ext cx="2448000" cy="18722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所有文件</a:t>
            </a:r>
            <a:endParaRPr lang="en-US" altLang="zh-CN" dirty="0" smtClean="0"/>
          </a:p>
          <a:p>
            <a:pPr indent="-342900"/>
            <a:r>
              <a:rPr lang="zh-CN" altLang="en-US" dirty="0" smtClean="0"/>
              <a:t>我的文件夹：</a:t>
            </a:r>
            <a:endParaRPr lang="en-US" altLang="zh-CN" dirty="0" smtClean="0"/>
          </a:p>
          <a:p>
            <a:pPr indent="-342900"/>
            <a:r>
              <a:rPr lang="zh-CN" altLang="en-US" dirty="0" smtClean="0"/>
              <a:t>用户可自主创建命名文件夹，选定文件名前十字符号，拖至目标文件夹       </a:t>
            </a:r>
            <a:endParaRPr lang="en-US" altLang="zh-CN" dirty="0" smtClean="0"/>
          </a:p>
        </p:txBody>
      </p:sp>
      <p:sp>
        <p:nvSpPr>
          <p:cNvPr id="17" name="圆角矩形 16"/>
          <p:cNvSpPr/>
          <p:nvPr/>
        </p:nvSpPr>
        <p:spPr>
          <a:xfrm>
            <a:off x="143768" y="6093296"/>
            <a:ext cx="3672408"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已保存的检索式</a:t>
            </a:r>
            <a:r>
              <a:rPr lang="en-US" altLang="zh-CN" dirty="0" smtClean="0"/>
              <a:t>/</a:t>
            </a:r>
            <a:r>
              <a:rPr lang="zh-CN" altLang="en-US" dirty="0" smtClean="0"/>
              <a:t>最新的检索历史</a:t>
            </a:r>
            <a:endParaRPr lang="en-US" altLang="zh-CN" dirty="0" smtClean="0"/>
          </a:p>
        </p:txBody>
      </p:sp>
      <p:grpSp>
        <p:nvGrpSpPr>
          <p:cNvPr id="24" name="组合 23"/>
          <p:cNvGrpSpPr/>
          <p:nvPr/>
        </p:nvGrpSpPr>
        <p:grpSpPr>
          <a:xfrm>
            <a:off x="148786" y="4912966"/>
            <a:ext cx="9356022" cy="1036314"/>
            <a:chOff x="148786" y="4912966"/>
            <a:chExt cx="9356022" cy="1036314"/>
          </a:xfrm>
        </p:grpSpPr>
        <p:pic>
          <p:nvPicPr>
            <p:cNvPr id="4101" name="Picture 5"/>
            <p:cNvPicPr>
              <a:picLocks noChangeAspect="1" noChangeArrowheads="1"/>
            </p:cNvPicPr>
            <p:nvPr/>
          </p:nvPicPr>
          <p:blipFill>
            <a:blip r:embed="rId2" cstate="print"/>
            <a:srcRect/>
            <a:stretch>
              <a:fillRect/>
            </a:stretch>
          </p:blipFill>
          <p:spPr bwMode="auto">
            <a:xfrm>
              <a:off x="148786" y="4912966"/>
              <a:ext cx="9356022" cy="1036314"/>
            </a:xfrm>
            <a:prstGeom prst="rect">
              <a:avLst/>
            </a:prstGeom>
            <a:ln>
              <a:noFill/>
            </a:ln>
            <a:effectLst>
              <a:outerShdw blurRad="190500" algn="tl" rotWithShape="0">
                <a:srgbClr val="000000">
                  <a:alpha val="70000"/>
                </a:srgbClr>
              </a:outerShdw>
            </a:effectLst>
          </p:spPr>
        </p:pic>
        <p:sp>
          <p:nvSpPr>
            <p:cNvPr id="19" name="矩形 18"/>
            <p:cNvSpPr/>
            <p:nvPr/>
          </p:nvSpPr>
          <p:spPr>
            <a:xfrm>
              <a:off x="719832" y="4941168"/>
              <a:ext cx="19442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823" y="1628802"/>
            <a:ext cx="8811604" cy="3877985"/>
          </a:xfrm>
          <a:prstGeom prst="rect">
            <a:avLst/>
          </a:prstGeom>
          <a:noFill/>
        </p:spPr>
        <p:txBody>
          <a:bodyPr wrap="square" rtlCol="0">
            <a:spAutoFit/>
          </a:bodyPr>
          <a:lstStyle/>
          <a:p>
            <a:pPr marL="457200" indent="-457200" algn="just">
              <a:buAutoNum type="arabicPeriod"/>
            </a:pPr>
            <a:r>
              <a:rPr lang="en-US" altLang="zh-CN" sz="2400" b="1" dirty="0" smtClean="0">
                <a:latin typeface="华文细黑" panose="02010600040101010101" pitchFamily="2" charset="-122"/>
                <a:ea typeface="华文细黑" panose="02010600040101010101" pitchFamily="2" charset="-122"/>
              </a:rPr>
              <a:t>Al </a:t>
            </a:r>
            <a:r>
              <a:rPr lang="en-US" altLang="zh-CN" sz="2400" b="1" dirty="0" err="1" smtClean="0">
                <a:latin typeface="华文细黑" panose="02010600040101010101" pitchFamily="2" charset="-122"/>
                <a:ea typeface="华文细黑" panose="02010600040101010101" pitchFamily="2" charset="-122"/>
              </a:rPr>
              <a:t>Manhal</a:t>
            </a:r>
            <a:r>
              <a:rPr lang="en-US" altLang="zh-CN" sz="2400" b="1" dirty="0" smtClean="0">
                <a:latin typeface="华文细黑" panose="02010600040101010101" pitchFamily="2" charset="-122"/>
                <a:ea typeface="华文细黑" panose="02010600040101010101" pitchFamily="2" charset="-122"/>
              </a:rPr>
              <a:t>  </a:t>
            </a:r>
            <a:r>
              <a:rPr lang="zh-CN" altLang="en-US" sz="2400" b="1" dirty="0" smtClean="0">
                <a:latin typeface="华文细黑" panose="02010600040101010101" pitchFamily="2" charset="-122"/>
                <a:ea typeface="华文细黑" panose="02010600040101010101" pitchFamily="2" charset="-122"/>
              </a:rPr>
              <a:t>曼哈尔出版社简介</a:t>
            </a:r>
            <a:endParaRPr lang="en-US" altLang="zh-CN" sz="2400" b="1" dirty="0" smtClean="0">
              <a:latin typeface="华文细黑" panose="02010600040101010101" pitchFamily="2" charset="-122"/>
              <a:ea typeface="华文细黑" panose="02010600040101010101" pitchFamily="2" charset="-122"/>
            </a:endParaRPr>
          </a:p>
          <a:p>
            <a:pPr marL="457200" indent="-457200" algn="just"/>
            <a:endParaRPr lang="en-US" altLang="zh-CN" sz="2400" dirty="0" smtClean="0">
              <a:latin typeface="华文细黑" panose="02010600040101010101" pitchFamily="2" charset="-122"/>
              <a:ea typeface="华文细黑" panose="02010600040101010101" pitchFamily="2" charset="-122"/>
            </a:endParaRPr>
          </a:p>
          <a:p>
            <a:pPr algn="just"/>
            <a:endParaRPr lang="en-US" altLang="zh-CN" sz="2400" dirty="0" smtClean="0">
              <a:latin typeface="华文细黑" panose="02010600040101010101" pitchFamily="2" charset="-122"/>
              <a:ea typeface="华文细黑" panose="02010600040101010101" pitchFamily="2" charset="-122"/>
            </a:endParaRPr>
          </a:p>
          <a:p>
            <a:pPr algn="just">
              <a:lnSpc>
                <a:spcPct val="150000"/>
              </a:lnSpc>
            </a:pPr>
            <a:r>
              <a:rPr lang="en-US" altLang="zh-CN" sz="2000" dirty="0" smtClean="0">
                <a:latin typeface="华文细黑" panose="02010600040101010101" pitchFamily="2" charset="-122"/>
                <a:ea typeface="华文细黑" panose="02010600040101010101" pitchFamily="2" charset="-122"/>
              </a:rPr>
              <a:t>          </a:t>
            </a:r>
            <a:r>
              <a:rPr lang="zh-CN" altLang="zh-CN" sz="2000" dirty="0" smtClean="0">
                <a:latin typeface="华文细黑" panose="02010600040101010101" pitchFamily="2" charset="-122"/>
                <a:ea typeface="华文细黑" panose="02010600040101010101" pitchFamily="2" charset="-122"/>
              </a:rPr>
              <a:t>曼哈尔出版社（</a:t>
            </a:r>
            <a:r>
              <a:rPr lang="en-US" altLang="zh-CN" sz="2000" dirty="0" smtClean="0">
                <a:latin typeface="华文细黑" panose="02010600040101010101" pitchFamily="2" charset="-122"/>
                <a:ea typeface="华文细黑" panose="02010600040101010101" pitchFamily="2" charset="-122"/>
              </a:rPr>
              <a:t>Al Manhal</a:t>
            </a:r>
            <a:r>
              <a:rPr lang="zh-CN" altLang="zh-CN" sz="2000" dirty="0" smtClean="0">
                <a:latin typeface="华文细黑" panose="02010600040101010101" pitchFamily="2" charset="-122"/>
                <a:ea typeface="华文细黑" panose="02010600040101010101" pitchFamily="2" charset="-122"/>
              </a:rPr>
              <a:t>）成立于</a:t>
            </a:r>
            <a:r>
              <a:rPr lang="en-US" altLang="zh-CN" sz="2000" dirty="0" smtClean="0">
                <a:latin typeface="华文细黑" panose="02010600040101010101" pitchFamily="2" charset="-122"/>
                <a:ea typeface="华文细黑" panose="02010600040101010101" pitchFamily="2" charset="-122"/>
              </a:rPr>
              <a:t>2010</a:t>
            </a:r>
            <a:r>
              <a:rPr lang="zh-CN" altLang="zh-CN" sz="2000" dirty="0" smtClean="0">
                <a:latin typeface="华文细黑" panose="02010600040101010101" pitchFamily="2" charset="-122"/>
                <a:ea typeface="华文细黑" panose="02010600040101010101" pitchFamily="2" charset="-122"/>
              </a:rPr>
              <a:t>年，与阿拉伯世界各国的知名高校科研院所、医疗机构，企业及政府机构合作，为全球用户提供同行评议及知识产权保护的高品质阿拉伯语出版物，提供可靠、简洁和有效的平台</a:t>
            </a:r>
            <a:r>
              <a:rPr lang="en-US" altLang="zh-CN" sz="2000" dirty="0" smtClean="0">
                <a:latin typeface="华文细黑" panose="02010600040101010101" pitchFamily="2" charset="-122"/>
                <a:ea typeface="华文细黑" panose="02010600040101010101" pitchFamily="2" charset="-122"/>
              </a:rPr>
              <a:t>, </a:t>
            </a:r>
            <a:r>
              <a:rPr lang="zh-CN" altLang="zh-CN" sz="2000" dirty="0" smtClean="0">
                <a:latin typeface="华文细黑" panose="02010600040101010101" pitchFamily="2" charset="-122"/>
                <a:ea typeface="华文细黑" panose="02010600040101010101" pitchFamily="2" charset="-122"/>
              </a:rPr>
              <a:t>推动出版界知识资源在地区和全球范围内的广泛传播，是全球领先的阿拉伯语电子资源内容服务提供商。</a:t>
            </a:r>
            <a:endParaRPr lang="zh-CN" altLang="zh-CN" sz="2000" dirty="0" smtClean="0">
              <a:latin typeface="华文细黑" panose="02010600040101010101" pitchFamily="2" charset="-122"/>
              <a:ea typeface="华文细黑" panose="02010600040101010101" pitchFamily="2" charset="-122"/>
            </a:endParaRPr>
          </a:p>
          <a:p>
            <a:pPr algn="just"/>
            <a:endParaRPr lang="zh-CN" altLang="en-US" sz="2400" dirty="0">
              <a:latin typeface="华文细黑" panose="02010600040101010101" pitchFamily="2" charset="-122"/>
              <a:ea typeface="华文细黑" panose="02010600040101010101" pitchFamily="2" charset="-122"/>
            </a:endParaRPr>
          </a:p>
        </p:txBody>
      </p:sp>
      <p:pic>
        <p:nvPicPr>
          <p:cNvPr id="4" name="Picture 3"/>
          <p:cNvPicPr>
            <a:picLocks noChangeAspect="1" noChangeArrowheads="1"/>
          </p:cNvPicPr>
          <p:nvPr/>
        </p:nvPicPr>
        <p:blipFill>
          <a:blip r:embed="rId1" cstate="print"/>
          <a:srcRect/>
          <a:stretch>
            <a:fillRect/>
          </a:stretch>
        </p:blipFill>
        <p:spPr bwMode="auto">
          <a:xfrm>
            <a:off x="6627989" y="1196753"/>
            <a:ext cx="3016585" cy="1046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86695" y="1052736"/>
            <a:ext cx="9051249" cy="3994448"/>
          </a:xfrm>
          <a:prstGeom prst="rect">
            <a:avLst/>
          </a:prstGeom>
        </p:spPr>
      </p:pic>
      <p:sp>
        <p:nvSpPr>
          <p:cNvPr id="4" name="矩形 3"/>
          <p:cNvSpPr/>
          <p:nvPr/>
        </p:nvSpPr>
        <p:spPr>
          <a:xfrm>
            <a:off x="2087984" y="5373216"/>
            <a:ext cx="1569660" cy="923330"/>
          </a:xfrm>
          <a:prstGeom prst="rect">
            <a:avLst/>
          </a:prstGeom>
        </p:spPr>
        <p:txBody>
          <a:bodyPr wrap="none">
            <a:spAutoFit/>
          </a:bodyPr>
          <a:lstStyle/>
          <a:p>
            <a:r>
              <a:rPr lang="zh-CN" altLang="en-US" dirty="0" smtClean="0"/>
              <a:t>下载</a:t>
            </a:r>
            <a:r>
              <a:rPr lang="en-US" altLang="zh-CN" dirty="0" smtClean="0"/>
              <a:t>APP</a:t>
            </a:r>
            <a:endParaRPr lang="en-US" altLang="zh-CN" dirty="0" smtClean="0"/>
          </a:p>
          <a:p>
            <a:r>
              <a:rPr lang="zh-CN" altLang="en-US" dirty="0"/>
              <a:t>登入</a:t>
            </a:r>
            <a:r>
              <a:rPr lang="zh-CN" altLang="en-US" dirty="0" smtClean="0"/>
              <a:t>个人账户</a:t>
            </a:r>
            <a:endParaRPr lang="en-US" altLang="zh-CN" dirty="0" smtClean="0"/>
          </a:p>
          <a:p>
            <a:r>
              <a:rPr lang="zh-CN" altLang="en-US" dirty="0" smtClean="0"/>
              <a:t>同步书架</a:t>
            </a:r>
            <a:endParaRPr lang="en-US" altLang="zh-CN"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1151880" y="1268760"/>
          <a:ext cx="7488832" cy="3096345"/>
        </p:xfrm>
        <a:graphic>
          <a:graphicData uri="http://schemas.openxmlformats.org/drawingml/2006/table">
            <a:tbl>
              <a:tblPr firstRow="1" bandRow="1">
                <a:tableStyleId>{5C22544A-7EE6-4342-B048-85BDC9FD1C3A}</a:tableStyleId>
              </a:tblPr>
              <a:tblGrid>
                <a:gridCol w="3744416"/>
                <a:gridCol w="3744416"/>
              </a:tblGrid>
              <a:tr h="619269">
                <a:tc gridSpan="2">
                  <a:txBody>
                    <a:bodyPr/>
                    <a:lstStyle/>
                    <a:p>
                      <a:pPr algn="ctr"/>
                      <a:r>
                        <a:rPr lang="zh-CN" altLang="en-US" sz="3200" b="1" dirty="0" smtClean="0">
                          <a:latin typeface="Arial Unicode MS" panose="020B0604020202020204" pitchFamily="34" charset="-122"/>
                          <a:ea typeface="Arial Unicode MS" panose="020B0604020202020204" pitchFamily="34" charset="-122"/>
                          <a:cs typeface="Arial Unicode MS" panose="020B0604020202020204" pitchFamily="34" charset="-122"/>
                        </a:rPr>
                        <a:t>有奖答题</a:t>
                      </a:r>
                      <a:endParaRPr lang="zh-CN" altLang="en-US" sz="32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c hMerge="1">
                  <a:tcPr/>
                </a:tc>
              </a:tr>
              <a:tr h="619269">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Keywords</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International Relation</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r>
              <a:tr h="619269">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Main</a:t>
                      </a:r>
                      <a:r>
                        <a:rPr lang="en-US" altLang="zh-CN" b="1"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Topics</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Political</a:t>
                      </a:r>
                      <a:r>
                        <a:rPr lang="en-US" altLang="zh-CN" b="1"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Science</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r>
              <a:tr h="619269">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Language</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English</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r>
              <a:tr h="619269">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Publisher</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c>
                  <a:txBody>
                    <a:bodyPr/>
                    <a:lstStyle/>
                    <a:p>
                      <a:pPr algn="ctr"/>
                      <a:r>
                        <a:rPr lang="en-US" altLang="zh-CN" b="1" dirty="0" smtClean="0">
                          <a:latin typeface="Arial Unicode MS" panose="020B0604020202020204" pitchFamily="34" charset="-122"/>
                          <a:ea typeface="Arial Unicode MS" panose="020B0604020202020204" pitchFamily="34" charset="-122"/>
                          <a:cs typeface="Arial Unicode MS" panose="020B0604020202020204" pitchFamily="34" charset="-122"/>
                        </a:rPr>
                        <a:t>University of Jordan</a:t>
                      </a:r>
                      <a:endPar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a:tc>
              </a:tr>
            </a:tbl>
          </a:graphicData>
        </a:graphic>
      </p:graphicFrame>
      <p:sp>
        <p:nvSpPr>
          <p:cNvPr id="7" name="爆炸形 1 6"/>
          <p:cNvSpPr/>
          <p:nvPr/>
        </p:nvSpPr>
        <p:spPr>
          <a:xfrm>
            <a:off x="287784" y="4293096"/>
            <a:ext cx="9361040" cy="256490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800" b="1" dirty="0" smtClean="0"/>
              <a:t>第一位完成答题的同学获得：</a:t>
            </a:r>
            <a:endParaRPr lang="en-US" altLang="zh-CN" sz="2800" b="1" dirty="0" smtClean="0"/>
          </a:p>
          <a:p>
            <a:pPr algn="ctr"/>
            <a:r>
              <a:rPr lang="zh-CN" altLang="en-US" sz="2800" b="1" dirty="0" smtClean="0"/>
              <a:t>小米音箱一个</a:t>
            </a:r>
            <a:endParaRPr lang="zh-CN" altLang="en-US" sz="2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p:nvPr/>
        </p:nvSpPr>
        <p:spPr>
          <a:xfrm>
            <a:off x="2341263" y="4221088"/>
            <a:ext cx="5398100" cy="128990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dirty="0" smtClean="0">
                <a:latin typeface="微软雅黑" panose="020B0503020204020204" charset="-122"/>
                <a:ea typeface="微软雅黑" panose="020B0503020204020204" charset="-122"/>
              </a:rPr>
              <a:t>关于</a:t>
            </a:r>
            <a:r>
              <a:rPr lang="en-US" altLang="zh-CN" dirty="0" smtClean="0">
                <a:latin typeface="微软雅黑" panose="020B0503020204020204" charset="-122"/>
                <a:ea typeface="微软雅黑" panose="020B0503020204020204" charset="-122"/>
              </a:rPr>
              <a:t>Al </a:t>
            </a:r>
            <a:r>
              <a:rPr lang="en-US" altLang="zh-CN" dirty="0" err="1" smtClean="0">
                <a:latin typeface="微软雅黑" panose="020B0503020204020204" charset="-122"/>
                <a:ea typeface="微软雅黑" panose="020B0503020204020204" charset="-122"/>
              </a:rPr>
              <a:t>Manhal</a:t>
            </a:r>
            <a:r>
              <a:rPr lang="zh-CN" altLang="en-US" dirty="0" smtClean="0">
                <a:latin typeface="微软雅黑" panose="020B0503020204020204" charset="-122"/>
                <a:ea typeface="微软雅黑" panose="020B0503020204020204" charset="-122"/>
              </a:rPr>
              <a:t>更多信息，欢迎咨询我们</a:t>
            </a:r>
            <a:endParaRPr lang="en-US" altLang="zh-CN" dirty="0" smtClean="0">
              <a:latin typeface="微软雅黑" panose="020B0503020204020204" charset="-122"/>
              <a:ea typeface="微软雅黑" panose="020B0503020204020204" charset="-122"/>
            </a:endParaRPr>
          </a:p>
          <a:p>
            <a:pPr algn="ctr">
              <a:lnSpc>
                <a:spcPct val="150000"/>
              </a:lnSpc>
            </a:pPr>
            <a:r>
              <a:rPr lang="en-US" altLang="zh-CN" dirty="0">
                <a:latin typeface="微软雅黑" panose="020B0503020204020204" charset="-122"/>
                <a:ea typeface="微软雅黑" panose="020B0503020204020204" charset="-122"/>
              </a:rPr>
              <a:t>010-82331971-8009</a:t>
            </a:r>
            <a:endParaRPr lang="en-US" altLang="zh-CN" dirty="0">
              <a:latin typeface="微软雅黑" panose="020B0503020204020204" charset="-122"/>
              <a:ea typeface="微软雅黑" panose="020B0503020204020204" charset="-122"/>
            </a:endParaRPr>
          </a:p>
          <a:p>
            <a:pPr algn="ctr">
              <a:lnSpc>
                <a:spcPct val="150000"/>
              </a:lnSpc>
            </a:pPr>
            <a:r>
              <a:rPr lang="en-US" altLang="zh-CN" dirty="0" smtClean="0">
                <a:latin typeface="微软雅黑" panose="020B0503020204020204" charset="-122"/>
                <a:ea typeface="微软雅黑" panose="020B0503020204020204" charset="-122"/>
              </a:rPr>
              <a:t>yuki@igroup.com.cn</a:t>
            </a:r>
            <a:endParaRPr lang="en-US" dirty="0">
              <a:latin typeface="微软雅黑" panose="020B0503020204020204" charset="-122"/>
              <a:ea typeface="微软雅黑" panose="020B0503020204020204" charset="-122"/>
            </a:endParaRPr>
          </a:p>
        </p:txBody>
      </p:sp>
      <p:grpSp>
        <p:nvGrpSpPr>
          <p:cNvPr id="2" name="组合 10"/>
          <p:cNvGrpSpPr/>
          <p:nvPr/>
        </p:nvGrpSpPr>
        <p:grpSpPr>
          <a:xfrm>
            <a:off x="2182495" y="2780929"/>
            <a:ext cx="5331050" cy="902493"/>
            <a:chOff x="3663982" y="2983380"/>
            <a:chExt cx="4835724" cy="902493"/>
          </a:xfrm>
        </p:grpSpPr>
        <p:sp>
          <p:nvSpPr>
            <p:cNvPr id="12" name="文本框 5"/>
            <p:cNvSpPr txBox="1"/>
            <p:nvPr/>
          </p:nvSpPr>
          <p:spPr>
            <a:xfrm>
              <a:off x="3663982" y="2983380"/>
              <a:ext cx="4809530" cy="445621"/>
            </a:xfrm>
            <a:custGeom>
              <a:avLst/>
              <a:gdLst/>
              <a:ahLst/>
              <a:cxnLst/>
              <a:rect l="l" t="t" r="r" b="b"/>
              <a:pathLst>
                <a:path w="4809530" h="445621">
                  <a:moveTo>
                    <a:pt x="3914775" y="14883"/>
                  </a:moveTo>
                  <a:lnTo>
                    <a:pt x="4071342" y="14883"/>
                  </a:lnTo>
                  <a:lnTo>
                    <a:pt x="3705225" y="368499"/>
                  </a:lnTo>
                  <a:lnTo>
                    <a:pt x="3762005" y="445621"/>
                  </a:lnTo>
                  <a:lnTo>
                    <a:pt x="3483444" y="445621"/>
                  </a:lnTo>
                  <a:close/>
                  <a:moveTo>
                    <a:pt x="3365896" y="14883"/>
                  </a:moveTo>
                  <a:lnTo>
                    <a:pt x="3481388" y="14883"/>
                  </a:lnTo>
                  <a:lnTo>
                    <a:pt x="3481388" y="445621"/>
                  </a:lnTo>
                  <a:lnTo>
                    <a:pt x="3365896" y="445621"/>
                  </a:lnTo>
                  <a:close/>
                  <a:moveTo>
                    <a:pt x="3070026" y="14883"/>
                  </a:moveTo>
                  <a:lnTo>
                    <a:pt x="3180754" y="14883"/>
                  </a:lnTo>
                  <a:lnTo>
                    <a:pt x="3180754" y="445621"/>
                  </a:lnTo>
                  <a:lnTo>
                    <a:pt x="3070026" y="445621"/>
                  </a:lnTo>
                  <a:close/>
                  <a:moveTo>
                    <a:pt x="2493168" y="14883"/>
                  </a:moveTo>
                  <a:lnTo>
                    <a:pt x="2611636" y="14883"/>
                  </a:lnTo>
                  <a:lnTo>
                    <a:pt x="2899792" y="445621"/>
                  </a:lnTo>
                  <a:lnTo>
                    <a:pt x="2766860" y="445621"/>
                  </a:lnTo>
                  <a:lnTo>
                    <a:pt x="2603896" y="201811"/>
                  </a:lnTo>
                  <a:lnTo>
                    <a:pt x="2603896" y="445621"/>
                  </a:lnTo>
                  <a:lnTo>
                    <a:pt x="2493168" y="445621"/>
                  </a:lnTo>
                  <a:close/>
                  <a:moveTo>
                    <a:pt x="1924050" y="14883"/>
                  </a:moveTo>
                  <a:lnTo>
                    <a:pt x="2048470" y="14883"/>
                  </a:lnTo>
                  <a:lnTo>
                    <a:pt x="2224762" y="445621"/>
                  </a:lnTo>
                  <a:lnTo>
                    <a:pt x="2105067" y="445621"/>
                  </a:lnTo>
                  <a:lnTo>
                    <a:pt x="2045494" y="287536"/>
                  </a:lnTo>
                  <a:cubicBezTo>
                    <a:pt x="2017713" y="214114"/>
                    <a:pt x="1997075" y="153789"/>
                    <a:pt x="1983581" y="106561"/>
                  </a:cubicBezTo>
                  <a:cubicBezTo>
                    <a:pt x="1972468" y="162521"/>
                    <a:pt x="1956792" y="218083"/>
                    <a:pt x="1936551" y="273249"/>
                  </a:cubicBezTo>
                  <a:lnTo>
                    <a:pt x="1872012" y="445621"/>
                  </a:lnTo>
                  <a:lnTo>
                    <a:pt x="1758630" y="445621"/>
                  </a:lnTo>
                  <a:close/>
                  <a:moveTo>
                    <a:pt x="812006" y="14883"/>
                  </a:moveTo>
                  <a:lnTo>
                    <a:pt x="927497" y="14883"/>
                  </a:lnTo>
                  <a:lnTo>
                    <a:pt x="927497" y="373261"/>
                  </a:lnTo>
                  <a:lnTo>
                    <a:pt x="1381125" y="373261"/>
                  </a:lnTo>
                  <a:lnTo>
                    <a:pt x="1381125" y="14883"/>
                  </a:lnTo>
                  <a:lnTo>
                    <a:pt x="1496615" y="14883"/>
                  </a:lnTo>
                  <a:lnTo>
                    <a:pt x="1496615" y="445621"/>
                  </a:lnTo>
                  <a:lnTo>
                    <a:pt x="812006" y="445621"/>
                  </a:lnTo>
                  <a:close/>
                  <a:moveTo>
                    <a:pt x="0" y="14883"/>
                  </a:moveTo>
                  <a:lnTo>
                    <a:pt x="691753" y="14883"/>
                  </a:lnTo>
                  <a:lnTo>
                    <a:pt x="691753" y="117872"/>
                  </a:lnTo>
                  <a:lnTo>
                    <a:pt x="403027" y="117872"/>
                  </a:lnTo>
                  <a:lnTo>
                    <a:pt x="403027" y="445621"/>
                  </a:lnTo>
                  <a:lnTo>
                    <a:pt x="287536" y="445621"/>
                  </a:lnTo>
                  <a:lnTo>
                    <a:pt x="287536" y="117872"/>
                  </a:lnTo>
                  <a:lnTo>
                    <a:pt x="0" y="117872"/>
                  </a:lnTo>
                  <a:close/>
                  <a:moveTo>
                    <a:pt x="4481513" y="0"/>
                  </a:moveTo>
                  <a:cubicBezTo>
                    <a:pt x="4546203" y="0"/>
                    <a:pt x="4603254" y="10418"/>
                    <a:pt x="4652665" y="31254"/>
                  </a:cubicBezTo>
                  <a:cubicBezTo>
                    <a:pt x="4702076" y="52090"/>
                    <a:pt x="4740076" y="82749"/>
                    <a:pt x="4766667" y="123230"/>
                  </a:cubicBezTo>
                  <a:cubicBezTo>
                    <a:pt x="4793257" y="163711"/>
                    <a:pt x="4807544" y="209550"/>
                    <a:pt x="4809530" y="260747"/>
                  </a:cubicBezTo>
                  <a:lnTo>
                    <a:pt x="4698802" y="269081"/>
                  </a:lnTo>
                  <a:cubicBezTo>
                    <a:pt x="4692848" y="213916"/>
                    <a:pt x="4672707" y="172244"/>
                    <a:pt x="4638377" y="144066"/>
                  </a:cubicBezTo>
                  <a:cubicBezTo>
                    <a:pt x="4604047" y="115888"/>
                    <a:pt x="4553346" y="101799"/>
                    <a:pt x="4486275" y="101799"/>
                  </a:cubicBezTo>
                  <a:cubicBezTo>
                    <a:pt x="4416425" y="101799"/>
                    <a:pt x="4365525" y="114598"/>
                    <a:pt x="4333578" y="140196"/>
                  </a:cubicBezTo>
                  <a:cubicBezTo>
                    <a:pt x="4301629" y="165795"/>
                    <a:pt x="4285654" y="196652"/>
                    <a:pt x="4285654" y="232767"/>
                  </a:cubicBezTo>
                  <a:cubicBezTo>
                    <a:pt x="4285654" y="264120"/>
                    <a:pt x="4296965" y="289917"/>
                    <a:pt x="4319587" y="310158"/>
                  </a:cubicBezTo>
                  <a:cubicBezTo>
                    <a:pt x="4341812" y="330399"/>
                    <a:pt x="4399855" y="351135"/>
                    <a:pt x="4493716" y="372368"/>
                  </a:cubicBezTo>
                  <a:cubicBezTo>
                    <a:pt x="4587577" y="393601"/>
                    <a:pt x="4651971" y="412155"/>
                    <a:pt x="4686895" y="428030"/>
                  </a:cubicBezTo>
                  <a:lnTo>
                    <a:pt x="4716159" y="445621"/>
                  </a:lnTo>
                  <a:lnTo>
                    <a:pt x="4336288" y="445621"/>
                  </a:lnTo>
                  <a:lnTo>
                    <a:pt x="4298156" y="430411"/>
                  </a:lnTo>
                  <a:cubicBezTo>
                    <a:pt x="4256484" y="408583"/>
                    <a:pt x="4225429" y="381496"/>
                    <a:pt x="4204990" y="349151"/>
                  </a:cubicBezTo>
                  <a:cubicBezTo>
                    <a:pt x="4184550" y="316806"/>
                    <a:pt x="4174331" y="280591"/>
                    <a:pt x="4174331" y="240506"/>
                  </a:cubicBezTo>
                  <a:cubicBezTo>
                    <a:pt x="4174331" y="196453"/>
                    <a:pt x="4186833" y="155278"/>
                    <a:pt x="4211836" y="116979"/>
                  </a:cubicBezTo>
                  <a:cubicBezTo>
                    <a:pt x="4236839" y="78681"/>
                    <a:pt x="4273351" y="49610"/>
                    <a:pt x="4321373" y="29766"/>
                  </a:cubicBezTo>
                  <a:cubicBezTo>
                    <a:pt x="4369395" y="9922"/>
                    <a:pt x="4422775" y="0"/>
                    <a:pt x="4481513" y="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9600" dirty="0">
                <a:solidFill>
                  <a:schemeClr val="bg1"/>
                </a:solidFill>
              </a:endParaRPr>
            </a:p>
          </p:txBody>
        </p:sp>
        <p:sp>
          <p:nvSpPr>
            <p:cNvPr id="13" name="文本框 7"/>
            <p:cNvSpPr txBox="1"/>
            <p:nvPr/>
          </p:nvSpPr>
          <p:spPr>
            <a:xfrm>
              <a:off x="3951519" y="3429000"/>
              <a:ext cx="4548187" cy="456873"/>
            </a:xfrm>
            <a:custGeom>
              <a:avLst/>
              <a:gdLst/>
              <a:ahLst/>
              <a:cxnLst/>
              <a:rect l="l" t="t" r="r" b="b"/>
              <a:pathLst>
                <a:path w="4548187" h="456873">
                  <a:moveTo>
                    <a:pt x="4048752" y="0"/>
                  </a:moveTo>
                  <a:lnTo>
                    <a:pt x="4428623" y="0"/>
                  </a:lnTo>
                  <a:lnTo>
                    <a:pt x="4465588" y="22220"/>
                  </a:lnTo>
                  <a:cubicBezTo>
                    <a:pt x="4484340" y="37054"/>
                    <a:pt x="4499768" y="53449"/>
                    <a:pt x="4511873" y="71408"/>
                  </a:cubicBezTo>
                  <a:cubicBezTo>
                    <a:pt x="4536082" y="107325"/>
                    <a:pt x="4548187" y="148700"/>
                    <a:pt x="4548187" y="195531"/>
                  </a:cubicBezTo>
                  <a:cubicBezTo>
                    <a:pt x="4548187" y="241965"/>
                    <a:pt x="4534892" y="285721"/>
                    <a:pt x="4508301" y="326797"/>
                  </a:cubicBezTo>
                  <a:cubicBezTo>
                    <a:pt x="4481710" y="367874"/>
                    <a:pt x="4443511" y="399822"/>
                    <a:pt x="4393704" y="422643"/>
                  </a:cubicBezTo>
                  <a:cubicBezTo>
                    <a:pt x="4343896" y="445463"/>
                    <a:pt x="4287837" y="456873"/>
                    <a:pt x="4225528" y="456873"/>
                  </a:cubicBezTo>
                  <a:cubicBezTo>
                    <a:pt x="4146550" y="456873"/>
                    <a:pt x="4080371" y="445364"/>
                    <a:pt x="4026991" y="422345"/>
                  </a:cubicBezTo>
                  <a:cubicBezTo>
                    <a:pt x="3973611" y="399326"/>
                    <a:pt x="3931741" y="364699"/>
                    <a:pt x="3901380" y="318463"/>
                  </a:cubicBezTo>
                  <a:cubicBezTo>
                    <a:pt x="3871019" y="272227"/>
                    <a:pt x="3855045" y="219939"/>
                    <a:pt x="3853457" y="161598"/>
                  </a:cubicBezTo>
                  <a:lnTo>
                    <a:pt x="3962400" y="152073"/>
                  </a:lnTo>
                  <a:cubicBezTo>
                    <a:pt x="3967559" y="195729"/>
                    <a:pt x="3979565" y="231547"/>
                    <a:pt x="3998416" y="259527"/>
                  </a:cubicBezTo>
                  <a:cubicBezTo>
                    <a:pt x="4017268" y="287507"/>
                    <a:pt x="4046537" y="310128"/>
                    <a:pt x="4086225" y="327393"/>
                  </a:cubicBezTo>
                  <a:cubicBezTo>
                    <a:pt x="4125912" y="344657"/>
                    <a:pt x="4170560" y="353289"/>
                    <a:pt x="4220170" y="353289"/>
                  </a:cubicBezTo>
                  <a:cubicBezTo>
                    <a:pt x="4264223" y="353289"/>
                    <a:pt x="4303117" y="346740"/>
                    <a:pt x="4336851" y="333643"/>
                  </a:cubicBezTo>
                  <a:cubicBezTo>
                    <a:pt x="4370585" y="320546"/>
                    <a:pt x="4395688" y="302588"/>
                    <a:pt x="4412159" y="279768"/>
                  </a:cubicBezTo>
                  <a:cubicBezTo>
                    <a:pt x="4428628" y="256947"/>
                    <a:pt x="4436864" y="232043"/>
                    <a:pt x="4436864" y="205056"/>
                  </a:cubicBezTo>
                  <a:cubicBezTo>
                    <a:pt x="4436864" y="177671"/>
                    <a:pt x="4428926" y="153760"/>
                    <a:pt x="4413051" y="133321"/>
                  </a:cubicBezTo>
                  <a:cubicBezTo>
                    <a:pt x="4397176" y="112882"/>
                    <a:pt x="4370983" y="95717"/>
                    <a:pt x="4334470" y="81826"/>
                  </a:cubicBezTo>
                  <a:cubicBezTo>
                    <a:pt x="4311054" y="72698"/>
                    <a:pt x="4259262" y="58510"/>
                    <a:pt x="4179093" y="39261"/>
                  </a:cubicBezTo>
                  <a:cubicBezTo>
                    <a:pt x="4139009" y="29637"/>
                    <a:pt x="4104927" y="20286"/>
                    <a:pt x="4076848" y="11207"/>
                  </a:cubicBezTo>
                  <a:close/>
                  <a:moveTo>
                    <a:pt x="3078360" y="0"/>
                  </a:moveTo>
                  <a:lnTo>
                    <a:pt x="3193851" y="0"/>
                  </a:lnTo>
                  <a:lnTo>
                    <a:pt x="3193851" y="2054"/>
                  </a:lnTo>
                  <a:lnTo>
                    <a:pt x="3195908" y="0"/>
                  </a:lnTo>
                  <a:lnTo>
                    <a:pt x="3474469" y="0"/>
                  </a:lnTo>
                  <a:lnTo>
                    <a:pt x="3799879" y="441990"/>
                  </a:lnTo>
                  <a:lnTo>
                    <a:pt x="3647479" y="441990"/>
                  </a:lnTo>
                  <a:lnTo>
                    <a:pt x="3336726" y="268"/>
                  </a:lnTo>
                  <a:lnTo>
                    <a:pt x="3193851" y="139571"/>
                  </a:lnTo>
                  <a:lnTo>
                    <a:pt x="3193851" y="441990"/>
                  </a:lnTo>
                  <a:lnTo>
                    <a:pt x="3078360" y="441990"/>
                  </a:lnTo>
                  <a:close/>
                  <a:moveTo>
                    <a:pt x="2479324" y="0"/>
                  </a:moveTo>
                  <a:lnTo>
                    <a:pt x="2612256" y="0"/>
                  </a:lnTo>
                  <a:lnTo>
                    <a:pt x="2782490" y="254467"/>
                  </a:lnTo>
                  <a:lnTo>
                    <a:pt x="2782490" y="0"/>
                  </a:lnTo>
                  <a:lnTo>
                    <a:pt x="2893218" y="0"/>
                  </a:lnTo>
                  <a:lnTo>
                    <a:pt x="2893218" y="441990"/>
                  </a:lnTo>
                  <a:lnTo>
                    <a:pt x="2774751" y="441990"/>
                  </a:lnTo>
                  <a:close/>
                  <a:moveTo>
                    <a:pt x="2205632" y="0"/>
                  </a:moveTo>
                  <a:lnTo>
                    <a:pt x="2316360" y="0"/>
                  </a:lnTo>
                  <a:lnTo>
                    <a:pt x="2316360" y="441990"/>
                  </a:lnTo>
                  <a:lnTo>
                    <a:pt x="2205632" y="441990"/>
                  </a:lnTo>
                  <a:close/>
                  <a:moveTo>
                    <a:pt x="1471094" y="0"/>
                  </a:moveTo>
                  <a:lnTo>
                    <a:pt x="1584476" y="0"/>
                  </a:lnTo>
                  <a:lnTo>
                    <a:pt x="1553170" y="83612"/>
                  </a:lnTo>
                  <a:lnTo>
                    <a:pt x="1849040" y="83612"/>
                  </a:lnTo>
                  <a:lnTo>
                    <a:pt x="1817531" y="0"/>
                  </a:lnTo>
                  <a:lnTo>
                    <a:pt x="1937226" y="0"/>
                  </a:lnTo>
                  <a:lnTo>
                    <a:pt x="2118122" y="441990"/>
                  </a:lnTo>
                  <a:lnTo>
                    <a:pt x="1986557" y="441990"/>
                  </a:lnTo>
                  <a:lnTo>
                    <a:pt x="1884759" y="177671"/>
                  </a:lnTo>
                  <a:lnTo>
                    <a:pt x="1519833" y="177671"/>
                  </a:lnTo>
                  <a:lnTo>
                    <a:pt x="1423987" y="441990"/>
                  </a:lnTo>
                  <a:lnTo>
                    <a:pt x="1301353" y="441990"/>
                  </a:lnTo>
                  <a:close/>
                  <a:moveTo>
                    <a:pt x="524470" y="0"/>
                  </a:moveTo>
                  <a:lnTo>
                    <a:pt x="1209079" y="0"/>
                  </a:lnTo>
                  <a:lnTo>
                    <a:pt x="1209079" y="441990"/>
                  </a:lnTo>
                  <a:lnTo>
                    <a:pt x="1093589" y="441990"/>
                  </a:lnTo>
                  <a:lnTo>
                    <a:pt x="1093589" y="30629"/>
                  </a:lnTo>
                  <a:lnTo>
                    <a:pt x="639961" y="30629"/>
                  </a:lnTo>
                  <a:lnTo>
                    <a:pt x="639961" y="441990"/>
                  </a:lnTo>
                  <a:lnTo>
                    <a:pt x="524470" y="441990"/>
                  </a:lnTo>
                  <a:close/>
                  <a:moveTo>
                    <a:pt x="0" y="0"/>
                  </a:moveTo>
                  <a:lnTo>
                    <a:pt x="115491" y="0"/>
                  </a:lnTo>
                  <a:lnTo>
                    <a:pt x="115491" y="441990"/>
                  </a:lnTo>
                  <a:lnTo>
                    <a:pt x="0" y="441990"/>
                  </a:ln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9600"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cstate="print"/>
          <a:srcRect/>
          <a:stretch>
            <a:fillRect/>
          </a:stretch>
        </p:blipFill>
        <p:spPr bwMode="auto">
          <a:xfrm>
            <a:off x="39132" y="620688"/>
            <a:ext cx="10040938" cy="4523602"/>
          </a:xfrm>
          <a:prstGeom prst="rect">
            <a:avLst/>
          </a:prstGeom>
          <a:noFill/>
          <a:ln w="9525">
            <a:noFill/>
            <a:miter lim="800000"/>
            <a:headEnd/>
            <a:tailEnd/>
          </a:ln>
        </p:spPr>
      </p:pic>
      <p:sp>
        <p:nvSpPr>
          <p:cNvPr id="3" name="矩形 2"/>
          <p:cNvSpPr/>
          <p:nvPr/>
        </p:nvSpPr>
        <p:spPr>
          <a:xfrm>
            <a:off x="1819330" y="4619039"/>
            <a:ext cx="7541463" cy="938719"/>
          </a:xfrm>
          <a:prstGeom prst="rect">
            <a:avLst/>
          </a:prstGeom>
        </p:spPr>
        <p:txBody>
          <a:bodyPr wrap="square">
            <a:spAutoFit/>
          </a:bodyPr>
          <a:lstStyle/>
          <a:p>
            <a:pPr>
              <a:lnSpc>
                <a:spcPct val="125000"/>
              </a:lnSpc>
            </a:pPr>
            <a:r>
              <a:rPr lang="en-US" altLang="zh-CN" sz="2200" b="1" spc="30" dirty="0" smtClean="0">
                <a:latin typeface="华文细黑" panose="02010600040101010101" pitchFamily="2" charset="-122"/>
                <a:ea typeface="华文细黑" panose="02010600040101010101" pitchFamily="2" charset="-122"/>
              </a:rPr>
              <a:t>Al Manhal</a:t>
            </a:r>
            <a:r>
              <a:rPr lang="zh-CN" altLang="zh-CN" sz="2200" b="1" spc="30" dirty="0" smtClean="0">
                <a:latin typeface="华文细黑" panose="02010600040101010101" pitchFamily="2" charset="-122"/>
                <a:ea typeface="华文细黑" panose="02010600040101010101" pitchFamily="2" charset="-122"/>
              </a:rPr>
              <a:t>的宗旨是促进知识和创新想法的交流， </a:t>
            </a:r>
            <a:endParaRPr lang="en-US" altLang="zh-CN" sz="2200" b="1" spc="30" dirty="0" smtClean="0">
              <a:latin typeface="华文细黑" panose="02010600040101010101" pitchFamily="2" charset="-122"/>
              <a:ea typeface="华文细黑" panose="02010600040101010101" pitchFamily="2" charset="-122"/>
            </a:endParaRPr>
          </a:p>
          <a:p>
            <a:pPr>
              <a:lnSpc>
                <a:spcPct val="125000"/>
              </a:lnSpc>
            </a:pPr>
            <a:r>
              <a:rPr lang="zh-CN" altLang="zh-CN" sz="2200" b="1" spc="30" dirty="0" smtClean="0">
                <a:latin typeface="华文细黑" panose="02010600040101010101" pitchFamily="2" charset="-122"/>
                <a:ea typeface="华文细黑" panose="02010600040101010101" pitchFamily="2" charset="-122"/>
              </a:rPr>
              <a:t>创建基金支持阿拉伯世界学术研究和出版的进步。</a:t>
            </a:r>
            <a:endParaRPr lang="zh-CN" altLang="en-US" sz="2200" b="1" spc="30" dirty="0">
              <a:latin typeface="华文细黑" panose="02010600040101010101" pitchFamily="2" charset="-122"/>
              <a:ea typeface="华文细黑" panose="02010600040101010101" pitchFamily="2" charset="-122"/>
            </a:endParaRPr>
          </a:p>
        </p:txBody>
      </p:sp>
      <p:sp>
        <p:nvSpPr>
          <p:cNvPr id="5" name="TextBox 4"/>
          <p:cNvSpPr txBox="1"/>
          <p:nvPr/>
        </p:nvSpPr>
        <p:spPr>
          <a:xfrm>
            <a:off x="997738" y="764705"/>
            <a:ext cx="7858998" cy="3939540"/>
          </a:xfrm>
          <a:prstGeom prst="rect">
            <a:avLst/>
          </a:prstGeom>
          <a:noFill/>
        </p:spPr>
        <p:txBody>
          <a:bodyPr wrap="square" rtlCol="0">
            <a:spAutoFit/>
          </a:bodyPr>
          <a:lstStyle/>
          <a:p>
            <a:pPr>
              <a:lnSpc>
                <a:spcPct val="125000"/>
              </a:lnSpc>
            </a:pPr>
            <a:br>
              <a:rPr lang="en-US" altLang="zh-CN" sz="2000" b="1" i="1" dirty="0" smtClean="0">
                <a:solidFill>
                  <a:srgbClr val="4E7C92"/>
                </a:solidFill>
                <a:latin typeface="华文细黑" panose="02010600040101010101" pitchFamily="2" charset="-122"/>
                <a:ea typeface="华文细黑" panose="02010600040101010101" pitchFamily="2" charset="-122"/>
              </a:rPr>
            </a:br>
            <a:r>
              <a:rPr lang="en-US" altLang="zh-CN" sz="2000" b="1" i="1" dirty="0" smtClean="0">
                <a:solidFill>
                  <a:srgbClr val="4E7C92"/>
                </a:solidFill>
                <a:latin typeface="华文细黑" panose="02010600040101010101" pitchFamily="2" charset="-122"/>
                <a:ea typeface="华文细黑" panose="02010600040101010101" pitchFamily="2" charset="-122"/>
              </a:rPr>
              <a:t>“Al Manhal eBook database is an essential resource for any library with a mandate to support the Arabic language learner and researcher of Arabic affairs. Al Manhal fills an important gap for students and faculty doing research in Arabic.”</a:t>
            </a:r>
            <a:endParaRPr lang="en-US" altLang="zh-CN" sz="2000" b="1" i="1" dirty="0" smtClean="0">
              <a:solidFill>
                <a:srgbClr val="4E7C92"/>
              </a:solidFill>
              <a:latin typeface="华文细黑" panose="02010600040101010101" pitchFamily="2" charset="-122"/>
              <a:ea typeface="华文细黑" panose="02010600040101010101" pitchFamily="2" charset="-122"/>
            </a:endParaRPr>
          </a:p>
          <a:p>
            <a:pPr>
              <a:lnSpc>
                <a:spcPct val="125000"/>
              </a:lnSpc>
            </a:pPr>
            <a:endParaRPr lang="en-US" altLang="zh-CN" sz="2000" b="1" i="1" dirty="0" smtClean="0">
              <a:solidFill>
                <a:srgbClr val="4E7C92"/>
              </a:solidFill>
              <a:latin typeface="华文细黑" panose="02010600040101010101" pitchFamily="2" charset="-122"/>
              <a:ea typeface="华文细黑" panose="02010600040101010101" pitchFamily="2" charset="-122"/>
            </a:endParaRPr>
          </a:p>
          <a:p>
            <a:pPr algn="r">
              <a:lnSpc>
                <a:spcPct val="125000"/>
              </a:lnSpc>
            </a:pPr>
            <a:r>
              <a:rPr lang="en-US" altLang="zh-CN" sz="2000" b="1" dirty="0" smtClean="0">
                <a:solidFill>
                  <a:srgbClr val="4E7C92"/>
                </a:solidFill>
                <a:latin typeface="华文细黑" panose="02010600040101010101" pitchFamily="2" charset="-122"/>
                <a:ea typeface="华文细黑" panose="02010600040101010101" pitchFamily="2" charset="-122"/>
              </a:rPr>
              <a:t>——Amrita McKinney</a:t>
            </a:r>
            <a:endParaRPr lang="en-US" altLang="zh-CN" sz="2000" b="1" dirty="0" smtClean="0">
              <a:solidFill>
                <a:srgbClr val="4E7C92"/>
              </a:solidFill>
              <a:latin typeface="华文细黑" panose="02010600040101010101" pitchFamily="2" charset="-122"/>
              <a:ea typeface="华文细黑" panose="02010600040101010101" pitchFamily="2" charset="-122"/>
            </a:endParaRPr>
          </a:p>
          <a:p>
            <a:pPr algn="r">
              <a:lnSpc>
                <a:spcPct val="125000"/>
              </a:lnSpc>
            </a:pPr>
            <a:r>
              <a:rPr lang="en-US" altLang="zh-CN" sz="2000" b="1" dirty="0" smtClean="0">
                <a:solidFill>
                  <a:srgbClr val="4E7C92"/>
                </a:solidFill>
                <a:latin typeface="华文细黑" panose="02010600040101010101" pitchFamily="2" charset="-122"/>
                <a:ea typeface="华文细黑" panose="02010600040101010101" pitchFamily="2" charset="-122"/>
              </a:rPr>
              <a:t>Head of Collection Development &amp; Acquisition Department</a:t>
            </a:r>
            <a:endParaRPr lang="en-US" altLang="zh-CN" sz="2000" b="1" dirty="0" smtClean="0">
              <a:solidFill>
                <a:srgbClr val="4E7C92"/>
              </a:solidFill>
              <a:latin typeface="华文细黑" panose="02010600040101010101" pitchFamily="2" charset="-122"/>
              <a:ea typeface="华文细黑" panose="02010600040101010101" pitchFamily="2" charset="-122"/>
            </a:endParaRPr>
          </a:p>
          <a:p>
            <a:pPr algn="r">
              <a:lnSpc>
                <a:spcPct val="125000"/>
              </a:lnSpc>
            </a:pPr>
            <a:r>
              <a:rPr lang="en-US" altLang="zh-CN" sz="2000" b="1" dirty="0" smtClean="0">
                <a:solidFill>
                  <a:srgbClr val="4E7C92"/>
                </a:solidFill>
                <a:latin typeface="华文细黑" panose="02010600040101010101" pitchFamily="2" charset="-122"/>
                <a:ea typeface="华文细黑" panose="02010600040101010101" pitchFamily="2" charset="-122"/>
              </a:rPr>
              <a:t>Qatar University</a:t>
            </a:r>
            <a:endParaRPr lang="en-US" altLang="zh-CN" sz="2000" b="1" dirty="0" smtClean="0">
              <a:solidFill>
                <a:srgbClr val="4E7C92"/>
              </a:solidFill>
              <a:latin typeface="华文细黑" panose="02010600040101010101" pitchFamily="2" charset="-122"/>
              <a:ea typeface="华文细黑" panose="02010600040101010101" pitchFamily="2" charset="-122"/>
            </a:endParaRPr>
          </a:p>
          <a:p>
            <a:pPr>
              <a:lnSpc>
                <a:spcPct val="125000"/>
              </a:lnSpc>
            </a:pPr>
            <a:endParaRPr lang="zh-CN" altLang="en-US" sz="2000" dirty="0">
              <a:latin typeface="华文细黑" panose="02010600040101010101" pitchFamily="2" charset="-122"/>
              <a:ea typeface="华文细黑" panose="02010600040101010101" pitchFamily="2" charset="-122"/>
            </a:endParaRPr>
          </a:p>
        </p:txBody>
      </p:sp>
      <p:pic>
        <p:nvPicPr>
          <p:cNvPr id="7" name="图片 6" descr="logo.png"/>
          <p:cNvPicPr>
            <a:picLocks noChangeAspect="1"/>
          </p:cNvPicPr>
          <p:nvPr/>
        </p:nvPicPr>
        <p:blipFill>
          <a:blip r:embed="rId2" cstate="print"/>
          <a:stretch>
            <a:fillRect/>
          </a:stretch>
        </p:blipFill>
        <p:spPr>
          <a:xfrm>
            <a:off x="503808" y="5805266"/>
            <a:ext cx="1962425" cy="66684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ogo.png"/>
          <p:cNvPicPr>
            <a:picLocks noChangeAspect="1"/>
          </p:cNvPicPr>
          <p:nvPr/>
        </p:nvPicPr>
        <p:blipFill>
          <a:blip r:embed="rId1" cstate="print"/>
          <a:stretch>
            <a:fillRect/>
          </a:stretch>
        </p:blipFill>
        <p:spPr>
          <a:xfrm>
            <a:off x="503808" y="5805266"/>
            <a:ext cx="1962425" cy="666843"/>
          </a:xfrm>
          <a:prstGeom prst="rect">
            <a:avLst/>
          </a:prstGeom>
        </p:spPr>
      </p:pic>
      <p:sp>
        <p:nvSpPr>
          <p:cNvPr id="7" name="TextBox 6"/>
          <p:cNvSpPr txBox="1"/>
          <p:nvPr/>
        </p:nvSpPr>
        <p:spPr>
          <a:xfrm>
            <a:off x="791840" y="2780928"/>
            <a:ext cx="8856984" cy="2739211"/>
          </a:xfrm>
          <a:prstGeom prst="rect">
            <a:avLst/>
          </a:prstGeom>
          <a:noFill/>
        </p:spPr>
        <p:txBody>
          <a:bodyPr wrap="square" rtlCol="0">
            <a:spAutoFit/>
          </a:bodyPr>
          <a:lstStyle/>
          <a:p>
            <a:r>
              <a:rPr lang="en-US" altLang="zh-CN" sz="2200" spc="30" dirty="0" smtClean="0">
                <a:latin typeface="华文细黑" panose="02010600040101010101" pitchFamily="2" charset="-122"/>
                <a:ea typeface="华文细黑" panose="02010600040101010101" pitchFamily="2" charset="-122"/>
              </a:rPr>
              <a:t>Al </a:t>
            </a:r>
            <a:r>
              <a:rPr lang="en-US" altLang="zh-CN" sz="2200" spc="30" dirty="0" err="1" smtClean="0">
                <a:latin typeface="华文细黑" panose="02010600040101010101" pitchFamily="2" charset="-122"/>
                <a:ea typeface="华文细黑" panose="02010600040101010101" pitchFamily="2" charset="-122"/>
              </a:rPr>
              <a:t>Manhal</a:t>
            </a:r>
            <a:r>
              <a:rPr lang="en-US" altLang="zh-CN" sz="2200" spc="30" dirty="0" smtClean="0">
                <a:latin typeface="华文细黑" panose="02010600040101010101" pitchFamily="2" charset="-122"/>
                <a:ea typeface="华文细黑" panose="02010600040101010101" pitchFamily="2" charset="-122"/>
              </a:rPr>
              <a:t> </a:t>
            </a:r>
            <a:r>
              <a:rPr lang="zh-CN" altLang="zh-CN" sz="2200" spc="30" dirty="0" smtClean="0">
                <a:latin typeface="华文细黑" panose="02010600040101010101" pitchFamily="2" charset="-122"/>
                <a:ea typeface="华文细黑" panose="02010600040101010101" pitchFamily="2" charset="-122"/>
              </a:rPr>
              <a:t>阿拉伯语电子数据库与全球</a:t>
            </a:r>
            <a:r>
              <a:rPr lang="en-US" altLang="zh-CN" sz="2200" spc="30" dirty="0">
                <a:latin typeface="华文细黑" panose="02010600040101010101" pitchFamily="2" charset="-122"/>
                <a:ea typeface="华文细黑" panose="02010600040101010101" pitchFamily="2" charset="-122"/>
              </a:rPr>
              <a:t>4</a:t>
            </a:r>
            <a:r>
              <a:rPr lang="en-US" altLang="zh-CN" sz="2200" spc="30" dirty="0" smtClean="0">
                <a:latin typeface="华文细黑" panose="02010600040101010101" pitchFamily="2" charset="-122"/>
                <a:ea typeface="华文细黑" panose="02010600040101010101" pitchFamily="2" charset="-122"/>
              </a:rPr>
              <a:t>00</a:t>
            </a:r>
            <a:r>
              <a:rPr lang="zh-CN" altLang="zh-CN" sz="2200" spc="30" dirty="0" smtClean="0">
                <a:latin typeface="华文细黑" panose="02010600040101010101" pitchFamily="2" charset="-122"/>
                <a:ea typeface="华文细黑" panose="02010600040101010101" pitchFamily="2" charset="-122"/>
              </a:rPr>
              <a:t>多家出版社合作，出版物包括了电子图书、期刊、新闻分析报道和学位论文等；涉及学科广泛，包括</a:t>
            </a:r>
            <a:r>
              <a:rPr lang="zh-CN" altLang="zh-CN" sz="2200" b="1" spc="30" dirty="0" smtClean="0">
                <a:latin typeface="华文细黑" panose="02010600040101010101" pitchFamily="2" charset="-122"/>
                <a:ea typeface="华文细黑" panose="02010600040101010101" pitchFamily="2" charset="-122"/>
              </a:rPr>
              <a:t>经济、教科、历史、地理、生物、伊斯兰教研究、语言与文化、法律、政治科学与国际关系、心理学与哲学、社会科学研究</a:t>
            </a:r>
            <a:r>
              <a:rPr lang="zh-CN" altLang="zh-CN" sz="2200" spc="30" dirty="0" smtClean="0">
                <a:latin typeface="华文细黑" panose="02010600040101010101" pitchFamily="2" charset="-122"/>
                <a:ea typeface="华文细黑" panose="02010600040101010101" pitchFamily="2" charset="-122"/>
              </a:rPr>
              <a:t>等。</a:t>
            </a:r>
            <a:r>
              <a:rPr lang="en-US" altLang="zh-CN" sz="2200" spc="30" dirty="0" smtClean="0">
                <a:latin typeface="华文细黑" panose="02010600040101010101" pitchFamily="2" charset="-122"/>
                <a:ea typeface="华文细黑" panose="02010600040101010101" pitchFamily="2" charset="-122"/>
              </a:rPr>
              <a:t>Al </a:t>
            </a:r>
            <a:r>
              <a:rPr lang="en-US" altLang="zh-CN" sz="2200" spc="30" dirty="0" err="1" smtClean="0">
                <a:latin typeface="华文细黑" panose="02010600040101010101" pitchFamily="2" charset="-122"/>
                <a:ea typeface="华文细黑" panose="02010600040101010101" pitchFamily="2" charset="-122"/>
              </a:rPr>
              <a:t>Manhal</a:t>
            </a:r>
            <a:r>
              <a:rPr lang="en-US" altLang="zh-CN" sz="2200" spc="30" dirty="0" smtClean="0">
                <a:latin typeface="华文细黑" panose="02010600040101010101" pitchFamily="2" charset="-122"/>
                <a:ea typeface="华文细黑" panose="02010600040101010101" pitchFamily="2" charset="-122"/>
              </a:rPr>
              <a:t> </a:t>
            </a:r>
            <a:r>
              <a:rPr lang="zh-CN" altLang="zh-CN" sz="2200" spc="30" dirty="0" smtClean="0">
                <a:latin typeface="华文细黑" panose="02010600040101010101" pitchFamily="2" charset="-122"/>
                <a:ea typeface="华文细黑" panose="02010600040101010101" pitchFamily="2" charset="-122"/>
              </a:rPr>
              <a:t>于</a:t>
            </a:r>
            <a:r>
              <a:rPr lang="en-US" altLang="zh-CN" sz="2200" spc="30" dirty="0" smtClean="0">
                <a:latin typeface="华文细黑" panose="02010600040101010101" pitchFamily="2" charset="-122"/>
                <a:ea typeface="华文细黑" panose="02010600040101010101" pitchFamily="2" charset="-122"/>
              </a:rPr>
              <a:t>2015</a:t>
            </a:r>
            <a:r>
              <a:rPr lang="zh-CN" altLang="zh-CN" sz="2200" spc="30" dirty="0" smtClean="0">
                <a:latin typeface="华文细黑" panose="02010600040101010101" pitchFamily="2" charset="-122"/>
                <a:ea typeface="华文细黑" panose="02010600040101010101" pitchFamily="2" charset="-122"/>
              </a:rPr>
              <a:t>年启用了新数据库平台，是目前</a:t>
            </a:r>
            <a:r>
              <a:rPr lang="zh-CN" altLang="zh-CN" sz="2200" b="1" spc="30" dirty="0" smtClean="0">
                <a:latin typeface="华文细黑" panose="02010600040101010101" pitchFamily="2" charset="-122"/>
                <a:ea typeface="华文细黑" panose="02010600040101010101" pitchFamily="2" charset="-122"/>
              </a:rPr>
              <a:t>全球第一个也是唯一可对其阿拉伯语资源内容提供全文检索的数据库</a:t>
            </a:r>
            <a:r>
              <a:rPr lang="zh-CN" altLang="zh-CN" sz="2200" spc="30" dirty="0" smtClean="0">
                <a:latin typeface="华文细黑" panose="02010600040101010101" pitchFamily="2" charset="-122"/>
                <a:ea typeface="华文细黑" panose="02010600040101010101" pitchFamily="2" charset="-122"/>
              </a:rPr>
              <a:t>，可检索来自阿拉伯语世界领先的</a:t>
            </a:r>
            <a:r>
              <a:rPr lang="zh-CN" altLang="zh-CN" sz="2200" b="1" spc="30" dirty="0" smtClean="0">
                <a:latin typeface="华文细黑" panose="02010600040101010101" pitchFamily="2" charset="-122"/>
                <a:ea typeface="华文细黑" panose="02010600040101010101" pitchFamily="2" charset="-122"/>
              </a:rPr>
              <a:t>学术类、科技类等专业</a:t>
            </a:r>
            <a:r>
              <a:rPr lang="zh-CN" altLang="zh-CN" sz="2200" spc="30" dirty="0" smtClean="0">
                <a:latin typeface="华文细黑" panose="02010600040101010101" pitchFamily="2" charset="-122"/>
                <a:ea typeface="华文细黑" panose="02010600040101010101" pitchFamily="2" charset="-122"/>
              </a:rPr>
              <a:t>的资源内容。</a:t>
            </a:r>
            <a:endParaRPr lang="zh-CN" altLang="zh-CN" sz="2200" spc="30" dirty="0" smtClean="0">
              <a:latin typeface="华文细黑" panose="02010600040101010101" pitchFamily="2" charset="-122"/>
              <a:ea typeface="华文细黑" panose="02010600040101010101" pitchFamily="2" charset="-122"/>
            </a:endParaRPr>
          </a:p>
          <a:p>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1295896" y="836712"/>
            <a:ext cx="7543800"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rPr>
              <a:t> </a:t>
            </a:r>
            <a:endParaRPr kumimoji="0" lang="en-US" altLang="zh-CN" sz="3600" b="0" i="0" u="none" strike="noStrike" kern="1200" cap="none" spc="0" normalizeH="0" baseline="0" noProof="0" dirty="0" smtClean="0">
              <a:ln>
                <a:noFill/>
              </a:ln>
              <a:solidFill>
                <a:schemeClr val="tx1">
                  <a:tint val="75000"/>
                </a:schemeClr>
              </a:solidFill>
              <a:effectLst/>
              <a:uLnTx/>
              <a:uFillTx/>
              <a:latin typeface="华文细黑" panose="02010600040101010101" pitchFamily="2" charset="-122"/>
              <a:ea typeface="华文细黑" panose="02010600040101010101" pitchFamily="2" charset="-122"/>
            </a:endParaRP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Al </a:t>
            </a:r>
            <a:r>
              <a:rPr lang="en-US" altLang="zh-CN" sz="2000" dirty="0" err="1" smtClean="0">
                <a:solidFill>
                  <a:schemeClr val="bg1">
                    <a:lumMod val="65000"/>
                  </a:schemeClr>
                </a:solidFill>
                <a:latin typeface="华文细黑" panose="02010600040101010101" pitchFamily="2" charset="-122"/>
                <a:ea typeface="华文细黑" panose="02010600040101010101" pitchFamily="2" charset="-122"/>
              </a:rPr>
              <a:t>Manhal</a:t>
            </a: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曼哈尔出版社</a:t>
            </a: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buAutoNum type="arabicPeriod"/>
            </a:pPr>
            <a:r>
              <a:rPr lang="en-US" altLang="zh-CN" sz="2000" b="1" dirty="0" smtClean="0">
                <a:latin typeface="华文细黑" panose="02010600040101010101" pitchFamily="2" charset="-122"/>
                <a:ea typeface="华文细黑" panose="02010600040101010101" pitchFamily="2" charset="-122"/>
              </a:rPr>
              <a:t>Al </a:t>
            </a:r>
            <a:r>
              <a:rPr lang="en-US" altLang="zh-CN" sz="2000" b="1" dirty="0" err="1" smtClean="0">
                <a:latin typeface="华文细黑" panose="02010600040101010101" pitchFamily="2" charset="-122"/>
                <a:ea typeface="华文细黑" panose="02010600040101010101" pitchFamily="2" charset="-122"/>
              </a:rPr>
              <a:t>Manhal</a:t>
            </a:r>
            <a:r>
              <a:rPr lang="en-US" altLang="zh-CN" sz="2000" b="1" dirty="0" smtClean="0">
                <a:latin typeface="华文细黑" panose="02010600040101010101" pitchFamily="2" charset="-122"/>
                <a:ea typeface="华文细黑" panose="02010600040101010101" pitchFamily="2" charset="-122"/>
              </a:rPr>
              <a:t> </a:t>
            </a:r>
            <a:r>
              <a:rPr lang="zh-CN" altLang="en-US" sz="2000" b="1" dirty="0" smtClean="0">
                <a:latin typeface="华文细黑" panose="02010600040101010101" pitchFamily="2" charset="-122"/>
                <a:ea typeface="华文细黑" panose="02010600040101010101" pitchFamily="2" charset="-122"/>
              </a:rPr>
              <a:t>阿拉伯语数据库电子资源简介</a:t>
            </a:r>
            <a:endParaRPr lang="en-US" altLang="zh-CN" sz="2000" b="1" dirty="0" smtClean="0">
              <a:latin typeface="华文细黑" panose="02010600040101010101" pitchFamily="2" charset="-122"/>
              <a:ea typeface="华文细黑" panose="02010600040101010101" pitchFamily="2" charset="-122"/>
            </a:endParaRPr>
          </a:p>
          <a:p>
            <a:pPr marL="342900" indent="-342900">
              <a:lnSpc>
                <a:spcPct val="150000"/>
              </a:lnSpc>
            </a:pPr>
            <a:r>
              <a:rPr lang="en-US" altLang="zh-CN" sz="2000" b="1" dirty="0" smtClean="0">
                <a:latin typeface="华文细黑" panose="02010600040101010101" pitchFamily="2" charset="-122"/>
                <a:ea typeface="华文细黑" panose="02010600040101010101" pitchFamily="2" charset="-122"/>
              </a:rPr>
              <a:t>     </a:t>
            </a:r>
            <a:r>
              <a:rPr lang="zh-CN" altLang="en-US" sz="2000" b="1" dirty="0" smtClean="0">
                <a:latin typeface="华文细黑" panose="02010600040101010101" pitchFamily="2" charset="-122"/>
                <a:ea typeface="华文细黑" panose="02010600040101010101" pitchFamily="2" charset="-122"/>
              </a:rPr>
              <a:t>电子图书、电子期刊、研究报告、学术论文</a:t>
            </a:r>
            <a:endParaRPr lang="en-US" altLang="zh-CN" sz="2000" b="1" dirty="0" smtClean="0">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3.  Al </a:t>
            </a:r>
            <a:r>
              <a:rPr lang="en-US" altLang="zh-CN" sz="2000" b="1" dirty="0" err="1" smtClean="0">
                <a:solidFill>
                  <a:schemeClr val="bg1">
                    <a:lumMod val="65000"/>
                  </a:schemeClr>
                </a:solidFill>
                <a:latin typeface="华文细黑" panose="02010600040101010101" pitchFamily="2" charset="-122"/>
                <a:ea typeface="华文细黑" panose="02010600040101010101" pitchFamily="2" charset="-122"/>
              </a:rPr>
              <a:t>Manhal</a:t>
            </a: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新平台使用</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3.1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平台功能及特色</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457200" indent="-457200">
              <a:lnSpc>
                <a:spcPct val="150000"/>
              </a:lnSpc>
            </a:pPr>
            <a:r>
              <a:rPr lang="en-US" altLang="zh-CN" sz="2000" b="1" dirty="0" smtClean="0">
                <a:solidFill>
                  <a:schemeClr val="bg1">
                    <a:lumMod val="65000"/>
                  </a:schemeClr>
                </a:solidFill>
                <a:latin typeface="华文细黑" panose="02010600040101010101" pitchFamily="2" charset="-122"/>
                <a:ea typeface="华文细黑" panose="02010600040101010101" pitchFamily="2" charset="-122"/>
              </a:rPr>
              <a:t>      3.2 </a:t>
            </a:r>
            <a:r>
              <a:rPr lang="zh-CN" altLang="en-US" sz="2000" b="1" dirty="0" smtClean="0">
                <a:solidFill>
                  <a:schemeClr val="bg1">
                    <a:lumMod val="65000"/>
                  </a:schemeClr>
                </a:solidFill>
                <a:latin typeface="华文细黑" panose="02010600040101010101" pitchFamily="2" charset="-122"/>
                <a:ea typeface="华文细黑" panose="02010600040101010101" pitchFamily="2" charset="-122"/>
              </a:rPr>
              <a:t>平台使用方法</a:t>
            </a:r>
            <a:endParaRPr lang="en-US" altLang="zh-CN" sz="2000" b="1"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数据库主页</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资源浏览</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资源检索</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在线个性化定制</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a:p>
            <a:pPr marL="342900" indent="-342900">
              <a:lnSpc>
                <a:spcPct val="150000"/>
              </a:lnSpc>
            </a:pPr>
            <a:r>
              <a:rPr lang="en-US" altLang="zh-CN" sz="2000" dirty="0" smtClean="0">
                <a:solidFill>
                  <a:schemeClr val="bg1">
                    <a:lumMod val="65000"/>
                  </a:schemeClr>
                </a:solidFill>
                <a:latin typeface="华文细黑" panose="02010600040101010101" pitchFamily="2" charset="-122"/>
                <a:ea typeface="华文细黑" panose="02010600040101010101" pitchFamily="2" charset="-122"/>
              </a:rPr>
              <a:t>     </a:t>
            </a:r>
            <a:r>
              <a:rPr lang="zh-CN" altLang="en-US" sz="2000" dirty="0" smtClean="0">
                <a:solidFill>
                  <a:schemeClr val="bg1">
                    <a:lumMod val="65000"/>
                  </a:schemeClr>
                </a:solidFill>
                <a:latin typeface="华文细黑" panose="02010600040101010101" pitchFamily="2" charset="-122"/>
                <a:ea typeface="华文细黑" panose="02010600040101010101" pitchFamily="2" charset="-122"/>
              </a:rPr>
              <a:t> </a:t>
            </a:r>
            <a:endParaRPr lang="en-US" altLang="zh-CN" sz="2000" dirty="0" smtClean="0">
              <a:solidFill>
                <a:schemeClr val="bg1">
                  <a:lumMod val="65000"/>
                </a:schemeClr>
              </a:solidFill>
              <a:latin typeface="华文细黑" panose="02010600040101010101" pitchFamily="2" charset="-122"/>
              <a:ea typeface="华文细黑" panose="02010600040101010101" pitchFamily="2" charset="-122"/>
            </a:endParaRPr>
          </a:p>
        </p:txBody>
      </p:sp>
      <p:grpSp>
        <p:nvGrpSpPr>
          <p:cNvPr id="2"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1"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2"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3"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4"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anose="02010600040101010101" pitchFamily="2" charset="-122"/>
                <a:ea typeface="华文细黑" panose="02010600040101010101" pitchFamily="2" charset="-122"/>
              </a:rPr>
              <a:t>您将会了解到</a:t>
            </a:r>
            <a:r>
              <a:rPr lang="en-US" altLang="zh-CN" sz="2000" dirty="0" smtClean="0">
                <a:latin typeface="华文细黑" panose="02010600040101010101" pitchFamily="2" charset="-122"/>
                <a:ea typeface="华文细黑" panose="02010600040101010101" pitchFamily="2" charset="-122"/>
              </a:rPr>
              <a:t>…</a:t>
            </a:r>
            <a:endParaRPr lang="zh-CN" altLang="en-US" sz="2000" dirty="0">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36" y="965041"/>
            <a:ext cx="9129139" cy="5570756"/>
          </a:xfrm>
          <a:prstGeom prst="rect">
            <a:avLst/>
          </a:prstGeom>
          <a:noFill/>
        </p:spPr>
        <p:txBody>
          <a:bodyPr wrap="square" rtlCol="0">
            <a:spAutoFit/>
          </a:bodyPr>
          <a:lstStyle/>
          <a:p>
            <a:pPr marL="457200" indent="-457200">
              <a:lnSpc>
                <a:spcPct val="200000"/>
              </a:lnSpc>
              <a:buAutoNum type="arabicPeriod" startAt="2"/>
            </a:pPr>
            <a:r>
              <a:rPr lang="en-US" altLang="zh-CN" sz="2400" b="1" dirty="0" smtClean="0">
                <a:latin typeface="华文细黑" panose="02010600040101010101" pitchFamily="2" charset="-122"/>
                <a:ea typeface="华文细黑" panose="02010600040101010101" pitchFamily="2" charset="-122"/>
              </a:rPr>
              <a:t>Al Manhal </a:t>
            </a:r>
            <a:r>
              <a:rPr lang="zh-CN" altLang="en-US" sz="2400" b="1" dirty="0" smtClean="0">
                <a:latin typeface="华文细黑" panose="02010600040101010101" pitchFamily="2" charset="-122"/>
                <a:ea typeface="华文细黑" panose="02010600040101010101" pitchFamily="2" charset="-122"/>
              </a:rPr>
              <a:t>电子数据库</a:t>
            </a:r>
            <a:endParaRPr lang="en-US" altLang="zh-CN" sz="2400" b="1" dirty="0" smtClean="0">
              <a:latin typeface="华文细黑" panose="02010600040101010101" pitchFamily="2" charset="-122"/>
              <a:ea typeface="华文细黑" panose="02010600040101010101" pitchFamily="2" charset="-122"/>
            </a:endParaRPr>
          </a:p>
          <a:p>
            <a:pPr marL="457200" indent="-457200">
              <a:lnSpc>
                <a:spcPct val="50000"/>
              </a:lnSpc>
            </a:pPr>
            <a:r>
              <a:rPr lang="en-US" altLang="zh-CN" sz="2400" dirty="0" smtClean="0">
                <a:latin typeface="华文细黑" panose="02010600040101010101" pitchFamily="2" charset="-122"/>
                <a:ea typeface="华文细黑" panose="02010600040101010101" pitchFamily="2" charset="-122"/>
              </a:rPr>
              <a:t> </a:t>
            </a:r>
            <a:endParaRPr lang="en-US" altLang="zh-CN" sz="2400" dirty="0" smtClean="0">
              <a:latin typeface="华文细黑" panose="02010600040101010101" pitchFamily="2" charset="-122"/>
              <a:ea typeface="华文细黑" panose="02010600040101010101" pitchFamily="2" charset="-122"/>
            </a:endParaRPr>
          </a:p>
          <a:p>
            <a:pPr marL="457200" indent="-457200">
              <a:lnSpc>
                <a:spcPct val="200000"/>
              </a:lnSpc>
            </a:pPr>
            <a:r>
              <a:rPr lang="en-US" altLang="zh-CN" sz="2000" dirty="0" smtClean="0">
                <a:latin typeface="华文细黑" panose="02010600040101010101" pitchFamily="2" charset="-122"/>
                <a:ea typeface="华文细黑" panose="02010600040101010101" pitchFamily="2" charset="-122"/>
              </a:rPr>
              <a:t>—</a:t>
            </a:r>
            <a:r>
              <a:rPr lang="zh-CN" altLang="en-US" sz="2000" dirty="0" smtClean="0">
                <a:latin typeface="华文细黑" panose="02010600040101010101" pitchFamily="2" charset="-122"/>
                <a:ea typeface="华文细黑" panose="02010600040101010101" pitchFamily="2" charset="-122"/>
              </a:rPr>
              <a:t>目前</a:t>
            </a:r>
            <a:r>
              <a:rPr lang="zh-CN" altLang="en-US" sz="2000" b="1" dirty="0" smtClean="0">
                <a:latin typeface="华文细黑" panose="02010600040101010101" pitchFamily="2" charset="-122"/>
                <a:ea typeface="华文细黑" panose="02010600040101010101" pitchFamily="2" charset="-122"/>
              </a:rPr>
              <a:t>全球唯一可对其阿拉伯语资源内容提供全文检索的数据库</a:t>
            </a:r>
            <a:endParaRPr lang="en-US" altLang="zh-CN" sz="2000" b="1" dirty="0" smtClean="0">
              <a:latin typeface="华文细黑" panose="02010600040101010101" pitchFamily="2" charset="-122"/>
              <a:ea typeface="华文细黑" panose="02010600040101010101" pitchFamily="2" charset="-122"/>
            </a:endParaRPr>
          </a:p>
          <a:p>
            <a:pPr marL="457200" indent="-457200">
              <a:lnSpc>
                <a:spcPct val="200000"/>
              </a:lnSpc>
            </a:pPr>
            <a:r>
              <a:rPr lang="en-US" altLang="zh-CN" sz="2000" dirty="0" smtClean="0">
                <a:latin typeface="华文细黑" panose="02010600040101010101" pitchFamily="2" charset="-122"/>
                <a:ea typeface="华文细黑" panose="02010600040101010101" pitchFamily="2" charset="-122"/>
              </a:rPr>
              <a:t>— </a:t>
            </a:r>
            <a:r>
              <a:rPr lang="zh-CN" altLang="zh-CN" sz="2000" dirty="0" smtClean="0">
                <a:latin typeface="华文细黑" panose="02010600040101010101" pitchFamily="2" charset="-122"/>
                <a:ea typeface="华文细黑" panose="02010600040101010101" pitchFamily="2" charset="-122"/>
              </a:rPr>
              <a:t>与全球</a:t>
            </a:r>
            <a:r>
              <a:rPr lang="en-US" altLang="zh-CN" sz="2000" dirty="0">
                <a:latin typeface="华文细黑" panose="02010600040101010101" pitchFamily="2" charset="-122"/>
                <a:ea typeface="华文细黑" panose="02010600040101010101" pitchFamily="2" charset="-122"/>
              </a:rPr>
              <a:t>4</a:t>
            </a:r>
            <a:r>
              <a:rPr lang="en-US" altLang="zh-CN" sz="2000" dirty="0" smtClean="0">
                <a:latin typeface="华文细黑" panose="02010600040101010101" pitchFamily="2" charset="-122"/>
                <a:ea typeface="华文细黑" panose="02010600040101010101" pitchFamily="2" charset="-122"/>
              </a:rPr>
              <a:t>00+</a:t>
            </a:r>
            <a:r>
              <a:rPr lang="zh-CN" altLang="zh-CN" sz="2000" b="1" dirty="0" smtClean="0">
                <a:latin typeface="华文细黑" panose="02010600040101010101" pitchFamily="2" charset="-122"/>
                <a:ea typeface="华文细黑" panose="02010600040101010101" pitchFamily="2" charset="-122"/>
              </a:rPr>
              <a:t>家</a:t>
            </a:r>
            <a:r>
              <a:rPr lang="en-US" altLang="zh-CN" sz="2000" b="1" dirty="0" smtClean="0">
                <a:latin typeface="华文细黑" panose="02010600040101010101" pitchFamily="2" charset="-122"/>
                <a:ea typeface="华文细黑" panose="02010600040101010101" pitchFamily="2" charset="-122"/>
              </a:rPr>
              <a:t> </a:t>
            </a:r>
            <a:r>
              <a:rPr lang="zh-CN" altLang="zh-CN" sz="2000" dirty="0" smtClean="0">
                <a:latin typeface="华文细黑" panose="02010600040101010101" pitchFamily="2" charset="-122"/>
                <a:ea typeface="华文细黑" panose="02010600040101010101" pitchFamily="2" charset="-122"/>
              </a:rPr>
              <a:t>出版社合作</a:t>
            </a:r>
            <a:r>
              <a:rPr lang="zh-CN" altLang="en-US" sz="2000" dirty="0" smtClean="0">
                <a:latin typeface="华文细黑" panose="02010600040101010101" pitchFamily="2" charset="-122"/>
                <a:ea typeface="华文细黑" panose="02010600040101010101" pitchFamily="2" charset="-122"/>
              </a:rPr>
              <a:t>，</a:t>
            </a:r>
            <a:r>
              <a:rPr lang="zh-CN" altLang="zh-CN" sz="2000" dirty="0" smtClean="0">
                <a:latin typeface="华文细黑" panose="02010600040101010101" pitchFamily="2" charset="-122"/>
                <a:ea typeface="华文细黑" panose="02010600040101010101" pitchFamily="2" charset="-122"/>
              </a:rPr>
              <a:t>超过</a:t>
            </a:r>
            <a:r>
              <a:rPr lang="en-US" altLang="zh-CN" sz="2000" dirty="0" smtClean="0">
                <a:latin typeface="华文细黑" panose="02010600040101010101" pitchFamily="2" charset="-122"/>
                <a:ea typeface="华文细黑" panose="02010600040101010101" pitchFamily="2" charset="-122"/>
              </a:rPr>
              <a:t> </a:t>
            </a:r>
            <a:r>
              <a:rPr lang="en-US" altLang="zh-CN" sz="2000" b="1" dirty="0" smtClean="0">
                <a:latin typeface="华文细黑" panose="02010600040101010101" pitchFamily="2" charset="-122"/>
                <a:ea typeface="华文细黑" panose="02010600040101010101" pitchFamily="2" charset="-122"/>
              </a:rPr>
              <a:t>10</a:t>
            </a:r>
            <a:r>
              <a:rPr lang="zh-CN" altLang="en-US" sz="2000" b="1" dirty="0" smtClean="0">
                <a:latin typeface="华文细黑" panose="02010600040101010101" pitchFamily="2" charset="-122"/>
                <a:ea typeface="华文细黑" panose="02010600040101010101" pitchFamily="2" charset="-122"/>
              </a:rPr>
              <a:t>万种</a:t>
            </a:r>
            <a:r>
              <a:rPr lang="zh-CN" altLang="en-US" sz="2000" dirty="0" smtClean="0">
                <a:latin typeface="华文细黑" panose="02010600040101010101" pitchFamily="2" charset="-122"/>
                <a:ea typeface="华文细黑" panose="02010600040101010101" pitchFamily="2" charset="-122"/>
              </a:rPr>
              <a:t>出版物；</a:t>
            </a:r>
            <a:endParaRPr lang="en-US" altLang="zh-CN" sz="2000" dirty="0" smtClean="0">
              <a:latin typeface="华文细黑" panose="02010600040101010101" pitchFamily="2" charset="-122"/>
              <a:ea typeface="华文细黑" panose="02010600040101010101" pitchFamily="2" charset="-122"/>
            </a:endParaRPr>
          </a:p>
          <a:p>
            <a:pPr marL="457200" indent="-457200">
              <a:lnSpc>
                <a:spcPct val="200000"/>
              </a:lnSpc>
            </a:pPr>
            <a:r>
              <a:rPr lang="en-US" altLang="zh-CN" sz="2000" dirty="0" smtClean="0">
                <a:latin typeface="华文细黑" panose="02010600040101010101" pitchFamily="2" charset="-122"/>
                <a:ea typeface="华文细黑" panose="02010600040101010101" pitchFamily="2" charset="-122"/>
              </a:rPr>
              <a:t>—</a:t>
            </a:r>
            <a:r>
              <a:rPr lang="zh-CN" altLang="en-US" sz="2000" dirty="0" smtClean="0">
                <a:latin typeface="华文细黑" panose="02010600040101010101" pitchFamily="2" charset="-122"/>
                <a:ea typeface="华文细黑" panose="02010600040101010101" pitchFamily="2" charset="-122"/>
              </a:rPr>
              <a:t>多种资源类型：</a:t>
            </a:r>
            <a:r>
              <a:rPr lang="zh-CN" altLang="zh-CN" sz="2000" b="1" dirty="0">
                <a:latin typeface="华文细黑" panose="02010600040101010101" pitchFamily="2" charset="-122"/>
                <a:ea typeface="华文细黑" panose="02010600040101010101" pitchFamily="2" charset="-122"/>
              </a:rPr>
              <a:t>电子图书</a:t>
            </a:r>
            <a:r>
              <a:rPr lang="en-US" altLang="zh-CN" sz="2000" dirty="0">
                <a:latin typeface="华文细黑" panose="02010600040101010101" pitchFamily="2" charset="-122"/>
                <a:ea typeface="华文细黑" panose="02010600040101010101" pitchFamily="2" charset="-122"/>
              </a:rPr>
              <a:t>(eBooks)</a:t>
            </a:r>
            <a:r>
              <a:rPr lang="zh-CN" altLang="zh-CN" sz="2000" dirty="0">
                <a:latin typeface="华文细黑" panose="02010600040101010101" pitchFamily="2" charset="-122"/>
                <a:ea typeface="华文细黑" panose="02010600040101010101" pitchFamily="2" charset="-122"/>
              </a:rPr>
              <a:t>、</a:t>
            </a:r>
            <a:r>
              <a:rPr lang="zh-CN" altLang="zh-CN" sz="2000" b="1" dirty="0" smtClean="0">
                <a:latin typeface="华文细黑" panose="02010600040101010101" pitchFamily="2" charset="-122"/>
                <a:ea typeface="华文细黑" panose="02010600040101010101" pitchFamily="2" charset="-122"/>
              </a:rPr>
              <a:t>电子期刊</a:t>
            </a:r>
            <a:r>
              <a:rPr lang="en-US" altLang="zh-CN" sz="2000" dirty="0" smtClean="0">
                <a:latin typeface="华文细黑" panose="02010600040101010101" pitchFamily="2" charset="-122"/>
                <a:ea typeface="华文细黑" panose="02010600040101010101" pitchFamily="2" charset="-122"/>
              </a:rPr>
              <a:t>(eJournals)</a:t>
            </a:r>
            <a:r>
              <a:rPr lang="zh-CN" altLang="zh-CN" sz="2000" dirty="0" smtClean="0">
                <a:latin typeface="华文细黑" panose="02010600040101010101" pitchFamily="2" charset="-122"/>
                <a:ea typeface="华文细黑" panose="02010600040101010101" pitchFamily="2" charset="-122"/>
              </a:rPr>
              <a:t>、</a:t>
            </a:r>
            <a:r>
              <a:rPr lang="zh-CN" altLang="zh-CN" sz="2000" b="1" dirty="0" smtClean="0">
                <a:latin typeface="华文细黑" panose="02010600040101010101" pitchFamily="2" charset="-122"/>
                <a:ea typeface="华文细黑" panose="02010600040101010101" pitchFamily="2" charset="-122"/>
              </a:rPr>
              <a:t>电子研究报告</a:t>
            </a:r>
            <a:r>
              <a:rPr lang="en-US" altLang="zh-CN" sz="2000" dirty="0" smtClean="0">
                <a:latin typeface="华文细黑" panose="02010600040101010101" pitchFamily="2" charset="-122"/>
                <a:ea typeface="华文细黑" panose="02010600040101010101" pitchFamily="2" charset="-122"/>
              </a:rPr>
              <a:t>(eReports)</a:t>
            </a:r>
            <a:r>
              <a:rPr lang="zh-CN" altLang="en-US" sz="2000" dirty="0" smtClean="0">
                <a:latin typeface="华文细黑" panose="02010600040101010101" pitchFamily="2" charset="-122"/>
                <a:ea typeface="华文细黑" panose="02010600040101010101" pitchFamily="2" charset="-122"/>
              </a:rPr>
              <a:t>、</a:t>
            </a:r>
            <a:r>
              <a:rPr lang="zh-CN" altLang="zh-CN" sz="2000" b="1" dirty="0" smtClean="0">
                <a:latin typeface="华文细黑" panose="02010600040101010101" pitchFamily="2" charset="-122"/>
                <a:ea typeface="华文细黑" panose="02010600040101010101" pitchFamily="2" charset="-122"/>
              </a:rPr>
              <a:t>电子学位论文</a:t>
            </a:r>
            <a:r>
              <a:rPr lang="en-US" altLang="zh-CN" sz="2000" dirty="0" smtClean="0">
                <a:latin typeface="华文细黑" panose="02010600040101010101" pitchFamily="2" charset="-122"/>
                <a:ea typeface="华文细黑" panose="02010600040101010101" pitchFamily="2" charset="-122"/>
              </a:rPr>
              <a:t>(</a:t>
            </a:r>
            <a:r>
              <a:rPr lang="en-US" altLang="zh-CN" sz="2000" dirty="0" err="1" smtClean="0">
                <a:latin typeface="华文细黑" panose="02010600040101010101" pitchFamily="2" charset="-122"/>
                <a:ea typeface="华文细黑" panose="02010600040101010101" pitchFamily="2" charset="-122"/>
              </a:rPr>
              <a:t>eDissertations</a:t>
            </a:r>
            <a:r>
              <a:rPr lang="en-US" altLang="zh-CN" sz="2000" dirty="0" smtClean="0">
                <a:latin typeface="华文细黑" panose="02010600040101010101" pitchFamily="2" charset="-122"/>
                <a:ea typeface="华文细黑" panose="02010600040101010101" pitchFamily="2" charset="-122"/>
              </a:rPr>
              <a:t>)</a:t>
            </a:r>
            <a:endParaRPr lang="en-US" altLang="zh-CN" sz="2000" dirty="0" smtClean="0">
              <a:latin typeface="华文细黑" panose="02010600040101010101" pitchFamily="2" charset="-122"/>
              <a:ea typeface="华文细黑" panose="02010600040101010101" pitchFamily="2" charset="-122"/>
            </a:endParaRPr>
          </a:p>
          <a:p>
            <a:pPr marL="457200" indent="-457200">
              <a:lnSpc>
                <a:spcPct val="200000"/>
              </a:lnSpc>
            </a:pPr>
            <a:r>
              <a:rPr lang="en-US" altLang="zh-CN" sz="2000" dirty="0" smtClean="0">
                <a:latin typeface="华文细黑" panose="02010600040101010101" pitchFamily="2" charset="-122"/>
                <a:ea typeface="华文细黑" panose="02010600040101010101" pitchFamily="2" charset="-122"/>
              </a:rPr>
              <a:t>— </a:t>
            </a:r>
            <a:r>
              <a:rPr lang="zh-CN" altLang="en-US" sz="2000" dirty="0" smtClean="0">
                <a:latin typeface="华文细黑" panose="02010600040101010101" pitchFamily="2" charset="-122"/>
                <a:ea typeface="华文细黑" panose="02010600040101010101" pitchFamily="2" charset="-122"/>
              </a:rPr>
              <a:t>涉及学科全面：</a:t>
            </a:r>
            <a:r>
              <a:rPr lang="zh-CN" altLang="zh-CN" sz="2000" dirty="0" smtClean="0">
                <a:latin typeface="华文细黑" panose="02010600040101010101" pitchFamily="2" charset="-122"/>
                <a:ea typeface="华文细黑" panose="02010600040101010101" pitchFamily="2" charset="-122"/>
              </a:rPr>
              <a:t>包括</a:t>
            </a:r>
            <a:r>
              <a:rPr lang="zh-CN" altLang="zh-CN" sz="2000" b="1" dirty="0" smtClean="0">
                <a:latin typeface="华文细黑" panose="02010600040101010101" pitchFamily="2" charset="-122"/>
                <a:ea typeface="华文细黑" panose="02010600040101010101" pitchFamily="2" charset="-122"/>
              </a:rPr>
              <a:t>经济、教科、历史、地理、生物、伊斯兰教研究、语言与文化、法律、政治科学与国际关系、心理学与哲学、社会科学研究</a:t>
            </a:r>
            <a:r>
              <a:rPr lang="zh-CN" altLang="zh-CN" sz="2000" dirty="0" smtClean="0">
                <a:latin typeface="华文细黑" panose="02010600040101010101" pitchFamily="2" charset="-122"/>
                <a:ea typeface="华文细黑" panose="02010600040101010101" pitchFamily="2" charset="-122"/>
              </a:rPr>
              <a:t>等</a:t>
            </a:r>
            <a:r>
              <a:rPr lang="zh-CN" altLang="en-US" sz="2000" dirty="0" smtClean="0">
                <a:latin typeface="华文细黑" panose="02010600040101010101" pitchFamily="2" charset="-122"/>
                <a:ea typeface="华文细黑" panose="02010600040101010101" pitchFamily="2" charset="-122"/>
              </a:rPr>
              <a:t>。</a:t>
            </a:r>
            <a:r>
              <a:rPr lang="en-US" altLang="zh-CN" sz="2400" dirty="0" smtClean="0">
                <a:latin typeface="华文细黑" panose="02010600040101010101" pitchFamily="2" charset="-122"/>
                <a:ea typeface="华文细黑" panose="02010600040101010101" pitchFamily="2" charset="-122"/>
              </a:rPr>
              <a:t>  </a:t>
            </a:r>
            <a:endParaRPr lang="en-US" altLang="zh-CN" sz="2400" dirty="0" smtClean="0">
              <a:latin typeface="华文细黑" panose="02010600040101010101" pitchFamily="2" charset="-122"/>
              <a:ea typeface="华文细黑" panose="02010600040101010101" pitchFamily="2" charset="-122"/>
            </a:endParaRPr>
          </a:p>
          <a:p>
            <a:pPr marL="457200" indent="-457200">
              <a:lnSpc>
                <a:spcPct val="200000"/>
              </a:lnSpc>
            </a:pPr>
            <a:r>
              <a:rPr lang="en-US" altLang="zh-CN" sz="2400" dirty="0" smtClean="0">
                <a:latin typeface="华文细黑" panose="02010600040101010101" pitchFamily="2" charset="-122"/>
                <a:ea typeface="华文细黑" panose="02010600040101010101" pitchFamily="2" charset="-122"/>
              </a:rPr>
              <a:t>        </a:t>
            </a:r>
            <a:r>
              <a:rPr lang="zh-CN" altLang="en-US" sz="2400" dirty="0" smtClean="0">
                <a:latin typeface="华文细黑" panose="02010600040101010101" pitchFamily="2" charset="-122"/>
                <a:ea typeface="华文细黑" panose="02010600040101010101" pitchFamily="2" charset="-122"/>
              </a:rPr>
              <a:t> </a:t>
            </a:r>
            <a:endParaRPr lang="zh-CN" altLang="en-US" sz="2400" dirty="0">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3807" y="908720"/>
            <a:ext cx="4896545" cy="369332"/>
          </a:xfrm>
          <a:prstGeom prst="rect">
            <a:avLst/>
          </a:prstGeom>
          <a:noFill/>
        </p:spPr>
        <p:txBody>
          <a:bodyPr wrap="square" rtlCol="0">
            <a:spAutoFit/>
          </a:bodyPr>
          <a:lstStyle/>
          <a:p>
            <a:pPr>
              <a:buFont typeface="Wingdings" panose="05000000000000000000" pitchFamily="2" charset="2"/>
              <a:buChar char="Ø"/>
            </a:pPr>
            <a:r>
              <a:rPr lang="zh-CN" altLang="en-US" b="1" dirty="0" smtClean="0">
                <a:latin typeface="华文细黑" panose="02010600040101010101" pitchFamily="2" charset="-122"/>
                <a:ea typeface="华文细黑" panose="02010600040101010101" pitchFamily="2" charset="-122"/>
                <a:cs typeface="Arial" panose="020B0604020202020204" pitchFamily="34" charset="0"/>
              </a:rPr>
              <a:t>  与全球</a:t>
            </a:r>
            <a:r>
              <a:rPr lang="en-US" altLang="zh-CN" b="1" dirty="0">
                <a:latin typeface="华文细黑" panose="02010600040101010101" pitchFamily="2" charset="-122"/>
                <a:ea typeface="华文细黑" panose="02010600040101010101" pitchFamily="2" charset="-122"/>
                <a:cs typeface="Arial" panose="020B0604020202020204" pitchFamily="34" charset="0"/>
              </a:rPr>
              <a:t>4</a:t>
            </a:r>
            <a:r>
              <a:rPr lang="en-US" altLang="zh-CN" b="1" dirty="0" smtClean="0">
                <a:latin typeface="华文细黑" panose="02010600040101010101" pitchFamily="2" charset="-122"/>
                <a:ea typeface="华文细黑" panose="02010600040101010101" pitchFamily="2" charset="-122"/>
                <a:cs typeface="Arial" panose="020B0604020202020204" pitchFamily="34" charset="0"/>
              </a:rPr>
              <a:t>00+</a:t>
            </a:r>
            <a:r>
              <a:rPr lang="zh-CN" altLang="en-US" b="1" dirty="0" smtClean="0">
                <a:latin typeface="华文细黑" panose="02010600040101010101" pitchFamily="2" charset="-122"/>
                <a:ea typeface="华文细黑" panose="02010600040101010101" pitchFamily="2" charset="-122"/>
                <a:cs typeface="Arial" panose="020B0604020202020204" pitchFamily="34" charset="0"/>
              </a:rPr>
              <a:t>家机构合作出版</a:t>
            </a:r>
            <a:endParaRPr lang="zh-CN" altLang="en-US" b="1" dirty="0" smtClean="0">
              <a:latin typeface="华文细黑" panose="02010600040101010101" pitchFamily="2" charset="-122"/>
              <a:ea typeface="华文细黑" panose="02010600040101010101" pitchFamily="2" charset="-122"/>
              <a:cs typeface="Arial" panose="020B0604020202020204" pitchFamily="34" charset="0"/>
            </a:endParaRPr>
          </a:p>
        </p:txBody>
      </p:sp>
      <p:grpSp>
        <p:nvGrpSpPr>
          <p:cNvPr id="20" name="组合 19"/>
          <p:cNvGrpSpPr/>
          <p:nvPr/>
        </p:nvGrpSpPr>
        <p:grpSpPr>
          <a:xfrm>
            <a:off x="359793" y="1700809"/>
            <a:ext cx="5112568" cy="658525"/>
            <a:chOff x="1718796" y="2840742"/>
            <a:chExt cx="5112568" cy="658525"/>
          </a:xfrm>
        </p:grpSpPr>
        <p:sp>
          <p:nvSpPr>
            <p:cNvPr id="17" name="TextBox 16"/>
            <p:cNvSpPr txBox="1"/>
            <p:nvPr/>
          </p:nvSpPr>
          <p:spPr>
            <a:xfrm>
              <a:off x="1718796" y="2852936"/>
              <a:ext cx="5112568" cy="646331"/>
            </a:xfrm>
            <a:prstGeom prst="rect">
              <a:avLst/>
            </a:prstGeom>
            <a:noFill/>
          </p:spPr>
          <p:txBody>
            <a:bodyPr wrap="square" rtlCol="0">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              Ain Shams University :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              Faculty of Al Alson</a:t>
              </a:r>
              <a:endParaRPr lang="zh-CN" altLang="en-US" dirty="0">
                <a:latin typeface="Arial" panose="020B0604020202020204" pitchFamily="34" charset="0"/>
                <a:ea typeface="华文细黑" panose="02010600040101010101" pitchFamily="2" charset="-122"/>
                <a:cs typeface="Arial" panose="020B0604020202020204" pitchFamily="34" charset="0"/>
              </a:endParaRPr>
            </a:p>
          </p:txBody>
        </p:sp>
        <p:pic>
          <p:nvPicPr>
            <p:cNvPr id="19" name="Picture 5"/>
            <p:cNvPicPr>
              <a:picLocks noChangeAspect="1" noChangeArrowheads="1"/>
            </p:cNvPicPr>
            <p:nvPr/>
          </p:nvPicPr>
          <p:blipFill>
            <a:blip r:embed="rId1" cstate="print"/>
            <a:srcRect/>
            <a:stretch>
              <a:fillRect/>
            </a:stretch>
          </p:blipFill>
          <p:spPr bwMode="auto">
            <a:xfrm>
              <a:off x="1934820" y="2840742"/>
              <a:ext cx="581538" cy="540000"/>
            </a:xfrm>
            <a:prstGeom prst="rect">
              <a:avLst/>
            </a:prstGeom>
            <a:noFill/>
            <a:ln w="9525">
              <a:noFill/>
              <a:miter lim="800000"/>
              <a:headEnd/>
              <a:tailEnd/>
            </a:ln>
          </p:spPr>
        </p:pic>
      </p:grpSp>
      <p:grpSp>
        <p:nvGrpSpPr>
          <p:cNvPr id="23" name="组合 22"/>
          <p:cNvGrpSpPr/>
          <p:nvPr/>
        </p:nvGrpSpPr>
        <p:grpSpPr>
          <a:xfrm>
            <a:off x="4608264" y="5239654"/>
            <a:ext cx="3456384" cy="504016"/>
            <a:chOff x="287784" y="2339588"/>
            <a:chExt cx="3456384" cy="504016"/>
          </a:xfrm>
        </p:grpSpPr>
        <p:pic>
          <p:nvPicPr>
            <p:cNvPr id="1030" name="Picture 6"/>
            <p:cNvPicPr>
              <a:picLocks noChangeAspect="1" noChangeArrowheads="1"/>
            </p:cNvPicPr>
            <p:nvPr/>
          </p:nvPicPr>
          <p:blipFill>
            <a:blip r:embed="rId2" cstate="print"/>
            <a:srcRect/>
            <a:stretch>
              <a:fillRect/>
            </a:stretch>
          </p:blipFill>
          <p:spPr bwMode="auto">
            <a:xfrm>
              <a:off x="287784" y="2339588"/>
              <a:ext cx="807695" cy="504016"/>
            </a:xfrm>
            <a:prstGeom prst="rect">
              <a:avLst/>
            </a:prstGeom>
            <a:noFill/>
            <a:ln w="9525">
              <a:noFill/>
              <a:miter lim="800000"/>
              <a:headEnd/>
              <a:tailEnd/>
            </a:ln>
          </p:spPr>
        </p:pic>
        <p:sp>
          <p:nvSpPr>
            <p:cNvPr id="22" name="矩形 21"/>
            <p:cNvSpPr/>
            <p:nvPr/>
          </p:nvSpPr>
          <p:spPr>
            <a:xfrm>
              <a:off x="1151880" y="2402304"/>
              <a:ext cx="2592288" cy="369332"/>
            </a:xfrm>
            <a:prstGeom prst="rect">
              <a:avLst/>
            </a:prstGeom>
          </p:spPr>
          <p:txBody>
            <a:bodyPr wrap="squar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Academic Bookshop </a:t>
              </a:r>
              <a:endParaRPr lang="zh-CN" altLang="en-US" dirty="0">
                <a:latin typeface="Arial" panose="020B0604020202020204" pitchFamily="34" charset="0"/>
                <a:ea typeface="华文细黑" panose="02010600040101010101" pitchFamily="2" charset="-122"/>
                <a:cs typeface="Arial" panose="020B0604020202020204" pitchFamily="34" charset="0"/>
              </a:endParaRPr>
            </a:p>
          </p:txBody>
        </p:sp>
      </p:grpSp>
      <p:grpSp>
        <p:nvGrpSpPr>
          <p:cNvPr id="30" name="组合 29"/>
          <p:cNvGrpSpPr/>
          <p:nvPr/>
        </p:nvGrpSpPr>
        <p:grpSpPr>
          <a:xfrm>
            <a:off x="4608264" y="4303550"/>
            <a:ext cx="4176464" cy="646331"/>
            <a:chOff x="405533" y="2411596"/>
            <a:chExt cx="6074939" cy="646331"/>
          </a:xfrm>
        </p:grpSpPr>
        <p:pic>
          <p:nvPicPr>
            <p:cNvPr id="1033" name="Picture 9"/>
            <p:cNvPicPr>
              <a:picLocks noChangeAspect="1" noChangeArrowheads="1"/>
            </p:cNvPicPr>
            <p:nvPr/>
          </p:nvPicPr>
          <p:blipFill>
            <a:blip r:embed="rId3" cstate="print"/>
            <a:srcRect/>
            <a:stretch>
              <a:fillRect/>
            </a:stretch>
          </p:blipFill>
          <p:spPr bwMode="auto">
            <a:xfrm>
              <a:off x="405533" y="2411596"/>
              <a:ext cx="572142" cy="540000"/>
            </a:xfrm>
            <a:prstGeom prst="rect">
              <a:avLst/>
            </a:prstGeom>
            <a:noFill/>
            <a:ln w="9525">
              <a:noFill/>
              <a:miter lim="800000"/>
              <a:headEnd/>
              <a:tailEnd/>
            </a:ln>
          </p:spPr>
        </p:pic>
        <p:sp>
          <p:nvSpPr>
            <p:cNvPr id="29" name="矩形 28"/>
            <p:cNvSpPr/>
            <p:nvPr/>
          </p:nvSpPr>
          <p:spPr>
            <a:xfrm>
              <a:off x="1079872" y="2411596"/>
              <a:ext cx="5400600" cy="646331"/>
            </a:xfrm>
            <a:prstGeom prst="rect">
              <a:avLst/>
            </a:prstGeom>
          </p:spPr>
          <p:txBody>
            <a:bodyPr wrap="squar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 Center of Civilization for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 Islamic Thought Development</a:t>
              </a:r>
              <a:endParaRPr lang="zh-CN" altLang="en-US" dirty="0">
                <a:latin typeface="Arial" panose="020B0604020202020204" pitchFamily="34" charset="0"/>
                <a:ea typeface="华文细黑" panose="02010600040101010101" pitchFamily="2" charset="-122"/>
                <a:cs typeface="Arial" panose="020B0604020202020204" pitchFamily="34" charset="0"/>
              </a:endParaRPr>
            </a:p>
          </p:txBody>
        </p:sp>
      </p:grpSp>
      <p:grpSp>
        <p:nvGrpSpPr>
          <p:cNvPr id="33" name="组合 32"/>
          <p:cNvGrpSpPr/>
          <p:nvPr/>
        </p:nvGrpSpPr>
        <p:grpSpPr>
          <a:xfrm>
            <a:off x="647825" y="4449308"/>
            <a:ext cx="3401510" cy="646331"/>
            <a:chOff x="2319245" y="3244334"/>
            <a:chExt cx="3401511" cy="646331"/>
          </a:xfrm>
        </p:grpSpPr>
        <p:sp>
          <p:nvSpPr>
            <p:cNvPr id="31" name="矩形 30"/>
            <p:cNvSpPr/>
            <p:nvPr/>
          </p:nvSpPr>
          <p:spPr>
            <a:xfrm>
              <a:off x="2902932" y="3244334"/>
              <a:ext cx="2817824" cy="646331"/>
            </a:xfrm>
            <a:prstGeom prst="rect">
              <a:avLst/>
            </a:prstGeom>
          </p:spPr>
          <p:txBody>
            <a:bodyPr wrap="non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Jordan Librarian &amp;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Information Association</a:t>
              </a:r>
              <a:endParaRPr lang="zh-CN" altLang="en-US" b="1" dirty="0">
                <a:latin typeface="Arial" panose="020B0604020202020204" pitchFamily="34" charset="0"/>
                <a:ea typeface="华文细黑" panose="02010600040101010101" pitchFamily="2" charset="-122"/>
                <a:cs typeface="Arial" panose="020B0604020202020204" pitchFamily="34" charset="0"/>
              </a:endParaRPr>
            </a:p>
          </p:txBody>
        </p:sp>
        <p:pic>
          <p:nvPicPr>
            <p:cNvPr id="1034" name="Picture 10"/>
            <p:cNvPicPr>
              <a:picLocks noChangeAspect="1" noChangeArrowheads="1"/>
            </p:cNvPicPr>
            <p:nvPr/>
          </p:nvPicPr>
          <p:blipFill>
            <a:blip r:embed="rId4" cstate="print"/>
            <a:srcRect/>
            <a:stretch>
              <a:fillRect/>
            </a:stretch>
          </p:blipFill>
          <p:spPr bwMode="auto">
            <a:xfrm>
              <a:off x="2319245" y="3321040"/>
              <a:ext cx="560827" cy="468000"/>
            </a:xfrm>
            <a:prstGeom prst="rect">
              <a:avLst/>
            </a:prstGeom>
            <a:noFill/>
            <a:ln w="9525">
              <a:noFill/>
              <a:miter lim="800000"/>
              <a:headEnd/>
              <a:tailEnd/>
            </a:ln>
          </p:spPr>
        </p:pic>
      </p:grpSp>
      <p:grpSp>
        <p:nvGrpSpPr>
          <p:cNvPr id="36" name="组合 35"/>
          <p:cNvGrpSpPr/>
          <p:nvPr/>
        </p:nvGrpSpPr>
        <p:grpSpPr>
          <a:xfrm>
            <a:off x="647824" y="2575359"/>
            <a:ext cx="2886217" cy="646331"/>
            <a:chOff x="507109" y="2924944"/>
            <a:chExt cx="2886216" cy="646331"/>
          </a:xfrm>
        </p:grpSpPr>
        <p:pic>
          <p:nvPicPr>
            <p:cNvPr id="1035" name="Picture 11"/>
            <p:cNvPicPr>
              <a:picLocks noChangeAspect="1" noChangeArrowheads="1"/>
            </p:cNvPicPr>
            <p:nvPr/>
          </p:nvPicPr>
          <p:blipFill>
            <a:blip r:embed="rId5" cstate="print"/>
            <a:srcRect/>
            <a:stretch>
              <a:fillRect/>
            </a:stretch>
          </p:blipFill>
          <p:spPr bwMode="auto">
            <a:xfrm>
              <a:off x="507109" y="2996952"/>
              <a:ext cx="491607" cy="504000"/>
            </a:xfrm>
            <a:prstGeom prst="rect">
              <a:avLst/>
            </a:prstGeom>
            <a:noFill/>
            <a:ln w="9525">
              <a:noFill/>
              <a:miter lim="800000"/>
              <a:headEnd/>
              <a:tailEnd/>
            </a:ln>
          </p:spPr>
        </p:pic>
        <p:sp>
          <p:nvSpPr>
            <p:cNvPr id="35" name="矩形 34"/>
            <p:cNvSpPr/>
            <p:nvPr/>
          </p:nvSpPr>
          <p:spPr>
            <a:xfrm>
              <a:off x="1079872" y="2924944"/>
              <a:ext cx="2313453" cy="646331"/>
            </a:xfrm>
            <a:prstGeom prst="rect">
              <a:avLst/>
            </a:prstGeom>
          </p:spPr>
          <p:txBody>
            <a:bodyPr wrap="non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Mu'tah University :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Scientific Research</a:t>
              </a:r>
              <a:endParaRPr lang="zh-CN" altLang="en-US" dirty="0">
                <a:latin typeface="Arial" panose="020B0604020202020204" pitchFamily="34" charset="0"/>
                <a:ea typeface="华文细黑" panose="02010600040101010101" pitchFamily="2" charset="-122"/>
                <a:cs typeface="Arial" panose="020B0604020202020204" pitchFamily="34" charset="0"/>
              </a:endParaRPr>
            </a:p>
          </p:txBody>
        </p:sp>
      </p:grpSp>
      <p:grpSp>
        <p:nvGrpSpPr>
          <p:cNvPr id="39" name="组合 38"/>
          <p:cNvGrpSpPr/>
          <p:nvPr/>
        </p:nvGrpSpPr>
        <p:grpSpPr>
          <a:xfrm>
            <a:off x="719832" y="5239653"/>
            <a:ext cx="2742500" cy="576064"/>
            <a:chOff x="6048424" y="3429000"/>
            <a:chExt cx="2742501" cy="576064"/>
          </a:xfrm>
        </p:grpSpPr>
        <p:pic>
          <p:nvPicPr>
            <p:cNvPr id="1036" name="Picture 12"/>
            <p:cNvPicPr>
              <a:picLocks noChangeAspect="1" noChangeArrowheads="1"/>
            </p:cNvPicPr>
            <p:nvPr/>
          </p:nvPicPr>
          <p:blipFill>
            <a:blip r:embed="rId6" cstate="print"/>
            <a:srcRect/>
            <a:stretch>
              <a:fillRect/>
            </a:stretch>
          </p:blipFill>
          <p:spPr bwMode="auto">
            <a:xfrm>
              <a:off x="6048424" y="3429000"/>
              <a:ext cx="1233264" cy="576064"/>
            </a:xfrm>
            <a:prstGeom prst="rect">
              <a:avLst/>
            </a:prstGeom>
            <a:noFill/>
            <a:ln w="9525">
              <a:noFill/>
              <a:miter lim="800000"/>
              <a:headEnd/>
              <a:tailEnd/>
            </a:ln>
          </p:spPr>
        </p:pic>
        <p:sp>
          <p:nvSpPr>
            <p:cNvPr id="38" name="矩形 37"/>
            <p:cNvSpPr/>
            <p:nvPr/>
          </p:nvSpPr>
          <p:spPr>
            <a:xfrm>
              <a:off x="7272560" y="3563724"/>
              <a:ext cx="1518365" cy="369332"/>
            </a:xfrm>
            <a:prstGeom prst="rect">
              <a:avLst/>
            </a:prstGeom>
          </p:spPr>
          <p:txBody>
            <a:bodyPr wrap="non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al-</a:t>
              </a:r>
              <a:r>
                <a:rPr lang="en-US" altLang="zh-CN" b="1" dirty="0" err="1" smtClean="0">
                  <a:latin typeface="Arial" panose="020B0604020202020204" pitchFamily="34" charset="0"/>
                  <a:ea typeface="华文细黑" panose="02010600040101010101" pitchFamily="2" charset="-122"/>
                  <a:cs typeface="Arial" panose="020B0604020202020204" pitchFamily="34" charset="0"/>
                </a:rPr>
                <a:t>Hakawati</a:t>
              </a:r>
              <a:r>
                <a:rPr lang="en-US" altLang="zh-CN" b="1" dirty="0" smtClean="0">
                  <a:latin typeface="Arial" panose="020B0604020202020204" pitchFamily="34" charset="0"/>
                  <a:ea typeface="华文细黑" panose="02010600040101010101" pitchFamily="2" charset="-122"/>
                  <a:cs typeface="Arial" panose="020B0604020202020204" pitchFamily="34" charset="0"/>
                </a:rPr>
                <a:t> </a:t>
              </a:r>
              <a:endParaRPr lang="zh-CN" altLang="en-US" dirty="0">
                <a:latin typeface="Arial" panose="020B0604020202020204" pitchFamily="34" charset="0"/>
                <a:ea typeface="华文细黑" panose="02010600040101010101" pitchFamily="2" charset="-122"/>
                <a:cs typeface="Arial" panose="020B0604020202020204" pitchFamily="34" charset="0"/>
              </a:endParaRPr>
            </a:p>
          </p:txBody>
        </p:sp>
      </p:grpSp>
      <p:grpSp>
        <p:nvGrpSpPr>
          <p:cNvPr id="45" name="组合 44"/>
          <p:cNvGrpSpPr/>
          <p:nvPr/>
        </p:nvGrpSpPr>
        <p:grpSpPr>
          <a:xfrm>
            <a:off x="4608265" y="3441195"/>
            <a:ext cx="5256584" cy="646331"/>
            <a:chOff x="929783" y="5075892"/>
            <a:chExt cx="7694607" cy="646331"/>
          </a:xfrm>
        </p:grpSpPr>
        <p:pic>
          <p:nvPicPr>
            <p:cNvPr id="1038" name="Picture 14"/>
            <p:cNvPicPr>
              <a:picLocks noChangeAspect="1" noChangeArrowheads="1"/>
            </p:cNvPicPr>
            <p:nvPr/>
          </p:nvPicPr>
          <p:blipFill>
            <a:blip r:embed="rId7" cstate="print"/>
            <a:srcRect/>
            <a:stretch>
              <a:fillRect/>
            </a:stretch>
          </p:blipFill>
          <p:spPr bwMode="auto">
            <a:xfrm>
              <a:off x="929783" y="5135706"/>
              <a:ext cx="489857" cy="432000"/>
            </a:xfrm>
            <a:prstGeom prst="rect">
              <a:avLst/>
            </a:prstGeom>
            <a:noFill/>
            <a:ln w="9525">
              <a:noFill/>
              <a:miter lim="800000"/>
              <a:headEnd/>
              <a:tailEnd/>
            </a:ln>
          </p:spPr>
        </p:pic>
        <p:sp>
          <p:nvSpPr>
            <p:cNvPr id="44" name="矩形 43"/>
            <p:cNvSpPr/>
            <p:nvPr/>
          </p:nvSpPr>
          <p:spPr>
            <a:xfrm>
              <a:off x="1639615" y="5075892"/>
              <a:ext cx="6984775" cy="646331"/>
            </a:xfrm>
            <a:prstGeom prst="rect">
              <a:avLst/>
            </a:prstGeom>
          </p:spPr>
          <p:txBody>
            <a:bodyPr wrap="squar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 Arab Association for Scientific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Consultatation and Human Development</a:t>
              </a:r>
              <a:endParaRPr lang="zh-CN" altLang="en-US" b="1" dirty="0">
                <a:latin typeface="Arial" panose="020B0604020202020204" pitchFamily="34" charset="0"/>
                <a:ea typeface="华文细黑" panose="02010600040101010101" pitchFamily="2" charset="-122"/>
                <a:cs typeface="Arial" panose="020B0604020202020204" pitchFamily="34" charset="0"/>
              </a:endParaRPr>
            </a:p>
          </p:txBody>
        </p:sp>
      </p:grpSp>
      <p:sp>
        <p:nvSpPr>
          <p:cNvPr id="46" name="TextBox 45"/>
          <p:cNvSpPr txBox="1"/>
          <p:nvPr/>
        </p:nvSpPr>
        <p:spPr>
          <a:xfrm>
            <a:off x="1007865" y="6074133"/>
            <a:ext cx="1008112" cy="523220"/>
          </a:xfrm>
          <a:prstGeom prst="rect">
            <a:avLst/>
          </a:prstGeom>
          <a:noFill/>
        </p:spPr>
        <p:txBody>
          <a:bodyPr wrap="square" rtlCol="0">
            <a:spAutoFit/>
          </a:bodyPr>
          <a:lstStyle/>
          <a:p>
            <a:r>
              <a:rPr lang="en-US" altLang="zh-CN" sz="2800" dirty="0" smtClean="0">
                <a:latin typeface="Arial" panose="020B0604020202020204" pitchFamily="34" charset="0"/>
                <a:ea typeface="华文细黑" panose="02010600040101010101" pitchFamily="2" charset="-122"/>
                <a:cs typeface="Arial" panose="020B0604020202020204" pitchFamily="34" charset="0"/>
              </a:rPr>
              <a:t>… …</a:t>
            </a:r>
            <a:endParaRPr lang="zh-CN" altLang="en-US" sz="2800" dirty="0">
              <a:latin typeface="Arial" panose="020B0604020202020204" pitchFamily="34" charset="0"/>
              <a:ea typeface="华文细黑" panose="02010600040101010101" pitchFamily="2" charset="-122"/>
              <a:cs typeface="Arial" panose="020B0604020202020204" pitchFamily="34" charset="0"/>
            </a:endParaRPr>
          </a:p>
        </p:txBody>
      </p:sp>
      <p:grpSp>
        <p:nvGrpSpPr>
          <p:cNvPr id="50" name="组合 49"/>
          <p:cNvGrpSpPr/>
          <p:nvPr/>
        </p:nvGrpSpPr>
        <p:grpSpPr>
          <a:xfrm>
            <a:off x="4464248" y="2577100"/>
            <a:ext cx="5110965" cy="646331"/>
            <a:chOff x="449621" y="5443483"/>
            <a:chExt cx="5110965" cy="646331"/>
          </a:xfrm>
        </p:grpSpPr>
        <p:pic>
          <p:nvPicPr>
            <p:cNvPr id="1039" name="Picture 15"/>
            <p:cNvPicPr>
              <a:picLocks noChangeAspect="1" noChangeArrowheads="1"/>
            </p:cNvPicPr>
            <p:nvPr/>
          </p:nvPicPr>
          <p:blipFill>
            <a:blip r:embed="rId8" cstate="print"/>
            <a:srcRect/>
            <a:stretch>
              <a:fillRect/>
            </a:stretch>
          </p:blipFill>
          <p:spPr bwMode="auto">
            <a:xfrm>
              <a:off x="449621" y="5445224"/>
              <a:ext cx="546180" cy="576064"/>
            </a:xfrm>
            <a:prstGeom prst="rect">
              <a:avLst/>
            </a:prstGeom>
            <a:noFill/>
            <a:ln w="9525">
              <a:noFill/>
              <a:miter lim="800000"/>
              <a:headEnd/>
              <a:tailEnd/>
            </a:ln>
          </p:spPr>
        </p:pic>
        <p:sp>
          <p:nvSpPr>
            <p:cNvPr id="49" name="TextBox 48"/>
            <p:cNvSpPr txBox="1"/>
            <p:nvPr/>
          </p:nvSpPr>
          <p:spPr>
            <a:xfrm>
              <a:off x="1079872" y="5443483"/>
              <a:ext cx="4480714" cy="646331"/>
            </a:xfrm>
            <a:prstGeom prst="rect">
              <a:avLst/>
            </a:prstGeom>
            <a:noFill/>
          </p:spPr>
          <p:txBody>
            <a:bodyPr wrap="none" rtlCol="0">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 Cairo University : Faculty of Arts : </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a:p>
              <a:r>
                <a:rPr lang="en-US" altLang="zh-CN" b="1" dirty="0" smtClean="0">
                  <a:latin typeface="Arial" panose="020B0604020202020204" pitchFamily="34" charset="0"/>
                  <a:ea typeface="华文细黑" panose="02010600040101010101" pitchFamily="2" charset="-122"/>
                  <a:cs typeface="Arial" panose="020B0604020202020204" pitchFamily="34" charset="0"/>
                </a:rPr>
                <a:t> Center of Research and Social Studies</a:t>
              </a:r>
              <a:endParaRPr lang="en-US" altLang="zh-CN" b="1" dirty="0" smtClean="0">
                <a:latin typeface="Arial" panose="020B0604020202020204" pitchFamily="34" charset="0"/>
                <a:ea typeface="华文细黑" panose="02010600040101010101" pitchFamily="2" charset="-122"/>
                <a:cs typeface="Arial" panose="020B0604020202020204" pitchFamily="34" charset="0"/>
              </a:endParaRPr>
            </a:p>
          </p:txBody>
        </p:sp>
      </p:grpSp>
      <p:grpSp>
        <p:nvGrpSpPr>
          <p:cNvPr id="53" name="组合 52"/>
          <p:cNvGrpSpPr/>
          <p:nvPr/>
        </p:nvGrpSpPr>
        <p:grpSpPr>
          <a:xfrm>
            <a:off x="4547026" y="1711262"/>
            <a:ext cx="4021679" cy="646331"/>
            <a:chOff x="6129855" y="3717032"/>
            <a:chExt cx="3518969" cy="646331"/>
          </a:xfrm>
        </p:grpSpPr>
        <p:pic>
          <p:nvPicPr>
            <p:cNvPr id="1040" name="Picture 16"/>
            <p:cNvPicPr>
              <a:picLocks noChangeAspect="1" noChangeArrowheads="1"/>
            </p:cNvPicPr>
            <p:nvPr/>
          </p:nvPicPr>
          <p:blipFill>
            <a:blip r:embed="rId9" cstate="print"/>
            <a:srcRect/>
            <a:stretch>
              <a:fillRect/>
            </a:stretch>
          </p:blipFill>
          <p:spPr bwMode="auto">
            <a:xfrm>
              <a:off x="6129855" y="3789040"/>
              <a:ext cx="494633" cy="468000"/>
            </a:xfrm>
            <a:prstGeom prst="rect">
              <a:avLst/>
            </a:prstGeom>
            <a:noFill/>
            <a:ln w="9525">
              <a:noFill/>
              <a:miter lim="800000"/>
              <a:headEnd/>
              <a:tailEnd/>
            </a:ln>
          </p:spPr>
        </p:pic>
        <p:sp>
          <p:nvSpPr>
            <p:cNvPr id="52" name="矩形 51"/>
            <p:cNvSpPr/>
            <p:nvPr/>
          </p:nvSpPr>
          <p:spPr>
            <a:xfrm>
              <a:off x="6675898" y="3717032"/>
              <a:ext cx="2972926" cy="646331"/>
            </a:xfrm>
            <a:prstGeom prst="rect">
              <a:avLst/>
            </a:prstGeom>
          </p:spPr>
          <p:txBody>
            <a:bodyPr wrap="squar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The National Library and Archives Scientific Centers</a:t>
              </a:r>
              <a:endParaRPr lang="zh-CN" altLang="en-US" b="1" dirty="0">
                <a:latin typeface="Arial" panose="020B0604020202020204" pitchFamily="34" charset="0"/>
                <a:ea typeface="华文细黑" panose="02010600040101010101" pitchFamily="2" charset="-122"/>
                <a:cs typeface="Arial" panose="020B0604020202020204" pitchFamily="34" charset="0"/>
              </a:endParaRPr>
            </a:p>
          </p:txBody>
        </p:sp>
      </p:grpSp>
      <p:grpSp>
        <p:nvGrpSpPr>
          <p:cNvPr id="40" name="组合 39"/>
          <p:cNvGrpSpPr/>
          <p:nvPr/>
        </p:nvGrpSpPr>
        <p:grpSpPr>
          <a:xfrm>
            <a:off x="791841" y="3513204"/>
            <a:ext cx="3537540" cy="646331"/>
            <a:chOff x="5151565" y="5313402"/>
            <a:chExt cx="5039788" cy="646331"/>
          </a:xfrm>
        </p:grpSpPr>
        <p:pic>
          <p:nvPicPr>
            <p:cNvPr id="1026" name="Picture 2"/>
            <p:cNvPicPr>
              <a:picLocks noChangeAspect="1" noChangeArrowheads="1"/>
            </p:cNvPicPr>
            <p:nvPr/>
          </p:nvPicPr>
          <p:blipFill>
            <a:blip r:embed="rId10" cstate="print"/>
            <a:srcRect/>
            <a:stretch>
              <a:fillRect/>
            </a:stretch>
          </p:blipFill>
          <p:spPr bwMode="auto">
            <a:xfrm>
              <a:off x="5151565" y="5445225"/>
              <a:ext cx="376032" cy="396000"/>
            </a:xfrm>
            <a:prstGeom prst="rect">
              <a:avLst/>
            </a:prstGeom>
            <a:noFill/>
            <a:ln w="9525">
              <a:noFill/>
              <a:miter lim="800000"/>
              <a:headEnd/>
              <a:tailEnd/>
            </a:ln>
          </p:spPr>
        </p:pic>
        <p:sp>
          <p:nvSpPr>
            <p:cNvPr id="37" name="矩形 36"/>
            <p:cNvSpPr/>
            <p:nvPr/>
          </p:nvSpPr>
          <p:spPr>
            <a:xfrm>
              <a:off x="5798867" y="5313402"/>
              <a:ext cx="4392486" cy="646331"/>
            </a:xfrm>
            <a:prstGeom prst="rect">
              <a:avLst/>
            </a:prstGeom>
          </p:spPr>
          <p:txBody>
            <a:bodyPr wrap="square">
              <a:spAutoFit/>
            </a:bodyPr>
            <a:lstStyle/>
            <a:p>
              <a:r>
                <a:rPr lang="en-US" altLang="zh-CN" b="1" dirty="0" smtClean="0">
                  <a:latin typeface="Arial" panose="020B0604020202020204" pitchFamily="34" charset="0"/>
                  <a:ea typeface="华文细黑" panose="02010600040101010101" pitchFamily="2" charset="-122"/>
                  <a:cs typeface="Arial" panose="020B0604020202020204" pitchFamily="34" charset="0"/>
                </a:rPr>
                <a:t>Al-</a:t>
              </a:r>
              <a:r>
                <a:rPr lang="en-US" altLang="zh-CN" b="1" dirty="0" err="1" smtClean="0">
                  <a:latin typeface="Arial" panose="020B0604020202020204" pitchFamily="34" charset="0"/>
                  <a:ea typeface="华文细黑" panose="02010600040101010101" pitchFamily="2" charset="-122"/>
                  <a:cs typeface="Arial" panose="020B0604020202020204" pitchFamily="34" charset="0"/>
                </a:rPr>
                <a:t>Sayel</a:t>
              </a:r>
              <a:r>
                <a:rPr lang="en-US" altLang="zh-CN" b="1" dirty="0" smtClean="0">
                  <a:latin typeface="Arial" panose="020B0604020202020204" pitchFamily="34" charset="0"/>
                  <a:ea typeface="华文细黑" panose="02010600040101010101" pitchFamily="2" charset="-122"/>
                  <a:cs typeface="Arial" panose="020B0604020202020204" pitchFamily="34" charset="0"/>
                </a:rPr>
                <a:t> for Publishing and Distribution</a:t>
              </a:r>
              <a:endParaRPr lang="zh-CN" altLang="en-US" b="1" dirty="0">
                <a:latin typeface="Arial" panose="020B0604020202020204" pitchFamily="34" charset="0"/>
                <a:ea typeface="华文细黑" panose="02010600040101010101" pitchFamily="2" charset="-122"/>
                <a:cs typeface="Arial" panose="020B0604020202020204" pitchFamily="34"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5987</Words>
  <Application>WPS 演示</Application>
  <PresentationFormat>自定义</PresentationFormat>
  <Paragraphs>609</Paragraphs>
  <Slides>42</Slides>
  <Notes>27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42</vt:i4>
      </vt:variant>
    </vt:vector>
  </HeadingPairs>
  <TitlesOfParts>
    <vt:vector size="53" baseType="lpstr">
      <vt:lpstr>Arial</vt:lpstr>
      <vt:lpstr>宋体</vt:lpstr>
      <vt:lpstr>Wingdings</vt:lpstr>
      <vt:lpstr>华文细黑</vt:lpstr>
      <vt:lpstr>微软雅黑</vt:lpstr>
      <vt:lpstr>Arial Unicode MS</vt:lpstr>
      <vt:lpstr>Calibri</vt:lpstr>
      <vt:lpstr>Arial Unicode MS</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Angela-Shi</dc:creator>
  <cp:lastModifiedBy>wll</cp:lastModifiedBy>
  <cp:revision>425</cp:revision>
  <dcterms:created xsi:type="dcterms:W3CDTF">2013-09-26T05:56:00Z</dcterms:created>
  <dcterms:modified xsi:type="dcterms:W3CDTF">2019-11-14T05:07:11Z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